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0"/>
  </p:notesMasterIdLst>
  <p:sldIdLst>
    <p:sldId id="256" r:id="rId5"/>
    <p:sldId id="258" r:id="rId6"/>
    <p:sldId id="267" r:id="rId7"/>
    <p:sldId id="269" r:id="rId8"/>
    <p:sldId id="336" r:id="rId9"/>
    <p:sldId id="356" r:id="rId10"/>
    <p:sldId id="335" r:id="rId11"/>
    <p:sldId id="278" r:id="rId12"/>
    <p:sldId id="282" r:id="rId13"/>
    <p:sldId id="291" r:id="rId14"/>
    <p:sldId id="353" r:id="rId15"/>
    <p:sldId id="360" r:id="rId16"/>
    <p:sldId id="261" r:id="rId17"/>
    <p:sldId id="263" r:id="rId18"/>
    <p:sldId id="266" r:id="rId19"/>
    <p:sldId id="270" r:id="rId20"/>
    <p:sldId id="357" r:id="rId21"/>
    <p:sldId id="275" r:id="rId22"/>
    <p:sldId id="277" r:id="rId23"/>
    <p:sldId id="359" r:id="rId24"/>
    <p:sldId id="280" r:id="rId25"/>
    <p:sldId id="344" r:id="rId26"/>
    <p:sldId id="284" r:id="rId27"/>
    <p:sldId id="295" r:id="rId28"/>
    <p:sldId id="288" r:id="rId29"/>
  </p:sldIdLst>
  <p:sldSz cx="18288000" cy="10287000"/>
  <p:notesSz cx="6858000" cy="9144000"/>
  <p:embeddedFontLst>
    <p:embeddedFont>
      <p:font typeface="Lazydog" panose="020B0604020202020204" charset="0"/>
      <p:regular r:id="rId31"/>
    </p:embeddedFont>
    <p:embeddedFont>
      <p:font typeface="More Sugar"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B48C"/>
    <a:srgbClr val="A35D59"/>
    <a:srgbClr val="F3574D"/>
    <a:srgbClr val="F5F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BD26BA-4C75-4E3A-8F5B-5EB1FC0C0925}" v="4" dt="2026-04-07T09:20:13.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73123" autoAdjust="0"/>
  </p:normalViewPr>
  <p:slideViewPr>
    <p:cSldViewPr>
      <p:cViewPr varScale="1">
        <p:scale>
          <a:sx n="30" d="100"/>
          <a:sy n="30" d="100"/>
        </p:scale>
        <p:origin x="252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Cassarly" userId="S::jennifer.cassarly@northyorks.gov.uk::627ceb50-0a26-47e5-9619-728db87e0a46" providerId="AD" clId="Web-{9EBD26BA-4C75-4E3A-8F5B-5EB1FC0C0925}"/>
    <pc:docChg chg="modSld">
      <pc:chgData name="Jennifer Cassarly" userId="S::jennifer.cassarly@northyorks.gov.uk::627ceb50-0a26-47e5-9619-728db87e0a46" providerId="AD" clId="Web-{9EBD26BA-4C75-4E3A-8F5B-5EB1FC0C0925}" dt="2026-04-07T09:20:13.781" v="3" actId="14100"/>
      <pc:docMkLst>
        <pc:docMk/>
      </pc:docMkLst>
      <pc:sldChg chg="modSp">
        <pc:chgData name="Jennifer Cassarly" userId="S::jennifer.cassarly@northyorks.gov.uk::627ceb50-0a26-47e5-9619-728db87e0a46" providerId="AD" clId="Web-{9EBD26BA-4C75-4E3A-8F5B-5EB1FC0C0925}" dt="2026-04-07T09:20:13.781" v="3" actId="14100"/>
        <pc:sldMkLst>
          <pc:docMk/>
          <pc:sldMk cId="0" sldId="256"/>
        </pc:sldMkLst>
        <pc:spChg chg="mod">
          <ac:chgData name="Jennifer Cassarly" userId="S::jennifer.cassarly@northyorks.gov.uk::627ceb50-0a26-47e5-9619-728db87e0a46" providerId="AD" clId="Web-{9EBD26BA-4C75-4E3A-8F5B-5EB1FC0C0925}" dt="2026-04-07T09:20:13.781" v="3" actId="14100"/>
          <ac:spMkLst>
            <pc:docMk/>
            <pc:sldMk cId="0" sldId="256"/>
            <ac:spMk id="11" creationId="{00000000-0000-0000-0000-000000000000}"/>
          </ac:spMkLst>
        </pc:spChg>
        <pc:picChg chg="mod">
          <ac:chgData name="Jennifer Cassarly" userId="S::jennifer.cassarly@northyorks.gov.uk::627ceb50-0a26-47e5-9619-728db87e0a46" providerId="AD" clId="Web-{9EBD26BA-4C75-4E3A-8F5B-5EB1FC0C0925}" dt="2026-04-07T09:20:08.359" v="1" actId="14100"/>
          <ac:picMkLst>
            <pc:docMk/>
            <pc:sldMk cId="0" sldId="256"/>
            <ac:picMk id="12" creationId="{1DF3A3A0-0279-6F14-912F-F21B10592E5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We will be starting our vaping, tobacco, and nicotine unit today.</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98236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24069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You now know how nicotine from vapes and tobacco products affects your brain. But what about the rest of the body?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a:t>
            </a:r>
          </a:p>
          <a:p>
            <a:endParaRPr lang="en-US" dirty="0"/>
          </a:p>
          <a:p>
            <a:r>
              <a:rPr lang="en-GB" dirty="0"/>
              <a:t>-First, let's discuss what else is in a vape.</a:t>
            </a:r>
            <a:r>
              <a:rPr lang="en-US" dirty="0"/>
              <a:t>Vapes release a </a:t>
            </a:r>
            <a:r>
              <a:rPr lang="en-US" dirty="0" err="1"/>
              <a:t>harmFUL</a:t>
            </a:r>
            <a:r>
              <a:rPr lang="en-US" dirty="0"/>
              <a:t> aerosol, not </a:t>
            </a:r>
            <a:r>
              <a:rPr lang="en-US" dirty="0" err="1"/>
              <a:t>harmLESS</a:t>
            </a:r>
            <a:r>
              <a:rPr lang="en-US" dirty="0"/>
              <a:t> water </a:t>
            </a:r>
            <a:r>
              <a:rPr lang="en-US" dirty="0" err="1"/>
              <a:t>vapour</a:t>
            </a:r>
            <a:r>
              <a:rPr lang="en-US" dirty="0"/>
              <a:t>.</a:t>
            </a:r>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-All these chemicals have been found in vape aerosol.</a:t>
            </a:r>
          </a:p>
          <a:p>
            <a:endParaRPr lang="en-US" dirty="0"/>
          </a:p>
          <a:p>
            <a:r>
              <a:rPr lang="en-US" dirty="0"/>
              <a:t>-Simply put, vapes produce an aerosol that contains propylene glycol, glycerin, flavorings, and nicotine and many other harmful chemicals and toxins.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GB" dirty="0"/>
              <a:t>Vapes also have flavours and </a:t>
            </a:r>
            <a:r>
              <a:rPr lang="en-GB" dirty="0" err="1"/>
              <a:t>flavourants</a:t>
            </a:r>
            <a:r>
              <a:rPr lang="en-GB" dirty="0"/>
              <a:t>, like cinnamon, vanilla, menthol and others. These flavours themselves when aerosolized are harmful.  </a:t>
            </a:r>
          </a:p>
          <a:p>
            <a:endParaRPr lang="en-GB" dirty="0"/>
          </a:p>
          <a:p>
            <a:r>
              <a:rPr lang="en-GB" dirty="0"/>
              <a:t>-You see, you can heat and eat </a:t>
            </a:r>
            <a:r>
              <a:rPr lang="en-GB"/>
              <a:t>these flavours</a:t>
            </a:r>
            <a:r>
              <a:rPr lang="en-GB" dirty="0"/>
              <a:t>, but if you heat them and then inhale the aerosol from them, that is where the concern is!</a:t>
            </a:r>
          </a:p>
          <a:p>
            <a:endParaRPr lang="en-GB" dirty="0"/>
          </a:p>
          <a:p>
            <a:r>
              <a:rPr lang="en-GB" dirty="0"/>
              <a:t>-These </a:t>
            </a:r>
            <a:r>
              <a:rPr lang="en-GB" dirty="0" err="1"/>
              <a:t>flavors</a:t>
            </a:r>
            <a:r>
              <a:rPr lang="en-GB" dirty="0"/>
              <a:t> can harm your lungs and heart.  </a:t>
            </a:r>
          </a:p>
          <a:p>
            <a:endParaRPr lang="en-GB" dirty="0"/>
          </a:p>
          <a:p>
            <a:r>
              <a:rPr lang="en-GB" dirty="0"/>
              <a:t>-Let's discuss the harms of </a:t>
            </a:r>
            <a:r>
              <a:rPr lang="en-GB" dirty="0" err="1"/>
              <a:t>flavored</a:t>
            </a:r>
            <a:r>
              <a:rPr lang="en-GB" dirty="0"/>
              <a:t> e-cigarettes. </a:t>
            </a:r>
          </a:p>
          <a:p>
            <a:endParaRPr lang="en-US" dirty="0"/>
          </a:p>
          <a:p>
            <a:endParaRPr lang="en-US" dirty="0"/>
          </a:p>
          <a:p>
            <a:r>
              <a:rPr lang="en-US" dirty="0"/>
              <a:t>-(Teacher Note):Read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the slide and </a:t>
            </a:r>
            <a:r>
              <a:rPr lang="en-US" dirty="0" err="1"/>
              <a:t>summarise</a:t>
            </a:r>
            <a:r>
              <a:rPr lang="en-US" dirty="0"/>
              <a:t> the image of cigarette by saying that there are lots of chemicals in vape aerosol and cigarettes, cigarettes contain chemicals that can cause cancer, which is why cigarettes are more harmful than vapes. But vapes are not harmless.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-First, let's discuss how vapes and their chemicals hurt your lungs.</a:t>
            </a:r>
            <a:r>
              <a:rPr lang="en-GB" dirty="0"/>
              <a:t> Healthy lungs bring in fresh oxygen and push out carbon dioxide through your airways. When you vape, it causes swelling and irritation of the airways, this can make it harder to breathe. This can lead to coughing and shortness of breath. It can also lead to bronchitis (an illness that causes constant coughing which makes the mucus (snot) thick in your lungs) and long-term use can lead to emphysema, a disease that makes is hard to breathe.</a:t>
            </a:r>
          </a:p>
          <a:p>
            <a:endParaRPr lang="en-GB"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Read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GB" dirty="0"/>
              <a:t>-Let’s now discuss the heart health effects of vapes. The evidence that vapes increase heart risk is piling up.</a:t>
            </a:r>
          </a:p>
          <a:p>
            <a:endParaRPr lang="en-GB" dirty="0"/>
          </a:p>
          <a:p>
            <a:r>
              <a:rPr lang="en-GB" dirty="0"/>
              <a:t>-The heart is the centre for pumping blood throughout a complex network of blood vessels in the body. These blood vessels are responsible for delivering fresh oxygen to organs or tissues.</a:t>
            </a:r>
          </a:p>
          <a:p>
            <a:endParaRPr lang="en-GB" dirty="0"/>
          </a:p>
          <a:p>
            <a:r>
              <a:rPr lang="en-GB" dirty="0"/>
              <a:t>-Your cells need oxygen to survive and work properly.</a:t>
            </a:r>
          </a:p>
          <a:p>
            <a:endParaRPr lang="en-GB" dirty="0"/>
          </a:p>
          <a:p>
            <a:r>
              <a:rPr lang="en-GB" dirty="0"/>
              <a:t>-Breathing in the aerosol from vapes can lead to blood vessel stiffness and possibly affect your heart’s ability to move fresh oxygen to your brain, muscles, liver, and other parts of your body.</a:t>
            </a:r>
          </a:p>
          <a:p>
            <a:endParaRPr lang="en-GB" dirty="0"/>
          </a:p>
          <a:p>
            <a:r>
              <a:rPr lang="en-GB" dirty="0"/>
              <a:t>-Ultimately, blood vessel stiffness and blood clotting can increase someone’s risk for heart attack or heart disease.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Right now, your brain's job is to learn:</a:t>
            </a:r>
          </a:p>
          <a:p>
            <a:endParaRPr lang="en-US" dirty="0"/>
          </a:p>
          <a:p>
            <a:pPr marL="171450" indent="-171450">
              <a:buFont typeface="Arial" panose="020B0604020202020204" pitchFamily="34" charset="0"/>
              <a:buChar char="•"/>
            </a:pPr>
            <a:r>
              <a:rPr lang="en-US" dirty="0"/>
              <a:t>how to build healthy relationships and (it’s why you probably care a lot about your friends and relationships);</a:t>
            </a:r>
          </a:p>
          <a:p>
            <a:endParaRPr lang="en-US" dirty="0"/>
          </a:p>
          <a:p>
            <a:pPr marL="171450" indent="-171450">
              <a:buFont typeface="Arial" panose="020B0604020202020204" pitchFamily="34" charset="0"/>
              <a:buChar char="•"/>
            </a:pPr>
            <a:r>
              <a:rPr lang="en-US" dirty="0"/>
              <a:t>find and build new skills and figure out what makes you feel good (it’s why having fun is probably a top priority for you);</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You probably already have favorite types of music, favorite foods, and favorite hobbies.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Talking Points:</a:t>
            </a:r>
          </a:p>
          <a:p>
            <a:endParaRPr lang="en-US" dirty="0"/>
          </a:p>
          <a:p>
            <a:r>
              <a:rPr lang="en-US" dirty="0"/>
              <a:t>-There is also evidence that vaping can give you acid reflux, heartburn, and diarrhoea.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6576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6576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14538" y="547688"/>
            <a:ext cx="4862512" cy="2736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467946"/>
            <a:ext cx="7113694" cy="3286761"/>
          </a:xfrm>
          <a:prstGeom prst="rect">
            <a:avLst/>
          </a:prstGeom>
        </p:spPr>
        <p:txBody>
          <a:bodyPr vert="horz" lIns="91440" tIns="45720" rIns="91440" bIns="45720" rtlCol="0"/>
          <a:lstStyle/>
          <a:p>
            <a:r>
              <a:rPr lang="en-US" dirty="0"/>
              <a:t>Teacher:</a:t>
            </a:r>
          </a:p>
          <a:p>
            <a:endParaRPr lang="en-US" dirty="0"/>
          </a:p>
          <a:p>
            <a:r>
              <a:rPr lang="en-US" dirty="0"/>
              <a:t>Read the slide</a:t>
            </a:r>
          </a:p>
        </p:txBody>
      </p:sp>
      <p:sp>
        <p:nvSpPr>
          <p:cNvPr id="6" name="Footer Placeholder 5"/>
          <p:cNvSpPr>
            <a:spLocks noGrp="1"/>
          </p:cNvSpPr>
          <p:nvPr>
            <p:ph type="ftr" sz="quarter" idx="4"/>
          </p:nvPr>
        </p:nvSpPr>
        <p:spPr>
          <a:xfrm>
            <a:off x="0" y="6935894"/>
            <a:ext cx="3853251" cy="364067"/>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6935894"/>
            <a:ext cx="3853251" cy="364067"/>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4022935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-On the bright side, health risks decrease as soon as you stop using vapes.</a:t>
            </a:r>
          </a:p>
          <a:p>
            <a:endParaRPr lang="en-US" dirty="0"/>
          </a:p>
          <a:p>
            <a:r>
              <a:rPr lang="en-US" dirty="0"/>
              <a:t>-For example, the risk of having a heart attack can drop immediately after quitting vaping.</a:t>
            </a:r>
          </a:p>
          <a:p>
            <a:endParaRPr lang="en-US" dirty="0"/>
          </a:p>
          <a:p>
            <a:r>
              <a:rPr lang="en-US" dirty="0"/>
              <a:t>-Someone could act right away to protect their health by stopping smoking or vaping.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(Ask the class): What problems do you think can come from addictions? (pause for responses). Or you could do a ‘think-pair-share’ activity.</a:t>
            </a:r>
          </a:p>
          <a:p>
            <a:endParaRPr lang="en-US" dirty="0"/>
          </a:p>
          <a:p>
            <a:r>
              <a:rPr lang="en-US" dirty="0"/>
              <a:t>(Some examples may be: hard to focus in school; parents and teachers mad and upset; losing friends; dropping grades; feeling lonely, sad, stressed; letting friends down, worse at sports).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-Ask six students to each read one takeaway: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Our brains develop unevenly “back to front” throughout childhood and adolescence which ends around age 25.</a:t>
            </a:r>
          </a:p>
          <a:p>
            <a:endParaRPr lang="en-US" dirty="0"/>
          </a:p>
          <a:p>
            <a:r>
              <a:rPr lang="en-US" dirty="0"/>
              <a:t>During our teens, the front part of our brain called the prefrontal cortex, which we use to help make decisions, continues to develop. </a:t>
            </a:r>
          </a:p>
          <a:p>
            <a:endParaRPr lang="en-US" dirty="0"/>
          </a:p>
          <a:p>
            <a:r>
              <a:rPr lang="en-US" i="1" dirty="0"/>
              <a:t>Reference: http://www.drugfree.org/why-do-teens-act-this-way/adolescent-brain-and-behavior/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 </a:t>
            </a:r>
            <a:r>
              <a:rPr lang="en-GB" dirty="0"/>
              <a:t>Nicotine is the drug that is in vapes,  cigarettes, and other tobacco products. We will talk more about nicotine soon.</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9863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(Click on image - video).</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Teacher: </a:t>
            </a:r>
            <a:r>
              <a:rPr kumimoji="0" lang="en-GB" sz="1200" b="0" i="0" u="none" strike="noStrike" kern="1200" cap="none" spc="0" normalizeH="0" baseline="0" noProof="0" dirty="0">
                <a:ln>
                  <a:noFill/>
                </a:ln>
                <a:solidFill>
                  <a:prstClr val="black"/>
                </a:solidFill>
                <a:effectLst/>
                <a:uLnTx/>
                <a:uFillTx/>
                <a:latin typeface="Calibri"/>
                <a:ea typeface="+mn-ea"/>
                <a:cs typeface="+mn-cs"/>
              </a:rPr>
              <a:t>Tolerance is when someone needs to use high amounts of the drug to get the effect the person want.  This is because a person's body and brain is used to nicotine. This can look like someone vaping more often or higher concentrations of nicotine or even using more than one type of nicotine product which is highly toxic (poisonous).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The brain and body can start to feel bad when a person stops using nicotine. This is called "withdrawal." It can be uncomfortable and distressing for the 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Withdrawal can produce intense anxiety, high heart rate, cravings, and irritability.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So, let's talk about nicotine now.  </a:t>
            </a:r>
          </a:p>
          <a:p>
            <a:endParaRPr lang="en-US" dirty="0"/>
          </a:p>
          <a:p>
            <a:r>
              <a:rPr lang="en-US" dirty="0"/>
              <a:t>Nicotine is a drug that is a stimulant, meaning it raises levels of physical or psychological activity in the body, and it is toxic at high doses (click on video for animation).</a:t>
            </a:r>
          </a:p>
          <a:p>
            <a:endParaRPr lang="en-US" dirty="0"/>
          </a:p>
          <a:p>
            <a:r>
              <a:rPr lang="en-US" dirty="0"/>
              <a:t>Data from studies of mice suggest that nicotine exposure during adolescence may have lasting adverse effects on brain development.</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10877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If nicotine is unsafe, why do you think people still choose to use products that have nicotine?  (pause for responses).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It's worth repeating that nicotine is a highly addictive drug. </a:t>
            </a:r>
            <a:r>
              <a:rPr lang="en-US" dirty="0"/>
              <a:t>There are many definitions and theories on what addiction means.</a:t>
            </a:r>
            <a:endParaRPr lang="en-GB" dirty="0"/>
          </a:p>
          <a:p>
            <a:endParaRPr lang="en-GB" dirty="0"/>
          </a:p>
          <a:p>
            <a:r>
              <a:rPr lang="en-GB" dirty="0"/>
              <a:t>The human brain can develop such a strong dependence on the drug that the nicotine user can no longer control their desire or vaping/smoking behaviours.</a:t>
            </a:r>
          </a:p>
          <a:p>
            <a:endParaRPr lang="en-GB" dirty="0"/>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There are many definitions and theories on what addiction means.</a:t>
            </a:r>
          </a:p>
          <a:p>
            <a:endParaRPr lang="en-US" dirty="0"/>
          </a:p>
          <a:p>
            <a:r>
              <a:rPr lang="en-US" dirty="0"/>
              <a:t>In this lesson, we are going to use a biopsychological perspective which recognizes that addiction is a complex interaction between biology, psychology, and social situation.</a:t>
            </a:r>
          </a:p>
          <a:p>
            <a:r>
              <a:rPr lang="en-US" dirty="0"/>
              <a:t>When we say biology, we are including the brain. When we say psychology: thoughts, beliefs, feelings, expectations, and motivations What we mean by social sociation, we mean where we live and the spaces where people use drugs like nicotine.</a:t>
            </a:r>
          </a:p>
          <a:p>
            <a:endParaRPr lang="en-US" dirty="0"/>
          </a:p>
          <a:p>
            <a:r>
              <a:rPr lang="en-US" i="1" dirty="0"/>
              <a:t>References:</a:t>
            </a:r>
          </a:p>
          <a:p>
            <a:r>
              <a:rPr lang="en-US" i="1" dirty="0"/>
              <a:t>Denning &amp; Little (2017). Why do some people get into trouble while others don't?</a:t>
            </a:r>
          </a:p>
          <a:p>
            <a:r>
              <a:rPr lang="en-US" i="1" dirty="0"/>
              <a:t>in Over the Influence (p. 83). </a:t>
            </a:r>
          </a:p>
          <a:p>
            <a:endParaRPr lang="en-US" i="1" dirty="0"/>
          </a:p>
          <a:p>
            <a:r>
              <a:rPr lang="en-US" i="1" dirty="0"/>
              <a:t>https://www.tobaccofreekids.org/assets/factsheets/0127.pdf- delaying use of nicotine</a:t>
            </a:r>
          </a:p>
          <a:p>
            <a:endParaRPr lang="en-US" i="1" dirty="0"/>
          </a:p>
          <a:p>
            <a:r>
              <a:rPr lang="en-US" i="1" dirty="0"/>
              <a:t>https://www.verywellmind.com/dsm-5-criteria-for-substance-use-disorders-21926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Teacher:</a:t>
            </a:r>
          </a:p>
          <a:p>
            <a:endParaRPr lang="en-US" dirty="0"/>
          </a:p>
          <a:p>
            <a:r>
              <a:rPr lang="en-US" dirty="0"/>
              <a:t>The cycle of nicotine addiction starts with bringing nicotine into the body. Nicotine enters the brain and activates the parts of the brain that make us feel good.</a:t>
            </a:r>
          </a:p>
          <a:p>
            <a:endParaRPr lang="en-US" dirty="0"/>
          </a:p>
          <a:p>
            <a:r>
              <a:rPr lang="en-US" dirty="0"/>
              <a:t>What happens next is the level of nicotine in the body drops quickly.</a:t>
            </a:r>
          </a:p>
          <a:p>
            <a:endParaRPr lang="en-US" dirty="0"/>
          </a:p>
          <a:p>
            <a:r>
              <a:rPr lang="en-US" dirty="0"/>
              <a:t>This drop in nicotine levels causes the body to have a strong craving for nicotine that is satisfied only by bringing more nicotine into the body.</a:t>
            </a:r>
          </a:p>
          <a:p>
            <a:endParaRPr lang="en-US" dirty="0"/>
          </a:p>
          <a:p>
            <a:r>
              <a:rPr lang="en-US" dirty="0"/>
              <a:t>This cycle is powered by the body’s biological reaction to nicotine and isn’t controlled by the person vaping or smoking.</a:t>
            </a:r>
          </a:p>
          <a:p>
            <a:endParaRPr lang="en-US" dirty="0"/>
          </a:p>
          <a:p>
            <a:r>
              <a:rPr lang="en-GB" dirty="0"/>
              <a:t>, some people say they smoke cigarettes or vape because it helps them feel less stressed. That’s because nicotine, the chemical in cigarettes and vapes, tells the brain to release “feel-good” chemicals that make you feel happy and calm—</a:t>
            </a:r>
            <a:r>
              <a:rPr lang="en-GB" i="1" dirty="0"/>
              <a:t>for a little while.</a:t>
            </a:r>
          </a:p>
          <a:p>
            <a:endParaRPr lang="en-GB" dirty="0"/>
          </a:p>
          <a:p>
            <a:r>
              <a:rPr lang="en-GB" dirty="0"/>
              <a:t>But here’s the catch: that good feeling doesn’t last long. When it wears off, the person starts to feel worse—more stressed, grumpy, or anxious. That’s called withdrawal.</a:t>
            </a:r>
          </a:p>
          <a:p>
            <a:endParaRPr lang="en-GB" dirty="0"/>
          </a:p>
          <a:p>
            <a:r>
              <a:rPr lang="en-GB" dirty="0"/>
              <a:t>To feel better again, they smoke or vape more. This gives them another short burst of that happy feeling. But soon, the bad feelings come back again. And so the cycle repeats.</a:t>
            </a:r>
          </a:p>
          <a:p>
            <a:endParaRPr lang="en-GB" dirty="0"/>
          </a:p>
          <a:p>
            <a:r>
              <a:rPr lang="en-GB" dirty="0"/>
              <a:t>Over time, this cycle can make people feel more confused, tired, and unhappy. They start to believe they need nicotine to feel okay, but really, they’re just chasing that short-lived happy feeling again and again.</a:t>
            </a:r>
          </a:p>
          <a:p>
            <a:endParaRPr lang="en-GB" dirty="0"/>
          </a:p>
          <a:p>
            <a:r>
              <a:rPr lang="en-GB" dirty="0"/>
              <a:t>What many people don’t realise is that it’s not the nicotine they need—it’s the feeling of happiness and calm they’re trying to get. And there are </a:t>
            </a:r>
            <a:r>
              <a:rPr lang="en-GB" b="1" dirty="0"/>
              <a:t>much healthier </a:t>
            </a:r>
            <a:r>
              <a:rPr lang="en-GB" dirty="0"/>
              <a:t>ways to feel good that don’t involve smoking or vaping.</a:t>
            </a:r>
            <a:endParaRPr lang="en-US" dirty="0"/>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42603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1EB12098-4F43-E3E6-391D-7170A9F836C9}"/>
              </a:ext>
            </a:extLst>
          </p:cNvPr>
          <p:cNvSpPr txBox="1"/>
          <p:nvPr userDrawn="1">
            <p:extLst>
              <p:ext uri="{1162E1C5-73C7-4A58-AE30-91384D911F3F}">
                <p184:classification xmlns:p184="http://schemas.microsoft.com/office/powerpoint/2018/4/main" val="ftr"/>
              </p:ext>
            </p:extLst>
          </p:nvPr>
        </p:nvSpPr>
        <p:spPr>
          <a:xfrm>
            <a:off x="8913813" y="10071100"/>
            <a:ext cx="488950" cy="152400"/>
          </a:xfrm>
          <a:prstGeom prst="rect">
            <a:avLst/>
          </a:prstGeom>
        </p:spPr>
        <p:txBody>
          <a:bodyPr horzOverflow="overflow" lIns="0" tIns="0" rIns="0" bIns="0">
            <a:spAutoFit/>
          </a:bodyPr>
          <a:lstStyle/>
          <a:p>
            <a:pPr algn="l"/>
            <a:r>
              <a:rPr lang="en-GB" sz="1000">
                <a:solidFill>
                  <a:srgbClr val="FF0000"/>
                </a:solidFill>
                <a:latin typeface="Calibri" panose="020F0502020204030204" pitchFamily="34" charset="0"/>
                <a:ea typeface="Calibri" panose="020F0502020204030204" pitchFamily="34" charset="0"/>
                <a:cs typeface="Calibri" panose="020F050202020403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6.sv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svg"/><Relationship Id="rId10" Type="http://schemas.openxmlformats.org/officeDocument/2006/relationships/image" Target="../media/image3.png"/><Relationship Id="rId4" Type="http://schemas.openxmlformats.org/officeDocument/2006/relationships/image" Target="../media/image31.png"/><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2.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9.svg"/><Relationship Id="rId7"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2.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8.svg"/><Relationship Id="rId11" Type="http://schemas.openxmlformats.org/officeDocument/2006/relationships/image" Target="../media/image3.png"/><Relationship Id="rId5" Type="http://schemas.openxmlformats.org/officeDocument/2006/relationships/image" Target="../media/image47.svg"/><Relationship Id="rId10" Type="http://schemas.openxmlformats.org/officeDocument/2006/relationships/image" Target="../media/image2.png"/><Relationship Id="rId4" Type="http://schemas.openxmlformats.org/officeDocument/2006/relationships/image" Target="../media/image46.svg"/><Relationship Id="rId9"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slideLayout" Target="../slideLayouts/slideLayout7.xml"/><Relationship Id="rId7" Type="http://schemas.openxmlformats.org/officeDocument/2006/relationships/image" Target="../media/image54.sv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3.svg"/><Relationship Id="rId5" Type="http://schemas.openxmlformats.org/officeDocument/2006/relationships/image" Target="../media/image52.svg"/><Relationship Id="rId10" Type="http://schemas.openxmlformats.org/officeDocument/2006/relationships/image" Target="../media/image3.png"/><Relationship Id="rId4" Type="http://schemas.openxmlformats.org/officeDocument/2006/relationships/notesSlide" Target="../notesSlides/notesSlide18.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9.svg"/><Relationship Id="rId11" Type="http://schemas.openxmlformats.org/officeDocument/2006/relationships/image" Target="../media/image3.png"/><Relationship Id="rId5" Type="http://schemas.openxmlformats.org/officeDocument/2006/relationships/image" Target="../media/image58.svg"/><Relationship Id="rId10" Type="http://schemas.openxmlformats.org/officeDocument/2006/relationships/image" Target="../media/image2.png"/><Relationship Id="rId4" Type="http://schemas.openxmlformats.org/officeDocument/2006/relationships/image" Target="../media/image57.svg"/><Relationship Id="rId9" Type="http://schemas.openxmlformats.org/officeDocument/2006/relationships/image" Target="../media/image62.sv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64.jpeg"/><Relationship Id="rId5" Type="http://schemas.openxmlformats.org/officeDocument/2006/relationships/image" Target="../media/image63.sv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2.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18.svg"/><Relationship Id="rId3" Type="http://schemas.openxmlformats.org/officeDocument/2006/relationships/image" Target="../media/image78.svg"/><Relationship Id="rId7" Type="http://schemas.openxmlformats.org/officeDocument/2006/relationships/image" Target="../media/image82.png"/><Relationship Id="rId12" Type="http://schemas.openxmlformats.org/officeDocument/2006/relationships/image" Target="../media/image87.svg"/><Relationship Id="rId2" Type="http://schemas.openxmlformats.org/officeDocument/2006/relationships/notesSlide" Target="../notesSlides/notesSlide24.xml"/><Relationship Id="rId16"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86.svg"/><Relationship Id="rId5" Type="http://schemas.openxmlformats.org/officeDocument/2006/relationships/image" Target="../media/image80.svg"/><Relationship Id="rId15" Type="http://schemas.openxmlformats.org/officeDocument/2006/relationships/image" Target="../media/image2.png"/><Relationship Id="rId10" Type="http://schemas.openxmlformats.org/officeDocument/2006/relationships/image" Target="../media/image85.svg"/><Relationship Id="rId4" Type="http://schemas.openxmlformats.org/officeDocument/2006/relationships/image" Target="../media/image79.svg"/><Relationship Id="rId9" Type="http://schemas.openxmlformats.org/officeDocument/2006/relationships/image" Target="../media/image84.svg"/><Relationship Id="rId14" Type="http://schemas.openxmlformats.org/officeDocument/2006/relationships/image" Target="../media/image24.sv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gif"/><Relationship Id="rId11" Type="http://schemas.openxmlformats.org/officeDocument/2006/relationships/image" Target="../media/image3.png"/><Relationship Id="rId5" Type="http://schemas.openxmlformats.org/officeDocument/2006/relationships/image" Target="../media/image9.svg"/><Relationship Id="rId10" Type="http://schemas.openxmlformats.org/officeDocument/2006/relationships/image" Target="../media/image2.png"/><Relationship Id="rId4" Type="http://schemas.openxmlformats.org/officeDocument/2006/relationships/image" Target="../media/image8.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4.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png"/><Relationship Id="rId5" Type="http://schemas.openxmlformats.org/officeDocument/2006/relationships/image" Target="../media/image15.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0.sv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grpSp>
        <p:nvGrpSpPr>
          <p:cNvPr id="2" name="Group 2"/>
          <p:cNvGrpSpPr/>
          <p:nvPr/>
        </p:nvGrpSpPr>
        <p:grpSpPr>
          <a:xfrm>
            <a:off x="17781502" y="9646702"/>
            <a:ext cx="174796" cy="174796"/>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4" name="Group 4"/>
          <p:cNvGrpSpPr/>
          <p:nvPr/>
        </p:nvGrpSpPr>
        <p:grpSpPr>
          <a:xfrm>
            <a:off x="17781502" y="448078"/>
            <a:ext cx="174796" cy="17479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6" name="Group 6"/>
          <p:cNvGrpSpPr/>
          <p:nvPr/>
        </p:nvGrpSpPr>
        <p:grpSpPr>
          <a:xfrm>
            <a:off x="364301" y="9646702"/>
            <a:ext cx="174796" cy="17479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8" name="Group 8"/>
          <p:cNvGrpSpPr/>
          <p:nvPr/>
        </p:nvGrpSpPr>
        <p:grpSpPr>
          <a:xfrm>
            <a:off x="364301" y="448078"/>
            <a:ext cx="174796" cy="174796"/>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sp>
        <p:nvSpPr>
          <p:cNvPr id="10" name="Freeform 10"/>
          <p:cNvSpPr/>
          <p:nvPr/>
        </p:nvSpPr>
        <p:spPr>
          <a:xfrm>
            <a:off x="4343400" y="2019300"/>
            <a:ext cx="8684146" cy="7327165"/>
          </a:xfrm>
          <a:custGeom>
            <a:avLst/>
            <a:gdLst/>
            <a:ahLst/>
            <a:cxnLst/>
            <a:rect l="l" t="t" r="r" b="b"/>
            <a:pathLst>
              <a:path w="9874199" h="7269879">
                <a:moveTo>
                  <a:pt x="0" y="0"/>
                </a:moveTo>
                <a:lnTo>
                  <a:pt x="9874200" y="0"/>
                </a:lnTo>
                <a:lnTo>
                  <a:pt x="9874200" y="7269879"/>
                </a:lnTo>
                <a:lnTo>
                  <a:pt x="0" y="726987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1" name="Freeform 11"/>
          <p:cNvSpPr/>
          <p:nvPr/>
        </p:nvSpPr>
        <p:spPr>
          <a:xfrm>
            <a:off x="15645724" y="9152407"/>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3" name="TextBox 13"/>
          <p:cNvSpPr txBox="1"/>
          <p:nvPr/>
        </p:nvSpPr>
        <p:spPr>
          <a:xfrm>
            <a:off x="-33867" y="289244"/>
            <a:ext cx="18132443" cy="1474571"/>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Lesson 1: Be nicotine free</a:t>
            </a:r>
          </a:p>
        </p:txBody>
      </p:sp>
      <p:pic>
        <p:nvPicPr>
          <p:cNvPr id="12" name="Picture 11" descr="A logo on a black background&#10;&#10;AI-generated content may be incorrect.">
            <a:extLst>
              <a:ext uri="{FF2B5EF4-FFF2-40B4-BE49-F238E27FC236}">
                <a16:creationId xmlns:a16="http://schemas.microsoft.com/office/drawing/2014/main" id="{1DF3A3A0-0279-6F14-912F-F21B10592E5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195984" y="7127253"/>
            <a:ext cx="1664895" cy="17684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TextBox 14"/>
          <p:cNvSpPr txBox="1"/>
          <p:nvPr/>
        </p:nvSpPr>
        <p:spPr>
          <a:xfrm>
            <a:off x="1117848" y="116537"/>
            <a:ext cx="16052304" cy="1474571"/>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Cycle of Nicotine Addiction</a:t>
            </a:r>
          </a:p>
        </p:txBody>
      </p:sp>
      <p:pic>
        <p:nvPicPr>
          <p:cNvPr id="15" name="Picture 14">
            <a:extLst>
              <a:ext uri="{FF2B5EF4-FFF2-40B4-BE49-F238E27FC236}">
                <a16:creationId xmlns:a16="http://schemas.microsoft.com/office/drawing/2014/main" id="{AC5A1D32-A3A0-0053-A21C-5ACCB5B762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9665" y="-452879"/>
            <a:ext cx="7453529" cy="11192758"/>
          </a:xfrm>
          <a:prstGeom prst="rect">
            <a:avLst/>
          </a:prstGeom>
        </p:spPr>
      </p:pic>
      <p:sp>
        <p:nvSpPr>
          <p:cNvPr id="17" name="TextBox 16">
            <a:extLst>
              <a:ext uri="{FF2B5EF4-FFF2-40B4-BE49-F238E27FC236}">
                <a16:creationId xmlns:a16="http://schemas.microsoft.com/office/drawing/2014/main" id="{6C2E17D2-6665-9338-64DD-91591EB80648}"/>
              </a:ext>
            </a:extLst>
          </p:cNvPr>
          <p:cNvSpPr txBox="1"/>
          <p:nvPr/>
        </p:nvSpPr>
        <p:spPr>
          <a:xfrm>
            <a:off x="12558594" y="4205488"/>
            <a:ext cx="4798403"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latin typeface="Arial" panose="020B0604020202020204" pitchFamily="34" charset="0"/>
                <a:cs typeface="Arial" panose="020B0604020202020204" pitchFamily="34" charset="0"/>
              </a:rPr>
              <a:t>Nicotine enters the brain and activates the parts of the brain that make us feel good.</a:t>
            </a:r>
          </a:p>
        </p:txBody>
      </p:sp>
      <p:sp>
        <p:nvSpPr>
          <p:cNvPr id="21" name="TextBox 20">
            <a:extLst>
              <a:ext uri="{FF2B5EF4-FFF2-40B4-BE49-F238E27FC236}">
                <a16:creationId xmlns:a16="http://schemas.microsoft.com/office/drawing/2014/main" id="{EB890D00-45DF-415F-03CF-DB3ADA5FE5F9}"/>
              </a:ext>
            </a:extLst>
          </p:cNvPr>
          <p:cNvSpPr txBox="1"/>
          <p:nvPr/>
        </p:nvSpPr>
        <p:spPr>
          <a:xfrm>
            <a:off x="479469" y="3983930"/>
            <a:ext cx="4686014"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latin typeface="Arial" panose="020B0604020202020204" pitchFamily="34" charset="0"/>
                <a:cs typeface="Arial" panose="020B0604020202020204" pitchFamily="34" charset="0"/>
              </a:rPr>
              <a:t>Your brain continues to crave dopamine after you are done, and you slowly lose control over your choice to use nicotine.</a:t>
            </a:r>
          </a:p>
        </p:txBody>
      </p:sp>
      <p:sp>
        <p:nvSpPr>
          <p:cNvPr id="23" name="TextBox 22">
            <a:extLst>
              <a:ext uri="{FF2B5EF4-FFF2-40B4-BE49-F238E27FC236}">
                <a16:creationId xmlns:a16="http://schemas.microsoft.com/office/drawing/2014/main" id="{D6EE65B8-1F2F-0568-FBF4-8A7CF95E5B20}"/>
              </a:ext>
            </a:extLst>
          </p:cNvPr>
          <p:cNvSpPr txBox="1"/>
          <p:nvPr/>
        </p:nvSpPr>
        <p:spPr>
          <a:xfrm>
            <a:off x="11277600" y="1719867"/>
            <a:ext cx="4135967"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latin typeface="Arial" panose="020B0604020202020204" pitchFamily="34" charset="0"/>
                <a:cs typeface="Arial" panose="020B0604020202020204" pitchFamily="34" charset="0"/>
              </a:rPr>
              <a:t>The cycle of nicotine addiction starts with bringing nicotine into the body. </a:t>
            </a:r>
            <a:endParaRPr lang="en-GB"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965CBD07-84DC-4F3D-0008-C01D3E1CD818}"/>
              </a:ext>
            </a:extLst>
          </p:cNvPr>
          <p:cNvSpPr txBox="1"/>
          <p:nvPr/>
        </p:nvSpPr>
        <p:spPr>
          <a:xfrm>
            <a:off x="12241390" y="7158403"/>
            <a:ext cx="4191000"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latin typeface="Arial" panose="020B0604020202020204" pitchFamily="34" charset="0"/>
                <a:cs typeface="Arial" panose="020B0604020202020204" pitchFamily="34" charset="0"/>
              </a:rPr>
              <a:t>What happens next is the level of nicotine in the body drops quickly. </a:t>
            </a:r>
          </a:p>
        </p:txBody>
      </p:sp>
      <p:sp>
        <p:nvSpPr>
          <p:cNvPr id="27" name="TextBox 26">
            <a:extLst>
              <a:ext uri="{FF2B5EF4-FFF2-40B4-BE49-F238E27FC236}">
                <a16:creationId xmlns:a16="http://schemas.microsoft.com/office/drawing/2014/main" id="{F10F38B3-09F8-56D2-B7A3-FB10D83811BB}"/>
              </a:ext>
            </a:extLst>
          </p:cNvPr>
          <p:cNvSpPr txBox="1"/>
          <p:nvPr/>
        </p:nvSpPr>
        <p:spPr>
          <a:xfrm>
            <a:off x="1766739" y="7954482"/>
            <a:ext cx="4572000"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latin typeface="Arial" panose="020B0604020202020204" pitchFamily="34" charset="0"/>
                <a:cs typeface="Arial" panose="020B0604020202020204" pitchFamily="34" charset="0"/>
              </a:rPr>
              <a:t>This drop in nicotine levels causes the body to have a </a:t>
            </a:r>
            <a:r>
              <a:rPr lang="en-US" b="1" dirty="0">
                <a:latin typeface="Arial" panose="020B0604020202020204" pitchFamily="34" charset="0"/>
                <a:cs typeface="Arial" panose="020B0604020202020204" pitchFamily="34" charset="0"/>
              </a:rPr>
              <a:t>strong craving </a:t>
            </a:r>
            <a:r>
              <a:rPr lang="en-US" dirty="0">
                <a:latin typeface="Arial" panose="020B0604020202020204" pitchFamily="34" charset="0"/>
                <a:cs typeface="Arial" panose="020B0604020202020204" pitchFamily="34" charset="0"/>
              </a:rPr>
              <a:t>for nicotine that is satisfied only by bringing more nicotine into the body.</a:t>
            </a:r>
          </a:p>
          <a:p>
            <a:endParaRPr lang="en-US"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0ED2F4D4-8653-3D7F-7094-356989168C67}"/>
              </a:ext>
            </a:extLst>
          </p:cNvPr>
          <p:cNvSpPr txBox="1"/>
          <p:nvPr/>
        </p:nvSpPr>
        <p:spPr>
          <a:xfrm>
            <a:off x="637955" y="1747683"/>
            <a:ext cx="4351559"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400" dirty="0">
                <a:latin typeface="Arial" panose="020B0604020202020204" pitchFamily="34" charset="0"/>
                <a:cs typeface="Arial" panose="020B0604020202020204" pitchFamily="34" charset="0"/>
              </a:rPr>
              <a:t>This is how people become addicted to nicotine products like vapes, cigarettes, and pouches.</a:t>
            </a:r>
          </a:p>
        </p:txBody>
      </p:sp>
      <p:sp>
        <p:nvSpPr>
          <p:cNvPr id="34" name="Oval 33">
            <a:extLst>
              <a:ext uri="{FF2B5EF4-FFF2-40B4-BE49-F238E27FC236}">
                <a16:creationId xmlns:a16="http://schemas.microsoft.com/office/drawing/2014/main" id="{D95BC429-A460-221C-C316-E47D0B46BB97}"/>
              </a:ext>
            </a:extLst>
          </p:cNvPr>
          <p:cNvSpPr/>
          <p:nvPr/>
        </p:nvSpPr>
        <p:spPr>
          <a:xfrm>
            <a:off x="10896600" y="1415754"/>
            <a:ext cx="532158" cy="53253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1</a:t>
            </a:r>
          </a:p>
        </p:txBody>
      </p:sp>
      <p:sp>
        <p:nvSpPr>
          <p:cNvPr id="35" name="Oval 34">
            <a:extLst>
              <a:ext uri="{FF2B5EF4-FFF2-40B4-BE49-F238E27FC236}">
                <a16:creationId xmlns:a16="http://schemas.microsoft.com/office/drawing/2014/main" id="{4564EA7A-A2DD-BA80-6E04-79244D7F524B}"/>
              </a:ext>
            </a:extLst>
          </p:cNvPr>
          <p:cNvSpPr/>
          <p:nvPr/>
        </p:nvSpPr>
        <p:spPr>
          <a:xfrm>
            <a:off x="12267115" y="3770636"/>
            <a:ext cx="532158" cy="53253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2</a:t>
            </a:r>
          </a:p>
        </p:txBody>
      </p:sp>
      <p:sp>
        <p:nvSpPr>
          <p:cNvPr id="36" name="Oval 35">
            <a:extLst>
              <a:ext uri="{FF2B5EF4-FFF2-40B4-BE49-F238E27FC236}">
                <a16:creationId xmlns:a16="http://schemas.microsoft.com/office/drawing/2014/main" id="{45E0F79A-8773-383B-4313-98E90DDBD1F4}"/>
              </a:ext>
            </a:extLst>
          </p:cNvPr>
          <p:cNvSpPr/>
          <p:nvPr/>
        </p:nvSpPr>
        <p:spPr>
          <a:xfrm>
            <a:off x="11867997" y="6789538"/>
            <a:ext cx="532158" cy="53253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3</a:t>
            </a:r>
          </a:p>
        </p:txBody>
      </p:sp>
      <p:sp>
        <p:nvSpPr>
          <p:cNvPr id="37" name="Oval 36">
            <a:extLst>
              <a:ext uri="{FF2B5EF4-FFF2-40B4-BE49-F238E27FC236}">
                <a16:creationId xmlns:a16="http://schemas.microsoft.com/office/drawing/2014/main" id="{98D8C666-3A51-4013-CCED-CED44388CE40}"/>
              </a:ext>
            </a:extLst>
          </p:cNvPr>
          <p:cNvSpPr/>
          <p:nvPr/>
        </p:nvSpPr>
        <p:spPr>
          <a:xfrm>
            <a:off x="1452350" y="7462365"/>
            <a:ext cx="532158" cy="53253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4</a:t>
            </a:r>
          </a:p>
        </p:txBody>
      </p:sp>
      <p:sp>
        <p:nvSpPr>
          <p:cNvPr id="38" name="Oval 37">
            <a:extLst>
              <a:ext uri="{FF2B5EF4-FFF2-40B4-BE49-F238E27FC236}">
                <a16:creationId xmlns:a16="http://schemas.microsoft.com/office/drawing/2014/main" id="{F2B5A3F0-EE99-45CF-36A7-DB62A0F509EE}"/>
              </a:ext>
            </a:extLst>
          </p:cNvPr>
          <p:cNvSpPr/>
          <p:nvPr/>
        </p:nvSpPr>
        <p:spPr>
          <a:xfrm>
            <a:off x="73501" y="3608958"/>
            <a:ext cx="532158" cy="53253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5</a:t>
            </a:r>
          </a:p>
        </p:txBody>
      </p:sp>
      <p:sp>
        <p:nvSpPr>
          <p:cNvPr id="41" name="TextBox 40">
            <a:extLst>
              <a:ext uri="{FF2B5EF4-FFF2-40B4-BE49-F238E27FC236}">
                <a16:creationId xmlns:a16="http://schemas.microsoft.com/office/drawing/2014/main" id="{5401911D-3B93-F604-E0F9-CD1CA2336D14}"/>
              </a:ext>
            </a:extLst>
          </p:cNvPr>
          <p:cNvSpPr txBox="1"/>
          <p:nvPr/>
        </p:nvSpPr>
        <p:spPr>
          <a:xfrm>
            <a:off x="10788753" y="8009930"/>
            <a:ext cx="6096000" cy="2145268"/>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dirty="0">
                <a:solidFill>
                  <a:srgbClr val="424242"/>
                </a:solidFill>
                <a:latin typeface="Arial" panose="020B0604020202020204" pitchFamily="34" charset="0"/>
                <a:cs typeface="Arial" panose="020B0604020202020204" pitchFamily="34" charset="0"/>
              </a:rPr>
              <a:t>Nicotine tricks your brain into feeling good for a short time, but then makes you feel worse, so you keep using it to feel better—even though it’s really making things harder.</a:t>
            </a:r>
            <a:endParaRPr lang="en-GB" sz="2400" i="1" dirty="0">
              <a:latin typeface="Arial" panose="020B0604020202020204" pitchFamily="34" charset="0"/>
              <a:cs typeface="Arial" panose="020B0604020202020204" pitchFamily="34" charset="0"/>
            </a:endParaRPr>
          </a:p>
        </p:txBody>
      </p:sp>
      <p:sp>
        <p:nvSpPr>
          <p:cNvPr id="2" name="Freeform 11">
            <a:extLst>
              <a:ext uri="{FF2B5EF4-FFF2-40B4-BE49-F238E27FC236}">
                <a16:creationId xmlns:a16="http://schemas.microsoft.com/office/drawing/2014/main" id="{A6C80EA1-426B-DADA-DAD0-CA97660DAE2A}"/>
              </a:ext>
            </a:extLst>
          </p:cNvPr>
          <p:cNvSpPr/>
          <p:nvPr/>
        </p:nvSpPr>
        <p:spPr>
          <a:xfrm>
            <a:off x="15895061" y="343839"/>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503FDAF8-B8C7-E3B5-F085-9500EF96FB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558893" y="1376297"/>
            <a:ext cx="1373600" cy="1459016"/>
          </a:xfrm>
          <a:prstGeom prst="rect">
            <a:avLst/>
          </a:prstGeom>
        </p:spPr>
      </p:pic>
    </p:spTree>
    <p:extLst>
      <p:ext uri="{BB962C8B-B14F-4D97-AF65-F5344CB8AC3E}">
        <p14:creationId xmlns:p14="http://schemas.microsoft.com/office/powerpoint/2010/main" val="3692112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rcRect l="155" b="43837"/>
          <a:stretch>
            <a:fillRect/>
          </a:stretch>
        </p:blipFill>
        <p:spPr>
          <a:xfrm>
            <a:off x="-2391" y="0"/>
            <a:ext cx="18288000" cy="10287000"/>
          </a:xfrm>
          <a:prstGeom prst="rect">
            <a:avLst/>
          </a:prstGeom>
        </p:spPr>
      </p:pic>
      <p:sp>
        <p:nvSpPr>
          <p:cNvPr id="5" name="Freeform 5"/>
          <p:cNvSpPr/>
          <p:nvPr/>
        </p:nvSpPr>
        <p:spPr>
          <a:xfrm>
            <a:off x="721916" y="6148103"/>
            <a:ext cx="1657051" cy="1583828"/>
          </a:xfrm>
          <a:custGeom>
            <a:avLst/>
            <a:gdLst/>
            <a:ahLst/>
            <a:cxnLst/>
            <a:rect l="l" t="t" r="r" b="b"/>
            <a:pathLst>
              <a:path w="2723237" h="2984369">
                <a:moveTo>
                  <a:pt x="0" y="0"/>
                </a:moveTo>
                <a:lnTo>
                  <a:pt x="2723237" y="0"/>
                </a:lnTo>
                <a:lnTo>
                  <a:pt x="2723237" y="2984369"/>
                </a:lnTo>
                <a:lnTo>
                  <a:pt x="0" y="29843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2" name="TextBox 11">
            <a:extLst>
              <a:ext uri="{FF2B5EF4-FFF2-40B4-BE49-F238E27FC236}">
                <a16:creationId xmlns:a16="http://schemas.microsoft.com/office/drawing/2014/main" id="{AB9C6A63-CC0B-6E90-77BC-C12C607DAD90}"/>
              </a:ext>
            </a:extLst>
          </p:cNvPr>
          <p:cNvSpPr txBox="1"/>
          <p:nvPr/>
        </p:nvSpPr>
        <p:spPr>
          <a:xfrm>
            <a:off x="2378967" y="257145"/>
            <a:ext cx="14534218" cy="1938992"/>
          </a:xfrm>
          <a:prstGeom prst="rect">
            <a:avLst/>
          </a:prstGeom>
          <a:noFill/>
        </p:spPr>
        <p:txBody>
          <a:bodyPr wrap="square" rtlCol="0">
            <a:spAutoFit/>
          </a:bodyPr>
          <a:lstStyle/>
          <a:p>
            <a:r>
              <a:rPr lang="en-GB" sz="7200" dirty="0">
                <a:latin typeface="Arial" panose="020B0604020202020204" pitchFamily="34" charset="0"/>
                <a:cs typeface="Arial" panose="020B0604020202020204" pitchFamily="34" charset="0"/>
              </a:rPr>
              <a:t>ACTIVITY: Addiction spectrum</a:t>
            </a:r>
          </a:p>
          <a:p>
            <a:endParaRPr lang="en-GB" sz="4800" dirty="0">
              <a:latin typeface="Lazydog" panose="020B0604020202020204" charset="0"/>
            </a:endParaRPr>
          </a:p>
        </p:txBody>
      </p:sp>
      <p:sp>
        <p:nvSpPr>
          <p:cNvPr id="16" name="TextBox 15">
            <a:extLst>
              <a:ext uri="{FF2B5EF4-FFF2-40B4-BE49-F238E27FC236}">
                <a16:creationId xmlns:a16="http://schemas.microsoft.com/office/drawing/2014/main" id="{2AB8F562-FD21-8BFA-A83B-110CE92F95FB}"/>
              </a:ext>
            </a:extLst>
          </p:cNvPr>
          <p:cNvSpPr txBox="1"/>
          <p:nvPr/>
        </p:nvSpPr>
        <p:spPr>
          <a:xfrm>
            <a:off x="304800" y="4374059"/>
            <a:ext cx="3355406" cy="769441"/>
          </a:xfrm>
          <a:prstGeom prst="rect">
            <a:avLst/>
          </a:prstGeom>
          <a:noFill/>
        </p:spPr>
        <p:txBody>
          <a:bodyPr wrap="none" rtlCol="0">
            <a:spAutoFit/>
          </a:bodyPr>
          <a:lstStyle/>
          <a:p>
            <a:r>
              <a:rPr lang="en-GB" sz="4400" dirty="0">
                <a:solidFill>
                  <a:srgbClr val="56B48C"/>
                </a:solidFill>
                <a:latin typeface="Arial" panose="020B0604020202020204" pitchFamily="34" charset="0"/>
                <a:cs typeface="Arial" panose="020B0604020202020204" pitchFamily="34" charset="0"/>
              </a:rPr>
              <a:t>Not addicted</a:t>
            </a:r>
          </a:p>
        </p:txBody>
      </p:sp>
      <p:sp>
        <p:nvSpPr>
          <p:cNvPr id="17" name="TextBox 16">
            <a:extLst>
              <a:ext uri="{FF2B5EF4-FFF2-40B4-BE49-F238E27FC236}">
                <a16:creationId xmlns:a16="http://schemas.microsoft.com/office/drawing/2014/main" id="{899E9399-1CD6-73D4-8A3D-FC547776E64C}"/>
              </a:ext>
            </a:extLst>
          </p:cNvPr>
          <p:cNvSpPr txBox="1"/>
          <p:nvPr/>
        </p:nvSpPr>
        <p:spPr>
          <a:xfrm>
            <a:off x="14103963" y="3939266"/>
            <a:ext cx="4222686" cy="2123658"/>
          </a:xfrm>
          <a:prstGeom prst="rect">
            <a:avLst/>
          </a:prstGeom>
          <a:noFill/>
        </p:spPr>
        <p:txBody>
          <a:bodyPr wrap="square" rtlCol="0">
            <a:spAutoFit/>
          </a:bodyPr>
          <a:lstStyle/>
          <a:p>
            <a:pPr algn="ctr"/>
            <a:r>
              <a:rPr lang="en-GB" sz="4400" dirty="0">
                <a:solidFill>
                  <a:srgbClr val="C00000"/>
                </a:solidFill>
                <a:latin typeface="Arial" panose="020B0604020202020204" pitchFamily="34" charset="0"/>
                <a:cs typeface="Arial" panose="020B0604020202020204" pitchFamily="34" charset="0"/>
              </a:rPr>
              <a:t>Completely nicotine addicted</a:t>
            </a:r>
          </a:p>
        </p:txBody>
      </p:sp>
      <p:sp>
        <p:nvSpPr>
          <p:cNvPr id="18" name="Arrow: Right 17">
            <a:extLst>
              <a:ext uri="{FF2B5EF4-FFF2-40B4-BE49-F238E27FC236}">
                <a16:creationId xmlns:a16="http://schemas.microsoft.com/office/drawing/2014/main" id="{E2C93F60-E152-E51A-4264-B81FE4C20E59}"/>
              </a:ext>
            </a:extLst>
          </p:cNvPr>
          <p:cNvSpPr/>
          <p:nvPr/>
        </p:nvSpPr>
        <p:spPr>
          <a:xfrm>
            <a:off x="4179255" y="4516463"/>
            <a:ext cx="9929489"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5">
            <a:extLst>
              <a:ext uri="{FF2B5EF4-FFF2-40B4-BE49-F238E27FC236}">
                <a16:creationId xmlns:a16="http://schemas.microsoft.com/office/drawing/2014/main" id="{5B1C6C2A-50F3-B6DC-A6BA-F625A49480F8}"/>
              </a:ext>
            </a:extLst>
          </p:cNvPr>
          <p:cNvSpPr/>
          <p:nvPr/>
        </p:nvSpPr>
        <p:spPr>
          <a:xfrm>
            <a:off x="15386780" y="6148103"/>
            <a:ext cx="1657051" cy="1583828"/>
          </a:xfrm>
          <a:custGeom>
            <a:avLst/>
            <a:gdLst/>
            <a:ahLst/>
            <a:cxnLst/>
            <a:rect l="l" t="t" r="r" b="b"/>
            <a:pathLst>
              <a:path w="2723237" h="2984369">
                <a:moveTo>
                  <a:pt x="0" y="0"/>
                </a:moveTo>
                <a:lnTo>
                  <a:pt x="2723237" y="0"/>
                </a:lnTo>
                <a:lnTo>
                  <a:pt x="2723237" y="2984369"/>
                </a:lnTo>
                <a:lnTo>
                  <a:pt x="0" y="29843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quot;Not Allowed&quot; Symbol 2">
            <a:extLst>
              <a:ext uri="{FF2B5EF4-FFF2-40B4-BE49-F238E27FC236}">
                <a16:creationId xmlns:a16="http://schemas.microsoft.com/office/drawing/2014/main" id="{DF07F8D8-4FBA-26AA-2C32-98FAFF7FCE5D}"/>
              </a:ext>
            </a:extLst>
          </p:cNvPr>
          <p:cNvSpPr/>
          <p:nvPr/>
        </p:nvSpPr>
        <p:spPr>
          <a:xfrm>
            <a:off x="864641" y="6196896"/>
            <a:ext cx="1371600" cy="1583828"/>
          </a:xfrm>
          <a:prstGeom prst="noSmoking">
            <a:avLst>
              <a:gd name="adj" fmla="val 6404"/>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solidFill>
                <a:schemeClr val="tx1"/>
              </a:solidFill>
            </a:endParaRPr>
          </a:p>
        </p:txBody>
      </p:sp>
      <p:sp>
        <p:nvSpPr>
          <p:cNvPr id="4" name="Freeform 11">
            <a:extLst>
              <a:ext uri="{FF2B5EF4-FFF2-40B4-BE49-F238E27FC236}">
                <a16:creationId xmlns:a16="http://schemas.microsoft.com/office/drawing/2014/main" id="{711BAE17-FED0-6D90-2CC6-F74B1AB9CFD7}"/>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6" name="Picture 5" descr="A logo on a black background&#10;&#10;AI-generated content may be incorrect.">
            <a:extLst>
              <a:ext uri="{FF2B5EF4-FFF2-40B4-BE49-F238E27FC236}">
                <a16:creationId xmlns:a16="http://schemas.microsoft.com/office/drawing/2014/main" id="{7C58B6BD-5FCD-4859-B2D3-8C433107A67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extLst>
      <p:ext uri="{BB962C8B-B14F-4D97-AF65-F5344CB8AC3E}">
        <p14:creationId xmlns:p14="http://schemas.microsoft.com/office/powerpoint/2010/main" val="952681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rcRect l="155" b="43837"/>
          <a:stretch>
            <a:fillRect/>
          </a:stretch>
        </p:blipFill>
        <p:spPr>
          <a:xfrm>
            <a:off x="0" y="-12350"/>
            <a:ext cx="18288000" cy="10287000"/>
          </a:xfrm>
          <a:prstGeom prst="rect">
            <a:avLst/>
          </a:prstGeom>
        </p:spPr>
      </p:pic>
      <p:sp>
        <p:nvSpPr>
          <p:cNvPr id="12" name="TextBox 11">
            <a:extLst>
              <a:ext uri="{FF2B5EF4-FFF2-40B4-BE49-F238E27FC236}">
                <a16:creationId xmlns:a16="http://schemas.microsoft.com/office/drawing/2014/main" id="{AB9C6A63-CC0B-6E90-77BC-C12C607DAD90}"/>
              </a:ext>
            </a:extLst>
          </p:cNvPr>
          <p:cNvSpPr txBox="1"/>
          <p:nvPr/>
        </p:nvSpPr>
        <p:spPr>
          <a:xfrm>
            <a:off x="2509613" y="-8183"/>
            <a:ext cx="14534218" cy="1938992"/>
          </a:xfrm>
          <a:prstGeom prst="rect">
            <a:avLst/>
          </a:prstGeom>
          <a:noFill/>
        </p:spPr>
        <p:txBody>
          <a:bodyPr wrap="square" rtlCol="0">
            <a:spAutoFit/>
          </a:bodyPr>
          <a:lstStyle/>
          <a:p>
            <a:r>
              <a:rPr lang="en-GB" sz="7200" dirty="0">
                <a:latin typeface="Arial" panose="020B0604020202020204" pitchFamily="34" charset="0"/>
                <a:cs typeface="Arial" panose="020B0604020202020204" pitchFamily="34" charset="0"/>
              </a:rPr>
              <a:t>ACTIVITY: Addiction spectrum</a:t>
            </a:r>
          </a:p>
          <a:p>
            <a:endParaRPr lang="en-GB" sz="4800" dirty="0">
              <a:latin typeface="Lazydog" panose="020B0604020202020204" charset="0"/>
            </a:endParaRPr>
          </a:p>
        </p:txBody>
      </p:sp>
      <p:sp>
        <p:nvSpPr>
          <p:cNvPr id="16" name="TextBox 15">
            <a:extLst>
              <a:ext uri="{FF2B5EF4-FFF2-40B4-BE49-F238E27FC236}">
                <a16:creationId xmlns:a16="http://schemas.microsoft.com/office/drawing/2014/main" id="{2AB8F562-FD21-8BFA-A83B-110CE92F95FB}"/>
              </a:ext>
            </a:extLst>
          </p:cNvPr>
          <p:cNvSpPr txBox="1"/>
          <p:nvPr/>
        </p:nvSpPr>
        <p:spPr>
          <a:xfrm>
            <a:off x="169970" y="6330992"/>
            <a:ext cx="2305890" cy="523220"/>
          </a:xfrm>
          <a:prstGeom prst="rect">
            <a:avLst/>
          </a:prstGeom>
          <a:noFill/>
        </p:spPr>
        <p:txBody>
          <a:bodyPr wrap="square" rtlCol="0">
            <a:spAutoFit/>
          </a:bodyPr>
          <a:lstStyle/>
          <a:p>
            <a:pPr algn="ctr"/>
            <a:r>
              <a:rPr lang="en-GB" sz="2800" dirty="0">
                <a:solidFill>
                  <a:srgbClr val="56B48C"/>
                </a:solidFill>
                <a:latin typeface="Arial" panose="020B0604020202020204" pitchFamily="34" charset="0"/>
                <a:cs typeface="Arial" panose="020B0604020202020204" pitchFamily="34" charset="0"/>
              </a:rPr>
              <a:t>Not addicted</a:t>
            </a:r>
          </a:p>
        </p:txBody>
      </p:sp>
      <p:sp>
        <p:nvSpPr>
          <p:cNvPr id="17" name="TextBox 16">
            <a:extLst>
              <a:ext uri="{FF2B5EF4-FFF2-40B4-BE49-F238E27FC236}">
                <a16:creationId xmlns:a16="http://schemas.microsoft.com/office/drawing/2014/main" id="{899E9399-1CD6-73D4-8A3D-FC547776E64C}"/>
              </a:ext>
            </a:extLst>
          </p:cNvPr>
          <p:cNvSpPr txBox="1"/>
          <p:nvPr/>
        </p:nvSpPr>
        <p:spPr>
          <a:xfrm>
            <a:off x="16126395" y="4653598"/>
            <a:ext cx="2451778" cy="1384995"/>
          </a:xfrm>
          <a:prstGeom prst="rect">
            <a:avLst/>
          </a:prstGeom>
          <a:noFill/>
        </p:spPr>
        <p:txBody>
          <a:bodyPr wrap="square" rtlCol="0">
            <a:spAutoFit/>
          </a:bodyPr>
          <a:lstStyle/>
          <a:p>
            <a:pPr algn="ctr"/>
            <a:r>
              <a:rPr lang="en-GB" sz="2800" dirty="0">
                <a:solidFill>
                  <a:srgbClr val="C00000"/>
                </a:solidFill>
                <a:latin typeface="Arial" panose="020B0604020202020204" pitchFamily="34" charset="0"/>
                <a:cs typeface="Arial" panose="020B0604020202020204" pitchFamily="34" charset="0"/>
              </a:rPr>
              <a:t>Completely nicotine addicted</a:t>
            </a:r>
          </a:p>
        </p:txBody>
      </p:sp>
      <p:sp>
        <p:nvSpPr>
          <p:cNvPr id="4" name="Freeform 11">
            <a:extLst>
              <a:ext uri="{FF2B5EF4-FFF2-40B4-BE49-F238E27FC236}">
                <a16:creationId xmlns:a16="http://schemas.microsoft.com/office/drawing/2014/main" id="{711BAE17-FED0-6D90-2CC6-F74B1AB9CFD7}"/>
              </a:ext>
            </a:extLst>
          </p:cNvPr>
          <p:cNvSpPr/>
          <p:nvPr/>
        </p:nvSpPr>
        <p:spPr>
          <a:xfrm>
            <a:off x="-222429" y="9048627"/>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6" name="Picture 5" descr="A logo on a black background&#10;&#10;AI-generated content may be incorrect.">
            <a:extLst>
              <a:ext uri="{FF2B5EF4-FFF2-40B4-BE49-F238E27FC236}">
                <a16:creationId xmlns:a16="http://schemas.microsoft.com/office/drawing/2014/main" id="{7C58B6BD-5FCD-4859-B2D3-8C433107A6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61339" y="8453665"/>
            <a:ext cx="1664895" cy="1768425"/>
          </a:xfrm>
          <a:prstGeom prst="rect">
            <a:avLst/>
          </a:prstGeom>
        </p:spPr>
      </p:pic>
      <p:sp>
        <p:nvSpPr>
          <p:cNvPr id="8" name="TextBox 7">
            <a:extLst>
              <a:ext uri="{FF2B5EF4-FFF2-40B4-BE49-F238E27FC236}">
                <a16:creationId xmlns:a16="http://schemas.microsoft.com/office/drawing/2014/main" id="{E6E3002F-7E49-7B7A-DD2B-D981BDF6829E}"/>
              </a:ext>
            </a:extLst>
          </p:cNvPr>
          <p:cNvSpPr txBox="1"/>
          <p:nvPr/>
        </p:nvSpPr>
        <p:spPr>
          <a:xfrm rot="18989246">
            <a:off x="70836" y="3216429"/>
            <a:ext cx="5246474" cy="923330"/>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My best friend vapes all the time. I’ve tried it after she kept offering them to me but it gives me a headache. I can’t bring myself to take another hit.</a:t>
            </a:r>
            <a:endParaRPr lang="en-GB" dirty="0"/>
          </a:p>
        </p:txBody>
      </p:sp>
      <p:sp>
        <p:nvSpPr>
          <p:cNvPr id="13" name="TextBox 12">
            <a:extLst>
              <a:ext uri="{FF2B5EF4-FFF2-40B4-BE49-F238E27FC236}">
                <a16:creationId xmlns:a16="http://schemas.microsoft.com/office/drawing/2014/main" id="{AE29007D-45E8-E2E2-A0A6-B2926B06B541}"/>
              </a:ext>
            </a:extLst>
          </p:cNvPr>
          <p:cNvSpPr txBox="1"/>
          <p:nvPr/>
        </p:nvSpPr>
        <p:spPr>
          <a:xfrm rot="2593605">
            <a:off x="4348292" y="7873180"/>
            <a:ext cx="5284806" cy="923330"/>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I’ve vaped a few times and I’ll probably do it again but only when I’m offered a vape. I would never spend my own money to buy one.</a:t>
            </a:r>
            <a:endParaRPr lang="en-GB" dirty="0"/>
          </a:p>
        </p:txBody>
      </p:sp>
      <p:pic>
        <p:nvPicPr>
          <p:cNvPr id="1030" name="Picture 6" descr="Thumbnail Image ">
            <a:extLst>
              <a:ext uri="{FF2B5EF4-FFF2-40B4-BE49-F238E27FC236}">
                <a16:creationId xmlns:a16="http://schemas.microsoft.com/office/drawing/2014/main" id="{FFCE6D24-AAF9-0516-D8AF-A03DD099D9CB}"/>
              </a:ext>
            </a:extLst>
          </p:cNvPr>
          <p:cNvPicPr>
            <a:picLocks noChangeAspect="1" noChangeArrowheads="1"/>
          </p:cNvPicPr>
          <p:nvPr/>
        </p:nvPicPr>
        <p:blipFill>
          <a:blip r:embed="rId6">
            <a:alphaModFix amt="70000"/>
            <a:extLst>
              <a:ext uri="{BEBA8EAE-BF5A-486C-A8C5-ECC9F3942E4B}">
                <a14:imgProps xmlns:a14="http://schemas.microsoft.com/office/drawing/2010/main">
                  <a14:imgLayer r:embed="rId7">
                    <a14:imgEffect>
                      <a14:backgroundRemoval t="9961" b="89941" l="9961" r="90039">
                        <a14:foregroundMark x1="90039" y1="49609" x2="90039" y2="49609"/>
                      </a14:backgroundRemoval>
                    </a14:imgEffect>
                  </a14:imgLayer>
                </a14:imgProps>
              </a:ext>
              <a:ext uri="{28A0092B-C50C-407E-A947-70E740481C1C}">
                <a14:useLocalDpi xmlns:a14="http://schemas.microsoft.com/office/drawing/2010/main"/>
              </a:ext>
            </a:extLst>
          </a:blip>
          <a:srcRect/>
          <a:stretch>
            <a:fillRect/>
          </a:stretch>
        </p:blipFill>
        <p:spPr bwMode="auto">
          <a:xfrm>
            <a:off x="-2095500" y="5231637"/>
            <a:ext cx="22479000" cy="1668486"/>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9E5686F0-35A0-6FA2-690E-9E2F8279637F}"/>
              </a:ext>
            </a:extLst>
          </p:cNvPr>
          <p:cNvSpPr txBox="1"/>
          <p:nvPr/>
        </p:nvSpPr>
        <p:spPr>
          <a:xfrm rot="2528895">
            <a:off x="9216916" y="7268955"/>
            <a:ext cx="4594123" cy="923330"/>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I don’t always enjoy vaping. I’ve actually tried to quit a few times but gave up because it was too hard.</a:t>
            </a:r>
            <a:endParaRPr lang="en-GB" dirty="0"/>
          </a:p>
        </p:txBody>
      </p:sp>
      <p:sp>
        <p:nvSpPr>
          <p:cNvPr id="25" name="TextBox 24">
            <a:extLst>
              <a:ext uri="{FF2B5EF4-FFF2-40B4-BE49-F238E27FC236}">
                <a16:creationId xmlns:a16="http://schemas.microsoft.com/office/drawing/2014/main" id="{C9CA8A6F-58E5-F14A-7624-5EE7B46F491D}"/>
              </a:ext>
            </a:extLst>
          </p:cNvPr>
          <p:cNvSpPr txBox="1"/>
          <p:nvPr/>
        </p:nvSpPr>
        <p:spPr>
          <a:xfrm rot="18806659">
            <a:off x="8546133" y="2845983"/>
            <a:ext cx="5414186" cy="1200329"/>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My friends say that I’m not like myself lately. They say that I get grumpy and moody when I go too long without hitting my vape.</a:t>
            </a:r>
            <a:br>
              <a:rPr lang="en-GB" sz="1800" dirty="0">
                <a:effectLst/>
                <a:latin typeface="Arial" panose="020B0604020202020204" pitchFamily="34" charset="0"/>
                <a:ea typeface="Aptos" panose="020B0004020202020204" pitchFamily="34" charset="0"/>
              </a:rPr>
            </a:br>
            <a:endParaRPr lang="en-GB" dirty="0"/>
          </a:p>
        </p:txBody>
      </p:sp>
      <p:sp>
        <p:nvSpPr>
          <p:cNvPr id="27" name="TextBox 26">
            <a:extLst>
              <a:ext uri="{FF2B5EF4-FFF2-40B4-BE49-F238E27FC236}">
                <a16:creationId xmlns:a16="http://schemas.microsoft.com/office/drawing/2014/main" id="{27705176-2734-F245-BD80-835D71400B2C}"/>
              </a:ext>
            </a:extLst>
          </p:cNvPr>
          <p:cNvSpPr txBox="1"/>
          <p:nvPr/>
        </p:nvSpPr>
        <p:spPr>
          <a:xfrm rot="2438788">
            <a:off x="10534992" y="7047603"/>
            <a:ext cx="4341299" cy="923330"/>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I feel like I’m really hooked on my vape. It’s more than just a habit at this point.</a:t>
            </a:r>
            <a:br>
              <a:rPr lang="en-GB" sz="1800" dirty="0">
                <a:effectLst/>
                <a:latin typeface="Arial" panose="020B0604020202020204" pitchFamily="34" charset="0"/>
                <a:ea typeface="Aptos" panose="020B0004020202020204" pitchFamily="34" charset="0"/>
              </a:rPr>
            </a:br>
            <a:endParaRPr lang="en-GB" dirty="0"/>
          </a:p>
        </p:txBody>
      </p:sp>
      <p:sp>
        <p:nvSpPr>
          <p:cNvPr id="21" name="TextBox 20">
            <a:extLst>
              <a:ext uri="{FF2B5EF4-FFF2-40B4-BE49-F238E27FC236}">
                <a16:creationId xmlns:a16="http://schemas.microsoft.com/office/drawing/2014/main" id="{53DEA416-7B26-7E6A-3A87-F8206DD5524E}"/>
              </a:ext>
            </a:extLst>
          </p:cNvPr>
          <p:cNvSpPr txBox="1"/>
          <p:nvPr/>
        </p:nvSpPr>
        <p:spPr>
          <a:xfrm rot="2492305">
            <a:off x="6908483" y="7280011"/>
            <a:ext cx="4763729" cy="1561518"/>
          </a:xfrm>
          <a:prstGeom prst="rect">
            <a:avLst/>
          </a:prstGeom>
          <a:noFill/>
        </p:spPr>
        <p:txBody>
          <a:bodyPr wrap="square">
            <a:spAutoFit/>
          </a:bodyPr>
          <a:lstStyle/>
          <a:p>
            <a:pPr>
              <a:lnSpc>
                <a:spcPct val="107000"/>
              </a:lnSpc>
              <a:spcAft>
                <a:spcPts val="800"/>
              </a:spcAft>
            </a:pPr>
            <a:r>
              <a:rPr lang="en-GB" sz="1800" kern="100" dirty="0">
                <a:effectLst/>
                <a:latin typeface="Arial" panose="020B0604020202020204" pitchFamily="34" charset="0"/>
                <a:ea typeface="Aptos" panose="020B0004020202020204" pitchFamily="34" charset="0"/>
                <a:cs typeface="Times New Roman" panose="02020603050405020304" pitchFamily="18" charset="0"/>
              </a:rPr>
              <a:t>My parents would be so angry with me if they knew I was still vaping. I’ve gotten caught vaping inside my room before and I promised them I wouldn’t do it again, but I can’t keep myself from doing it.</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81CF9025-E2F2-5D22-69EA-0C3A2ACABBAB}"/>
              </a:ext>
            </a:extLst>
          </p:cNvPr>
          <p:cNvSpPr txBox="1"/>
          <p:nvPr/>
        </p:nvSpPr>
        <p:spPr>
          <a:xfrm rot="19020254">
            <a:off x="1810891" y="3479400"/>
            <a:ext cx="4817225" cy="1200329"/>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My friend offered me a vape today. After I took a few puffs, I started to cough, and my throat and lungs felt really irritated.</a:t>
            </a:r>
            <a:br>
              <a:rPr lang="en-GB" sz="1800" dirty="0">
                <a:effectLst/>
                <a:latin typeface="Arial" panose="020B0604020202020204" pitchFamily="34" charset="0"/>
                <a:ea typeface="Aptos" panose="020B0004020202020204" pitchFamily="34" charset="0"/>
              </a:rPr>
            </a:br>
            <a:endParaRPr lang="en-GB" dirty="0"/>
          </a:p>
        </p:txBody>
      </p:sp>
      <p:sp>
        <p:nvSpPr>
          <p:cNvPr id="15" name="TextBox 14">
            <a:extLst>
              <a:ext uri="{FF2B5EF4-FFF2-40B4-BE49-F238E27FC236}">
                <a16:creationId xmlns:a16="http://schemas.microsoft.com/office/drawing/2014/main" id="{F40EBC89-5BF1-902B-D80A-B85EE71521F1}"/>
              </a:ext>
            </a:extLst>
          </p:cNvPr>
          <p:cNvSpPr txBox="1"/>
          <p:nvPr/>
        </p:nvSpPr>
        <p:spPr>
          <a:xfrm rot="18886519">
            <a:off x="6074998" y="2814698"/>
            <a:ext cx="5349068" cy="1265155"/>
          </a:xfrm>
          <a:prstGeom prst="rect">
            <a:avLst/>
          </a:prstGeom>
          <a:noFill/>
        </p:spPr>
        <p:txBody>
          <a:bodyPr wrap="square">
            <a:spAutoFit/>
          </a:bodyPr>
          <a:lstStyle/>
          <a:p>
            <a:pPr>
              <a:lnSpc>
                <a:spcPct val="107000"/>
              </a:lnSpc>
              <a:spcAft>
                <a:spcPts val="800"/>
              </a:spcAft>
            </a:pPr>
            <a:r>
              <a:rPr lang="en-GB" sz="1800" kern="100" dirty="0">
                <a:effectLst/>
                <a:latin typeface="Arial" panose="020B0604020202020204" pitchFamily="34" charset="0"/>
                <a:ea typeface="Aptos" panose="020B0004020202020204" pitchFamily="34" charset="0"/>
                <a:cs typeface="Times New Roman" panose="02020603050405020304" pitchFamily="18" charset="0"/>
              </a:rPr>
              <a:t>I used to never vape and now I only vape socially. I’ve noticed I get strong cravings to vape when I’m out with friends lately. It’s getting harder to keep from vaping in social settings.</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DF5D287F-ACB5-41B1-49FC-EFF9302F0202}"/>
              </a:ext>
            </a:extLst>
          </p:cNvPr>
          <p:cNvSpPr txBox="1"/>
          <p:nvPr/>
        </p:nvSpPr>
        <p:spPr>
          <a:xfrm rot="18844341">
            <a:off x="11195677" y="2950206"/>
            <a:ext cx="5884516" cy="923330"/>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I always have to think about how I’m going to fit in my next hit from my vape. I get nervous when I’m somewhere that I can’t have it.</a:t>
            </a:r>
            <a:endParaRPr lang="en-GB" dirty="0"/>
          </a:p>
        </p:txBody>
      </p:sp>
      <p:sp>
        <p:nvSpPr>
          <p:cNvPr id="31" name="TextBox 30">
            <a:extLst>
              <a:ext uri="{FF2B5EF4-FFF2-40B4-BE49-F238E27FC236}">
                <a16:creationId xmlns:a16="http://schemas.microsoft.com/office/drawing/2014/main" id="{49817427-283D-C623-4228-9E369AA0D385}"/>
              </a:ext>
            </a:extLst>
          </p:cNvPr>
          <p:cNvSpPr txBox="1"/>
          <p:nvPr/>
        </p:nvSpPr>
        <p:spPr>
          <a:xfrm rot="2572866">
            <a:off x="13382056" y="7279050"/>
            <a:ext cx="3893582" cy="1754326"/>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Even when I’m doing things I enjoy I can’t stop thinking about vaping. If I go too long without a vape the cravings get so strong it’s hard to think about anything else.</a:t>
            </a:r>
            <a:br>
              <a:rPr lang="en-GB" sz="1800" dirty="0">
                <a:effectLst/>
                <a:latin typeface="Arial" panose="020B0604020202020204" pitchFamily="34" charset="0"/>
                <a:ea typeface="Aptos" panose="020B0004020202020204" pitchFamily="34" charset="0"/>
              </a:rPr>
            </a:br>
            <a:endParaRPr lang="en-GB" dirty="0"/>
          </a:p>
        </p:txBody>
      </p:sp>
      <p:sp>
        <p:nvSpPr>
          <p:cNvPr id="33" name="TextBox 32">
            <a:extLst>
              <a:ext uri="{FF2B5EF4-FFF2-40B4-BE49-F238E27FC236}">
                <a16:creationId xmlns:a16="http://schemas.microsoft.com/office/drawing/2014/main" id="{9976F2BE-BEA7-768A-041A-0827D4741B24}"/>
              </a:ext>
            </a:extLst>
          </p:cNvPr>
          <p:cNvSpPr txBox="1"/>
          <p:nvPr/>
        </p:nvSpPr>
        <p:spPr>
          <a:xfrm rot="18768672">
            <a:off x="14446326" y="2944554"/>
            <a:ext cx="3493898" cy="2031325"/>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When I first started vaping I only did it occasionally with friends after school. But now I find it impossible to keep myself from vaping, even where I am not allowed to, like school.</a:t>
            </a:r>
            <a:br>
              <a:rPr lang="en-GB" sz="1800" dirty="0">
                <a:effectLst/>
                <a:latin typeface="Arial" panose="020B0604020202020204" pitchFamily="34" charset="0"/>
                <a:ea typeface="Aptos" panose="020B0004020202020204" pitchFamily="34" charset="0"/>
              </a:rPr>
            </a:br>
            <a:endParaRPr lang="en-GB" dirty="0"/>
          </a:p>
        </p:txBody>
      </p:sp>
      <p:sp>
        <p:nvSpPr>
          <p:cNvPr id="35" name="TextBox 34">
            <a:extLst>
              <a:ext uri="{FF2B5EF4-FFF2-40B4-BE49-F238E27FC236}">
                <a16:creationId xmlns:a16="http://schemas.microsoft.com/office/drawing/2014/main" id="{9A363866-01BD-80B0-4589-E2EF3575C8BA}"/>
              </a:ext>
            </a:extLst>
          </p:cNvPr>
          <p:cNvSpPr txBox="1"/>
          <p:nvPr/>
        </p:nvSpPr>
        <p:spPr>
          <a:xfrm rot="2517173">
            <a:off x="14938806" y="6741564"/>
            <a:ext cx="3816926" cy="1200329"/>
          </a:xfrm>
          <a:prstGeom prst="rect">
            <a:avLst/>
          </a:prstGeom>
          <a:noFill/>
        </p:spPr>
        <p:txBody>
          <a:bodyPr wrap="square">
            <a:spAutoFit/>
          </a:bodyPr>
          <a:lstStyle/>
          <a:p>
            <a:r>
              <a:rPr lang="en-GB" sz="1800" dirty="0">
                <a:effectLst/>
                <a:latin typeface="Arial" panose="020B0604020202020204" pitchFamily="34" charset="0"/>
                <a:ea typeface="Aptos" panose="020B0004020202020204" pitchFamily="34" charset="0"/>
              </a:rPr>
              <a:t>I spend so much on vapes it’s ridiculous. There have even been a few times when I couldn’t buy what I wanted to eat.</a:t>
            </a:r>
            <a:endParaRPr lang="en-GB" dirty="0"/>
          </a:p>
        </p:txBody>
      </p:sp>
    </p:spTree>
    <p:extLst>
      <p:ext uri="{BB962C8B-B14F-4D97-AF65-F5344CB8AC3E}">
        <p14:creationId xmlns:p14="http://schemas.microsoft.com/office/powerpoint/2010/main" val="3790371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Freeform 6"/>
          <p:cNvSpPr/>
          <p:nvPr/>
        </p:nvSpPr>
        <p:spPr>
          <a:xfrm>
            <a:off x="4149461" y="860386"/>
            <a:ext cx="11811000" cy="5251257"/>
          </a:xfrm>
          <a:custGeom>
            <a:avLst/>
            <a:gdLst/>
            <a:ahLst/>
            <a:cxnLst/>
            <a:rect l="l" t="t" r="r" b="b"/>
            <a:pathLst>
              <a:path w="9944498" h="2498555">
                <a:moveTo>
                  <a:pt x="0" y="0"/>
                </a:moveTo>
                <a:lnTo>
                  <a:pt x="9944498" y="0"/>
                </a:lnTo>
                <a:lnTo>
                  <a:pt x="9944498" y="2498555"/>
                </a:lnTo>
                <a:lnTo>
                  <a:pt x="0" y="249855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8" name="Freeform 8"/>
          <p:cNvSpPr/>
          <p:nvPr/>
        </p:nvSpPr>
        <p:spPr>
          <a:xfrm>
            <a:off x="14354908" y="3717477"/>
            <a:ext cx="3962400" cy="6569523"/>
          </a:xfrm>
          <a:custGeom>
            <a:avLst/>
            <a:gdLst/>
            <a:ahLst/>
            <a:cxnLst/>
            <a:rect l="l" t="t" r="r" b="b"/>
            <a:pathLst>
              <a:path w="4671637" h="7760422">
                <a:moveTo>
                  <a:pt x="0" y="0"/>
                </a:moveTo>
                <a:lnTo>
                  <a:pt x="4671637" y="0"/>
                </a:lnTo>
                <a:lnTo>
                  <a:pt x="4671637" y="7760422"/>
                </a:lnTo>
                <a:lnTo>
                  <a:pt x="0" y="7760422"/>
                </a:lnTo>
                <a:lnTo>
                  <a:pt x="0" y="0"/>
                </a:lnTo>
                <a:close/>
              </a:path>
            </a:pathLst>
          </a:custGeom>
          <a:blipFill>
            <a:blip r:embed="rId4" cstate="email">
              <a:extLst>
                <a:ext uri="{28A0092B-C50C-407E-A947-70E740481C1C}">
                  <a14:useLocalDpi xmlns:a14="http://schemas.microsoft.com/office/drawing/2010/main"/>
                </a:ext>
              </a:extLst>
            </a:blip>
            <a:stretch>
              <a:fillRect l="-3943" t="-2035" b="-2035"/>
            </a:stretch>
          </a:blipFill>
        </p:spPr>
        <p:txBody>
          <a:bodyPr/>
          <a:lstStyle/>
          <a:p>
            <a:endParaRPr lang="en-GB"/>
          </a:p>
        </p:txBody>
      </p:sp>
      <p:sp>
        <p:nvSpPr>
          <p:cNvPr id="9" name="TextBox 9"/>
          <p:cNvSpPr txBox="1"/>
          <p:nvPr/>
        </p:nvSpPr>
        <p:spPr>
          <a:xfrm>
            <a:off x="4707623" y="1805463"/>
            <a:ext cx="10174978" cy="3333541"/>
          </a:xfrm>
          <a:prstGeom prst="rect">
            <a:avLst/>
          </a:prstGeom>
        </p:spPr>
        <p:txBody>
          <a:bodyPr wrap="square" lIns="0" tIns="0" rIns="0" bIns="0" rtlCol="0" anchor="t">
            <a:spAutoFit/>
          </a:bodyPr>
          <a:lstStyle/>
          <a:p>
            <a:pPr algn="ctr">
              <a:lnSpc>
                <a:spcPts val="5259"/>
              </a:lnSpc>
            </a:pPr>
            <a:r>
              <a:rPr lang="en-US" sz="3600" dirty="0">
                <a:solidFill>
                  <a:srgbClr val="000000"/>
                </a:solidFill>
                <a:latin typeface="Arial" panose="020B0604020202020204" pitchFamily="34" charset="0"/>
                <a:cs typeface="Arial" panose="020B0604020202020204" pitchFamily="34" charset="0"/>
              </a:rPr>
              <a:t>Ok, we now understand the cycle of addiction and how nicotine can harm your brain.</a:t>
            </a:r>
          </a:p>
          <a:p>
            <a:pPr algn="ctr">
              <a:lnSpc>
                <a:spcPts val="5259"/>
              </a:lnSpc>
            </a:pPr>
            <a:r>
              <a:rPr lang="en-US" sz="3600" dirty="0">
                <a:solidFill>
                  <a:srgbClr val="000000"/>
                </a:solidFill>
                <a:latin typeface="Arial" panose="020B0604020202020204" pitchFamily="34" charset="0"/>
                <a:cs typeface="Arial" panose="020B0604020202020204" pitchFamily="34" charset="0"/>
              </a:rPr>
              <a:t>Now let’s talk about what else is in nicotine products and what they can do to the rest of your body.</a:t>
            </a:r>
          </a:p>
        </p:txBody>
      </p:sp>
      <p:grpSp>
        <p:nvGrpSpPr>
          <p:cNvPr id="16" name="Group 18">
            <a:extLst>
              <a:ext uri="{FF2B5EF4-FFF2-40B4-BE49-F238E27FC236}">
                <a16:creationId xmlns:a16="http://schemas.microsoft.com/office/drawing/2014/main" id="{8B8DC094-1318-8139-62EC-705A7B7DE986}"/>
              </a:ext>
            </a:extLst>
          </p:cNvPr>
          <p:cNvGrpSpPr/>
          <p:nvPr/>
        </p:nvGrpSpPr>
        <p:grpSpPr>
          <a:xfrm>
            <a:off x="8613302" y="11156965"/>
            <a:ext cx="2020440" cy="2029496"/>
            <a:chOff x="-474471" y="0"/>
            <a:chExt cx="2319332" cy="2329728"/>
          </a:xfrm>
        </p:grpSpPr>
        <p:sp>
          <p:nvSpPr>
            <p:cNvPr id="17" name="Freeform 19">
              <a:extLst>
                <a:ext uri="{FF2B5EF4-FFF2-40B4-BE49-F238E27FC236}">
                  <a16:creationId xmlns:a16="http://schemas.microsoft.com/office/drawing/2014/main" id="{76A0152E-DD65-D9D2-DF4C-052A217C085D}"/>
                </a:ext>
              </a:extLst>
            </p:cNvPr>
            <p:cNvSpPr/>
            <p:nvPr/>
          </p:nvSpPr>
          <p:spPr>
            <a:xfrm>
              <a:off x="-474471" y="0"/>
              <a:ext cx="2319332" cy="2329728"/>
            </a:xfrm>
            <a:custGeom>
              <a:avLst/>
              <a:gdLst/>
              <a:ahLst/>
              <a:cxnLst/>
              <a:rect l="l" t="t" r="r" b="b"/>
              <a:pathLst>
                <a:path w="2319332" h="2329728">
                  <a:moveTo>
                    <a:pt x="1159666" y="0"/>
                  </a:moveTo>
                  <a:cubicBezTo>
                    <a:pt x="1800970" y="2868"/>
                    <a:pt x="2319333" y="523554"/>
                    <a:pt x="2319333" y="1164864"/>
                  </a:cubicBezTo>
                  <a:cubicBezTo>
                    <a:pt x="2319333" y="1806173"/>
                    <a:pt x="1800970" y="2326860"/>
                    <a:pt x="1159666" y="2329728"/>
                  </a:cubicBezTo>
                  <a:cubicBezTo>
                    <a:pt x="518363" y="2326860"/>
                    <a:pt x="0" y="1806173"/>
                    <a:pt x="0" y="1164864"/>
                  </a:cubicBezTo>
                  <a:cubicBezTo>
                    <a:pt x="0" y="523554"/>
                    <a:pt x="518363" y="2868"/>
                    <a:pt x="1159666" y="0"/>
                  </a:cubicBezTo>
                  <a:close/>
                </a:path>
              </a:pathLst>
            </a:custGeom>
            <a:solidFill>
              <a:srgbClr val="FFBD59"/>
            </a:solidFill>
          </p:spPr>
          <p:txBody>
            <a:bodyPr/>
            <a:lstStyle/>
            <a:p>
              <a:endParaRPr lang="en-GB"/>
            </a:p>
          </p:txBody>
        </p:sp>
        <p:sp>
          <p:nvSpPr>
            <p:cNvPr id="18" name="TextBox 20">
              <a:extLst>
                <a:ext uri="{FF2B5EF4-FFF2-40B4-BE49-F238E27FC236}">
                  <a16:creationId xmlns:a16="http://schemas.microsoft.com/office/drawing/2014/main" id="{190A147A-8531-02E3-4B98-72C8847A1F61}"/>
                </a:ext>
              </a:extLst>
            </p:cNvPr>
            <p:cNvSpPr txBox="1"/>
            <p:nvPr/>
          </p:nvSpPr>
          <p:spPr>
            <a:xfrm>
              <a:off x="-72113" y="633834"/>
              <a:ext cx="1459695" cy="713980"/>
            </a:xfrm>
            <a:prstGeom prst="rect">
              <a:avLst/>
            </a:prstGeom>
          </p:spPr>
          <p:txBody>
            <a:bodyPr lIns="50800" tIns="50800" rIns="50800" bIns="50800" rtlCol="0" anchor="ctr"/>
            <a:lstStyle/>
            <a:p>
              <a:pPr algn="ctr">
                <a:lnSpc>
                  <a:spcPts val="2537"/>
                </a:lnSpc>
              </a:pPr>
              <a:r>
                <a:rPr lang="en-US" sz="2114" spc="169" dirty="0">
                  <a:solidFill>
                    <a:srgbClr val="000000"/>
                  </a:solidFill>
                  <a:latin typeface="Arial" panose="020B0604020202020204" pitchFamily="34" charset="0"/>
                  <a:cs typeface="Arial" panose="020B0604020202020204" pitchFamily="34" charset="0"/>
                </a:rPr>
                <a:t>HAIR SPRAY</a:t>
              </a:r>
            </a:p>
          </p:txBody>
        </p:sp>
      </p:grpSp>
      <p:sp>
        <p:nvSpPr>
          <p:cNvPr id="21" name="Freeform 6">
            <a:extLst>
              <a:ext uri="{FF2B5EF4-FFF2-40B4-BE49-F238E27FC236}">
                <a16:creationId xmlns:a16="http://schemas.microsoft.com/office/drawing/2014/main" id="{455C9399-B788-0EA6-C117-314BAEF9DDAB}"/>
              </a:ext>
            </a:extLst>
          </p:cNvPr>
          <p:cNvSpPr/>
          <p:nvPr/>
        </p:nvSpPr>
        <p:spPr>
          <a:xfrm>
            <a:off x="588777" y="2826881"/>
            <a:ext cx="3753672" cy="6569523"/>
          </a:xfrm>
          <a:custGeom>
            <a:avLst/>
            <a:gdLst/>
            <a:ahLst/>
            <a:cxnLst/>
            <a:rect l="l" t="t" r="r" b="b"/>
            <a:pathLst>
              <a:path w="1531925" h="2532108">
                <a:moveTo>
                  <a:pt x="0" y="0"/>
                </a:moveTo>
                <a:lnTo>
                  <a:pt x="1531926" y="0"/>
                </a:lnTo>
                <a:lnTo>
                  <a:pt x="1531926" y="2532108"/>
                </a:lnTo>
                <a:lnTo>
                  <a:pt x="0" y="25321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6" name="TextBox 25">
            <a:extLst>
              <a:ext uri="{FF2B5EF4-FFF2-40B4-BE49-F238E27FC236}">
                <a16:creationId xmlns:a16="http://schemas.microsoft.com/office/drawing/2014/main" id="{CF916131-CA9B-68AD-8428-7076220179B3}"/>
              </a:ext>
            </a:extLst>
          </p:cNvPr>
          <p:cNvSpPr txBox="1"/>
          <p:nvPr/>
        </p:nvSpPr>
        <p:spPr>
          <a:xfrm rot="1604782">
            <a:off x="404762" y="7626850"/>
            <a:ext cx="914400" cy="1200329"/>
          </a:xfrm>
          <a:prstGeom prst="rect">
            <a:avLst/>
          </a:prstGeom>
          <a:noFill/>
        </p:spPr>
        <p:txBody>
          <a:bodyPr wrap="square" rtlCol="0">
            <a:spAutoFit/>
          </a:bodyPr>
          <a:lstStyle/>
          <a:p>
            <a:r>
              <a:rPr lang="en-GB" sz="7200" b="1" dirty="0">
                <a:latin typeface="Arial" panose="020B0604020202020204" pitchFamily="34" charset="0"/>
                <a:cs typeface="Arial" panose="020B0604020202020204" pitchFamily="34" charset="0"/>
              </a:rPr>
              <a:t>?</a:t>
            </a:r>
          </a:p>
        </p:txBody>
      </p:sp>
      <p:sp>
        <p:nvSpPr>
          <p:cNvPr id="27" name="TextBox 26">
            <a:extLst>
              <a:ext uri="{FF2B5EF4-FFF2-40B4-BE49-F238E27FC236}">
                <a16:creationId xmlns:a16="http://schemas.microsoft.com/office/drawing/2014/main" id="{62420B5B-0AD4-A291-871D-D1AA7628B1C8}"/>
              </a:ext>
            </a:extLst>
          </p:cNvPr>
          <p:cNvSpPr txBox="1"/>
          <p:nvPr/>
        </p:nvSpPr>
        <p:spPr>
          <a:xfrm rot="1095598">
            <a:off x="116724" y="4947157"/>
            <a:ext cx="914400" cy="1200329"/>
          </a:xfrm>
          <a:prstGeom prst="rect">
            <a:avLst/>
          </a:prstGeom>
          <a:noFill/>
        </p:spPr>
        <p:txBody>
          <a:bodyPr wrap="square" rtlCol="0">
            <a:spAutoFit/>
          </a:bodyPr>
          <a:lstStyle/>
          <a:p>
            <a:r>
              <a:rPr lang="en-GB" sz="7200" b="1" dirty="0">
                <a:latin typeface="Arial" panose="020B0604020202020204" pitchFamily="34" charset="0"/>
                <a:cs typeface="Arial" panose="020B0604020202020204" pitchFamily="34" charset="0"/>
              </a:rPr>
              <a:t>?</a:t>
            </a:r>
          </a:p>
        </p:txBody>
      </p:sp>
      <p:sp>
        <p:nvSpPr>
          <p:cNvPr id="28" name="TextBox 27">
            <a:extLst>
              <a:ext uri="{FF2B5EF4-FFF2-40B4-BE49-F238E27FC236}">
                <a16:creationId xmlns:a16="http://schemas.microsoft.com/office/drawing/2014/main" id="{2770665D-0539-9148-605A-E4E89B3BD458}"/>
              </a:ext>
            </a:extLst>
          </p:cNvPr>
          <p:cNvSpPr txBox="1"/>
          <p:nvPr/>
        </p:nvSpPr>
        <p:spPr>
          <a:xfrm rot="20089414">
            <a:off x="3853248" y="7296492"/>
            <a:ext cx="914400" cy="1200329"/>
          </a:xfrm>
          <a:prstGeom prst="rect">
            <a:avLst/>
          </a:prstGeom>
          <a:noFill/>
        </p:spPr>
        <p:txBody>
          <a:bodyPr wrap="square" rtlCol="0">
            <a:spAutoFit/>
          </a:bodyPr>
          <a:lstStyle/>
          <a:p>
            <a:r>
              <a:rPr lang="en-GB" sz="7200" b="1" dirty="0">
                <a:latin typeface="Arial" panose="020B0604020202020204" pitchFamily="34" charset="0"/>
                <a:cs typeface="Arial" panose="020B0604020202020204" pitchFamily="34" charset="0"/>
              </a:rPr>
              <a:t>?</a:t>
            </a:r>
          </a:p>
        </p:txBody>
      </p:sp>
      <p:sp>
        <p:nvSpPr>
          <p:cNvPr id="29" name="TextBox 28">
            <a:extLst>
              <a:ext uri="{FF2B5EF4-FFF2-40B4-BE49-F238E27FC236}">
                <a16:creationId xmlns:a16="http://schemas.microsoft.com/office/drawing/2014/main" id="{5C569B99-B2A0-14D3-45D8-D5339D3BF7F5}"/>
              </a:ext>
            </a:extLst>
          </p:cNvPr>
          <p:cNvSpPr txBox="1"/>
          <p:nvPr/>
        </p:nvSpPr>
        <p:spPr>
          <a:xfrm rot="1746663">
            <a:off x="4290446" y="5575599"/>
            <a:ext cx="914400" cy="1200329"/>
          </a:xfrm>
          <a:prstGeom prst="rect">
            <a:avLst/>
          </a:prstGeom>
          <a:noFill/>
        </p:spPr>
        <p:txBody>
          <a:bodyPr wrap="square" rtlCol="0">
            <a:spAutoFit/>
          </a:bodyPr>
          <a:lstStyle/>
          <a:p>
            <a:r>
              <a:rPr lang="en-GB" sz="7200" b="1" dirty="0">
                <a:latin typeface="Arial" panose="020B0604020202020204" pitchFamily="34" charset="0"/>
                <a:cs typeface="Arial" panose="020B0604020202020204" pitchFamily="34" charset="0"/>
              </a:rPr>
              <a:t>?</a:t>
            </a:r>
          </a:p>
        </p:txBody>
      </p:sp>
      <p:pic>
        <p:nvPicPr>
          <p:cNvPr id="31" name="Graphic 30" descr="Tick with solid fill">
            <a:extLst>
              <a:ext uri="{FF2B5EF4-FFF2-40B4-BE49-F238E27FC236}">
                <a16:creationId xmlns:a16="http://schemas.microsoft.com/office/drawing/2014/main" id="{CA72211F-E5FE-59AF-021E-8263BB2ED88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5944" y="2999047"/>
            <a:ext cx="914400" cy="914400"/>
          </a:xfrm>
          <a:prstGeom prst="rect">
            <a:avLst/>
          </a:prstGeom>
        </p:spPr>
      </p:pic>
      <p:sp>
        <p:nvSpPr>
          <p:cNvPr id="2" name="Freeform 11">
            <a:extLst>
              <a:ext uri="{FF2B5EF4-FFF2-40B4-BE49-F238E27FC236}">
                <a16:creationId xmlns:a16="http://schemas.microsoft.com/office/drawing/2014/main" id="{F72C5165-F6E4-AF22-33F1-6F9194975A73}"/>
              </a:ext>
            </a:extLst>
          </p:cNvPr>
          <p:cNvSpPr/>
          <p:nvPr/>
        </p:nvSpPr>
        <p:spPr>
          <a:xfrm>
            <a:off x="14502544" y="566914"/>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D68F556B-0DB3-922E-2042-1070E218C15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623105" y="80994"/>
            <a:ext cx="1664895" cy="1768425"/>
          </a:xfrm>
          <a:prstGeom prst="rect">
            <a:avLst/>
          </a:prstGeom>
        </p:spPr>
      </p:pic>
    </p:spTree>
  </p:cSld>
  <p:clrMapOvr>
    <a:masterClrMapping/>
  </p:clrMapOvr>
  <p:transition>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Freeform 13">
            <a:extLst>
              <a:ext uri="{FF2B5EF4-FFF2-40B4-BE49-F238E27FC236}">
                <a16:creationId xmlns:a16="http://schemas.microsoft.com/office/drawing/2014/main" id="{ED4F7726-9E44-6220-08ED-79D529ED1F49}"/>
              </a:ext>
            </a:extLst>
          </p:cNvPr>
          <p:cNvSpPr/>
          <p:nvPr/>
        </p:nvSpPr>
        <p:spPr>
          <a:xfrm>
            <a:off x="3231376" y="2156432"/>
            <a:ext cx="11707100" cy="10236741"/>
          </a:xfrm>
          <a:custGeom>
            <a:avLst/>
            <a:gdLst/>
            <a:ahLst/>
            <a:cxnLst/>
            <a:rect l="l" t="t" r="r" b="b"/>
            <a:pathLst>
              <a:path w="11707100" h="10236741">
                <a:moveTo>
                  <a:pt x="0" y="0"/>
                </a:moveTo>
                <a:lnTo>
                  <a:pt x="11707100" y="0"/>
                </a:lnTo>
                <a:lnTo>
                  <a:pt x="11707100" y="10236741"/>
                </a:lnTo>
                <a:lnTo>
                  <a:pt x="0" y="10236741"/>
                </a:lnTo>
                <a:lnTo>
                  <a:pt x="0" y="0"/>
                </a:lnTo>
                <a:close/>
              </a:path>
            </a:pathLst>
          </a:custGeom>
          <a:blipFill>
            <a:blip r:embed="rId3" cstate="email">
              <a:extLst>
                <a:ext uri="{28A0092B-C50C-407E-A947-70E740481C1C}">
                  <a14:useLocalDpi xmlns:a14="http://schemas.microsoft.com/office/drawing/2010/main"/>
                </a:ext>
              </a:extLst>
            </a:blip>
            <a:stretch>
              <a:fillRect l="-15498" r="-15498"/>
            </a:stretch>
          </a:blipFill>
        </p:spPr>
        <p:txBody>
          <a:bodyPr/>
          <a:lstStyle/>
          <a:p>
            <a:endParaRPr lang="en-GB"/>
          </a:p>
        </p:txBody>
      </p:sp>
      <p:sp>
        <p:nvSpPr>
          <p:cNvPr id="11" name="Freeform 11"/>
          <p:cNvSpPr/>
          <p:nvPr/>
        </p:nvSpPr>
        <p:spPr>
          <a:xfrm>
            <a:off x="16840200" y="8921269"/>
            <a:ext cx="1163963" cy="1244196"/>
          </a:xfrm>
          <a:custGeom>
            <a:avLst/>
            <a:gdLst/>
            <a:ahLst/>
            <a:cxnLst/>
            <a:rect l="l" t="t" r="r" b="b"/>
            <a:pathLst>
              <a:path w="1163963" h="1244196">
                <a:moveTo>
                  <a:pt x="0" y="0"/>
                </a:moveTo>
                <a:lnTo>
                  <a:pt x="1163963" y="0"/>
                </a:lnTo>
                <a:lnTo>
                  <a:pt x="1163963" y="1244196"/>
                </a:lnTo>
                <a:lnTo>
                  <a:pt x="0" y="124419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290813" y="2218734"/>
            <a:ext cx="5546289" cy="2462213"/>
          </a:xfrm>
          <a:prstGeom prst="rect">
            <a:avLst/>
          </a:prstGeom>
        </p:spPr>
        <p:txBody>
          <a:bodyPr wrap="square" lIns="0" tIns="0" rIns="0" bIns="0" rtlCol="0" anchor="t">
            <a:spAutoFit/>
          </a:bodyPr>
          <a:lstStyle/>
          <a:p>
            <a:pPr marL="0" marR="0" lvl="0" indent="0" algn="ctr" defTabSz="914400" rtl="0" eaLnBrk="1" fontAlgn="auto" latinLnBrk="0" hangingPunct="1">
              <a:spcBef>
                <a:spcPct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Vaping releases a mix of harmful chemicals called an aerosol, not water vapor!</a:t>
            </a:r>
          </a:p>
        </p:txBody>
      </p:sp>
      <p:sp>
        <p:nvSpPr>
          <p:cNvPr id="19" name="Freeform 8">
            <a:extLst>
              <a:ext uri="{FF2B5EF4-FFF2-40B4-BE49-F238E27FC236}">
                <a16:creationId xmlns:a16="http://schemas.microsoft.com/office/drawing/2014/main" id="{22962FD1-7C51-2AAA-C0F9-7A90A234E22C}"/>
              </a:ext>
            </a:extLst>
          </p:cNvPr>
          <p:cNvSpPr/>
          <p:nvPr/>
        </p:nvSpPr>
        <p:spPr>
          <a:xfrm>
            <a:off x="13193294" y="4842645"/>
            <a:ext cx="5294635" cy="5444355"/>
          </a:xfrm>
          <a:custGeom>
            <a:avLst/>
            <a:gdLst/>
            <a:ahLst/>
            <a:cxnLst/>
            <a:rect l="l" t="t" r="r" b="b"/>
            <a:pathLst>
              <a:path w="5294635" h="5444355">
                <a:moveTo>
                  <a:pt x="0" y="0"/>
                </a:moveTo>
                <a:lnTo>
                  <a:pt x="5294635" y="0"/>
                </a:lnTo>
                <a:lnTo>
                  <a:pt x="5294635" y="5444355"/>
                </a:lnTo>
                <a:lnTo>
                  <a:pt x="0" y="54443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0" name="Freeform 10">
            <a:extLst>
              <a:ext uri="{FF2B5EF4-FFF2-40B4-BE49-F238E27FC236}">
                <a16:creationId xmlns:a16="http://schemas.microsoft.com/office/drawing/2014/main" id="{A872FAD7-CAEB-DD50-6D1B-8714C578D665}"/>
              </a:ext>
            </a:extLst>
          </p:cNvPr>
          <p:cNvSpPr/>
          <p:nvPr/>
        </p:nvSpPr>
        <p:spPr>
          <a:xfrm flipH="1">
            <a:off x="7842459" y="2888753"/>
            <a:ext cx="6809358" cy="5021901"/>
          </a:xfrm>
          <a:custGeom>
            <a:avLst/>
            <a:gdLst/>
            <a:ahLst/>
            <a:cxnLst/>
            <a:rect l="l" t="t" r="r" b="b"/>
            <a:pathLst>
              <a:path w="6809358" h="5021901">
                <a:moveTo>
                  <a:pt x="6809358" y="0"/>
                </a:moveTo>
                <a:lnTo>
                  <a:pt x="0" y="0"/>
                </a:lnTo>
                <a:lnTo>
                  <a:pt x="0" y="5021901"/>
                </a:lnTo>
                <a:lnTo>
                  <a:pt x="6809358" y="5021901"/>
                </a:lnTo>
                <a:lnTo>
                  <a:pt x="680935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1" name="Freeform 12">
            <a:extLst>
              <a:ext uri="{FF2B5EF4-FFF2-40B4-BE49-F238E27FC236}">
                <a16:creationId xmlns:a16="http://schemas.microsoft.com/office/drawing/2014/main" id="{4FB8CB61-91B6-63F8-A513-F26202607D98}"/>
              </a:ext>
            </a:extLst>
          </p:cNvPr>
          <p:cNvSpPr/>
          <p:nvPr/>
        </p:nvSpPr>
        <p:spPr>
          <a:xfrm flipH="1">
            <a:off x="4839291" y="2214629"/>
            <a:ext cx="8445597" cy="6228628"/>
          </a:xfrm>
          <a:custGeom>
            <a:avLst/>
            <a:gdLst/>
            <a:ahLst/>
            <a:cxnLst/>
            <a:rect l="l" t="t" r="r" b="b"/>
            <a:pathLst>
              <a:path w="8445597" h="6228628">
                <a:moveTo>
                  <a:pt x="8445597" y="0"/>
                </a:moveTo>
                <a:lnTo>
                  <a:pt x="0" y="0"/>
                </a:lnTo>
                <a:lnTo>
                  <a:pt x="0" y="6228628"/>
                </a:lnTo>
                <a:lnTo>
                  <a:pt x="8445597" y="6228628"/>
                </a:lnTo>
                <a:lnTo>
                  <a:pt x="8445597"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2" name="Freeform 17">
            <a:extLst>
              <a:ext uri="{FF2B5EF4-FFF2-40B4-BE49-F238E27FC236}">
                <a16:creationId xmlns:a16="http://schemas.microsoft.com/office/drawing/2014/main" id="{9A298753-3ACA-3DAF-42BC-8647D3DAB5C8}"/>
              </a:ext>
            </a:extLst>
          </p:cNvPr>
          <p:cNvSpPr/>
          <p:nvPr/>
        </p:nvSpPr>
        <p:spPr>
          <a:xfrm flipH="1">
            <a:off x="12611543" y="4528738"/>
            <a:ext cx="2040274" cy="1694130"/>
          </a:xfrm>
          <a:custGeom>
            <a:avLst/>
            <a:gdLst/>
            <a:ahLst/>
            <a:cxnLst/>
            <a:rect l="l" t="t" r="r" b="b"/>
            <a:pathLst>
              <a:path w="5219400" h="1694130">
                <a:moveTo>
                  <a:pt x="5219400" y="0"/>
                </a:moveTo>
                <a:lnTo>
                  <a:pt x="0" y="0"/>
                </a:lnTo>
                <a:lnTo>
                  <a:pt x="0" y="1694130"/>
                </a:lnTo>
                <a:lnTo>
                  <a:pt x="5219400" y="1694130"/>
                </a:lnTo>
                <a:lnTo>
                  <a:pt x="521940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3" name="Group 18">
            <a:extLst>
              <a:ext uri="{FF2B5EF4-FFF2-40B4-BE49-F238E27FC236}">
                <a16:creationId xmlns:a16="http://schemas.microsoft.com/office/drawing/2014/main" id="{BF0D2D10-FF83-0F8A-4963-AC3219896E29}"/>
              </a:ext>
            </a:extLst>
          </p:cNvPr>
          <p:cNvGrpSpPr/>
          <p:nvPr/>
        </p:nvGrpSpPr>
        <p:grpSpPr>
          <a:xfrm>
            <a:off x="14254291" y="7329185"/>
            <a:ext cx="1161105" cy="1114072"/>
            <a:chOff x="-127844" y="-625242"/>
            <a:chExt cx="2319332" cy="2329728"/>
          </a:xfrm>
        </p:grpSpPr>
        <p:sp>
          <p:nvSpPr>
            <p:cNvPr id="24" name="Freeform 19">
              <a:extLst>
                <a:ext uri="{FF2B5EF4-FFF2-40B4-BE49-F238E27FC236}">
                  <a16:creationId xmlns:a16="http://schemas.microsoft.com/office/drawing/2014/main" id="{F0848162-0465-8985-D0DA-ED7A61CF8046}"/>
                </a:ext>
              </a:extLst>
            </p:cNvPr>
            <p:cNvSpPr/>
            <p:nvPr/>
          </p:nvSpPr>
          <p:spPr>
            <a:xfrm>
              <a:off x="-127844" y="-625242"/>
              <a:ext cx="2319332" cy="2329728"/>
            </a:xfrm>
            <a:custGeom>
              <a:avLst/>
              <a:gdLst/>
              <a:ahLst/>
              <a:cxnLst/>
              <a:rect l="l" t="t" r="r" b="b"/>
              <a:pathLst>
                <a:path w="2319332" h="2329728">
                  <a:moveTo>
                    <a:pt x="1159666" y="0"/>
                  </a:moveTo>
                  <a:cubicBezTo>
                    <a:pt x="1800970" y="2868"/>
                    <a:pt x="2319333" y="523554"/>
                    <a:pt x="2319333" y="1164864"/>
                  </a:cubicBezTo>
                  <a:cubicBezTo>
                    <a:pt x="2319333" y="1806173"/>
                    <a:pt x="1800970" y="2326860"/>
                    <a:pt x="1159666" y="2329728"/>
                  </a:cubicBezTo>
                  <a:cubicBezTo>
                    <a:pt x="518363" y="2326860"/>
                    <a:pt x="0" y="1806173"/>
                    <a:pt x="0" y="1164864"/>
                  </a:cubicBezTo>
                  <a:cubicBezTo>
                    <a:pt x="0" y="523554"/>
                    <a:pt x="518363" y="2868"/>
                    <a:pt x="1159666" y="0"/>
                  </a:cubicBezTo>
                  <a:close/>
                </a:path>
              </a:pathLst>
            </a:custGeom>
            <a:solidFill>
              <a:srgbClr val="FFBD59"/>
            </a:solidFill>
          </p:spPr>
          <p:txBody>
            <a:bodyPr/>
            <a:lstStyle/>
            <a:p>
              <a:endParaRPr lang="en-GB"/>
            </a:p>
          </p:txBody>
        </p:sp>
        <p:sp>
          <p:nvSpPr>
            <p:cNvPr id="25" name="TextBox 20">
              <a:extLst>
                <a:ext uri="{FF2B5EF4-FFF2-40B4-BE49-F238E27FC236}">
                  <a16:creationId xmlns:a16="http://schemas.microsoft.com/office/drawing/2014/main" id="{FBDD72AE-AD2F-978B-EAD7-8D762A44679A}"/>
                </a:ext>
              </a:extLst>
            </p:cNvPr>
            <p:cNvSpPr txBox="1"/>
            <p:nvPr/>
          </p:nvSpPr>
          <p:spPr>
            <a:xfrm>
              <a:off x="257738" y="117178"/>
              <a:ext cx="1459695" cy="713980"/>
            </a:xfrm>
            <a:prstGeom prst="rect">
              <a:avLst/>
            </a:prstGeom>
          </p:spPr>
          <p:txBody>
            <a:bodyPr lIns="50800" tIns="50800" rIns="50800" bIns="50800" rtlCol="0" anchor="ctr"/>
            <a:lstStyle/>
            <a:p>
              <a:pPr algn="ctr">
                <a:lnSpc>
                  <a:spcPts val="2537"/>
                </a:lnSpc>
              </a:pPr>
              <a:r>
                <a:rPr lang="en-US" sz="1200" spc="169" dirty="0">
                  <a:solidFill>
                    <a:srgbClr val="000000"/>
                  </a:solidFill>
                  <a:latin typeface="Arial" panose="020B0604020202020204" pitchFamily="34" charset="0"/>
                  <a:cs typeface="Arial" panose="020B0604020202020204" pitchFamily="34" charset="0"/>
                </a:rPr>
                <a:t>HAIR SPRAY</a:t>
              </a:r>
            </a:p>
          </p:txBody>
        </p:sp>
      </p:grpSp>
      <p:sp>
        <p:nvSpPr>
          <p:cNvPr id="28" name="TextBox 21">
            <a:extLst>
              <a:ext uri="{FF2B5EF4-FFF2-40B4-BE49-F238E27FC236}">
                <a16:creationId xmlns:a16="http://schemas.microsoft.com/office/drawing/2014/main" id="{83C422BB-6E59-982B-7613-8FAE88A9BAF3}"/>
              </a:ext>
            </a:extLst>
          </p:cNvPr>
          <p:cNvSpPr txBox="1"/>
          <p:nvPr/>
        </p:nvSpPr>
        <p:spPr>
          <a:xfrm>
            <a:off x="26324" y="115824"/>
            <a:ext cx="19379195" cy="1705595"/>
          </a:xfrm>
          <a:prstGeom prst="rect">
            <a:avLst/>
          </a:prstGeom>
        </p:spPr>
        <p:txBody>
          <a:bodyPr wrap="square" lIns="0" tIns="0" rIns="0" bIns="0" rtlCol="0" anchor="t">
            <a:spAutoFit/>
          </a:bodyPr>
          <a:lstStyle/>
          <a:p>
            <a:pPr algn="ctr">
              <a:lnSpc>
                <a:spcPts val="13319"/>
              </a:lnSpc>
              <a:spcBef>
                <a:spcPct val="0"/>
              </a:spcBef>
            </a:pPr>
            <a:r>
              <a:rPr lang="en-US" sz="11100" dirty="0">
                <a:latin typeface="Arial" panose="020B0604020202020204" pitchFamily="34" charset="0"/>
                <a:cs typeface="Arial" panose="020B0604020202020204" pitchFamily="34" charset="0"/>
              </a:rPr>
              <a:t>What else is in a vape?</a:t>
            </a:r>
          </a:p>
        </p:txBody>
      </p:sp>
      <p:sp>
        <p:nvSpPr>
          <p:cNvPr id="32" name="TextBox 31">
            <a:extLst>
              <a:ext uri="{FF2B5EF4-FFF2-40B4-BE49-F238E27FC236}">
                <a16:creationId xmlns:a16="http://schemas.microsoft.com/office/drawing/2014/main" id="{68A08130-56B5-9165-B4AE-EAC19C6FE187}"/>
              </a:ext>
            </a:extLst>
          </p:cNvPr>
          <p:cNvSpPr txBox="1"/>
          <p:nvPr/>
        </p:nvSpPr>
        <p:spPr>
          <a:xfrm>
            <a:off x="321010" y="5880365"/>
            <a:ext cx="6096000" cy="1328023"/>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dirty="0">
                <a:latin typeface="Arial" panose="020B0604020202020204" pitchFamily="34" charset="0"/>
                <a:cs typeface="Arial" panose="020B0604020202020204" pitchFamily="34" charset="0"/>
              </a:rPr>
              <a:t>Vaping releases harmful aerosol, not harmless water vapour.</a:t>
            </a:r>
            <a:endParaRPr lang="en-GB" sz="2400" i="1" dirty="0">
              <a:latin typeface="Arial" panose="020B0604020202020204" pitchFamily="34" charset="0"/>
              <a:cs typeface="Arial" panose="020B0604020202020204" pitchFamily="34" charset="0"/>
            </a:endParaRPr>
          </a:p>
        </p:txBody>
      </p:sp>
      <p:sp>
        <p:nvSpPr>
          <p:cNvPr id="2" name="Freeform 11">
            <a:extLst>
              <a:ext uri="{FF2B5EF4-FFF2-40B4-BE49-F238E27FC236}">
                <a16:creationId xmlns:a16="http://schemas.microsoft.com/office/drawing/2014/main" id="{97673E4C-3EAC-ACF8-26B8-2100AE7435A2}"/>
              </a:ext>
            </a:extLst>
          </p:cNvPr>
          <p:cNvSpPr/>
          <p:nvPr/>
        </p:nvSpPr>
        <p:spPr>
          <a:xfrm>
            <a:off x="-435932" y="8606462"/>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6D962020-626B-EE8B-7C6A-C3DD70AC1A5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684629" y="8120542"/>
            <a:ext cx="1664895" cy="1768425"/>
          </a:xfrm>
          <a:prstGeom prst="rect">
            <a:avLst/>
          </a:prstGeom>
        </p:spPr>
      </p:pic>
    </p:spTree>
  </p:cSld>
  <p:clrMapOvr>
    <a:masterClrMapping/>
  </p:clrMapOvr>
  <p:transition>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Freeform 4"/>
          <p:cNvSpPr/>
          <p:nvPr/>
        </p:nvSpPr>
        <p:spPr>
          <a:xfrm flipH="1">
            <a:off x="654810" y="237040"/>
            <a:ext cx="10935439" cy="2747529"/>
          </a:xfrm>
          <a:custGeom>
            <a:avLst/>
            <a:gdLst/>
            <a:ahLst/>
            <a:cxnLst/>
            <a:rect l="l" t="t" r="r" b="b"/>
            <a:pathLst>
              <a:path w="10935439" h="2747529">
                <a:moveTo>
                  <a:pt x="10935439" y="0"/>
                </a:moveTo>
                <a:lnTo>
                  <a:pt x="0" y="0"/>
                </a:lnTo>
                <a:lnTo>
                  <a:pt x="0" y="2747529"/>
                </a:lnTo>
                <a:lnTo>
                  <a:pt x="10935439" y="2747529"/>
                </a:lnTo>
                <a:lnTo>
                  <a:pt x="1093543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TextBox 5"/>
          <p:cNvSpPr txBox="1"/>
          <p:nvPr/>
        </p:nvSpPr>
        <p:spPr>
          <a:xfrm>
            <a:off x="10067869" y="4006269"/>
            <a:ext cx="4917207" cy="6290376"/>
          </a:xfrm>
          <a:prstGeom prst="rect">
            <a:avLst/>
          </a:prstGeom>
        </p:spPr>
        <p:txBody>
          <a:bodyPr wrap="square" lIns="0" tIns="0" rIns="0" bIns="0" rtlCol="0" anchor="t">
            <a:spAutoFit/>
          </a:bodyPr>
          <a:lstStyle/>
          <a:p>
            <a:pPr algn="ctr">
              <a:lnSpc>
                <a:spcPts val="2931"/>
              </a:lnSpc>
              <a:spcBef>
                <a:spcPct val="0"/>
              </a:spcBef>
            </a:pPr>
            <a:r>
              <a:rPr lang="en-US" sz="2093" dirty="0">
                <a:latin typeface="Arial" panose="020B0604020202020204" pitchFamily="34" charset="0"/>
                <a:cs typeface="Arial" panose="020B0604020202020204" pitchFamily="34" charset="0"/>
              </a:rPr>
              <a:t>Benzo(</a:t>
            </a:r>
            <a:r>
              <a:rPr lang="en-US" sz="2093" dirty="0" err="1">
                <a:latin typeface="Arial" panose="020B0604020202020204" pitchFamily="34" charset="0"/>
                <a:cs typeface="Arial" panose="020B0604020202020204" pitchFamily="34" charset="0"/>
              </a:rPr>
              <a:t>ghi</a:t>
            </a:r>
            <a:r>
              <a:rPr lang="en-US" sz="2093" dirty="0">
                <a:latin typeface="Arial" panose="020B0604020202020204" pitchFamily="34" charset="0"/>
                <a:cs typeface="Arial" panose="020B0604020202020204" pitchFamily="34" charset="0"/>
              </a:rPr>
              <a:t>)perylene</a:t>
            </a:r>
          </a:p>
          <a:p>
            <a:pPr algn="ctr">
              <a:lnSpc>
                <a:spcPts val="2931"/>
              </a:lnSpc>
              <a:spcBef>
                <a:spcPct val="0"/>
              </a:spcBef>
            </a:pPr>
            <a:r>
              <a:rPr lang="en-US" sz="2093" dirty="0">
                <a:latin typeface="Arial" panose="020B0604020202020204" pitchFamily="34" charset="0"/>
                <a:cs typeface="Arial" panose="020B0604020202020204" pitchFamily="34" charset="0"/>
              </a:rPr>
              <a:t>Acetone</a:t>
            </a:r>
          </a:p>
          <a:p>
            <a:pPr algn="ctr">
              <a:lnSpc>
                <a:spcPts val="2931"/>
              </a:lnSpc>
              <a:spcBef>
                <a:spcPct val="0"/>
              </a:spcBef>
            </a:pPr>
            <a:r>
              <a:rPr lang="en-US" sz="2093" dirty="0">
                <a:latin typeface="Arial" panose="020B0604020202020204" pitchFamily="34" charset="0"/>
                <a:cs typeface="Arial" panose="020B0604020202020204" pitchFamily="34" charset="0"/>
              </a:rPr>
              <a:t>Acrolein</a:t>
            </a:r>
          </a:p>
          <a:p>
            <a:pPr algn="ctr">
              <a:lnSpc>
                <a:spcPts val="2931"/>
              </a:lnSpc>
              <a:spcBef>
                <a:spcPct val="0"/>
              </a:spcBef>
            </a:pPr>
            <a:r>
              <a:rPr lang="en-US" sz="2093" dirty="0">
                <a:latin typeface="Arial" panose="020B0604020202020204" pitchFamily="34" charset="0"/>
                <a:cs typeface="Arial" panose="020B0604020202020204" pitchFamily="34" charset="0"/>
              </a:rPr>
              <a:t>Silver</a:t>
            </a:r>
          </a:p>
          <a:p>
            <a:pPr algn="ctr">
              <a:lnSpc>
                <a:spcPts val="2931"/>
              </a:lnSpc>
              <a:spcBef>
                <a:spcPct val="0"/>
              </a:spcBef>
            </a:pPr>
            <a:r>
              <a:rPr lang="en-US" sz="2093" dirty="0">
                <a:latin typeface="Arial" panose="020B0604020202020204" pitchFamily="34" charset="0"/>
                <a:cs typeface="Arial" panose="020B0604020202020204" pitchFamily="34" charset="0"/>
              </a:rPr>
              <a:t>Nickel</a:t>
            </a:r>
          </a:p>
          <a:p>
            <a:pPr algn="ctr">
              <a:lnSpc>
                <a:spcPts val="2931"/>
              </a:lnSpc>
              <a:spcBef>
                <a:spcPct val="0"/>
              </a:spcBef>
            </a:pPr>
            <a:r>
              <a:rPr lang="en-US" sz="2093" dirty="0">
                <a:latin typeface="Arial" panose="020B0604020202020204" pitchFamily="34" charset="0"/>
                <a:cs typeface="Arial" panose="020B0604020202020204" pitchFamily="34" charset="0"/>
              </a:rPr>
              <a:t>Tin</a:t>
            </a:r>
          </a:p>
          <a:p>
            <a:pPr algn="ctr">
              <a:lnSpc>
                <a:spcPts val="2931"/>
              </a:lnSpc>
              <a:spcBef>
                <a:spcPct val="0"/>
              </a:spcBef>
            </a:pPr>
            <a:r>
              <a:rPr lang="en-US" sz="2093" dirty="0">
                <a:latin typeface="Arial" panose="020B0604020202020204" pitchFamily="34" charset="0"/>
                <a:cs typeface="Arial" panose="020B0604020202020204" pitchFamily="34" charset="0"/>
              </a:rPr>
              <a:t>Sodium</a:t>
            </a:r>
          </a:p>
          <a:p>
            <a:pPr algn="ctr">
              <a:lnSpc>
                <a:spcPts val="2931"/>
              </a:lnSpc>
              <a:spcBef>
                <a:spcPct val="0"/>
              </a:spcBef>
            </a:pPr>
            <a:r>
              <a:rPr lang="en-US" sz="2093" dirty="0">
                <a:latin typeface="Arial" panose="020B0604020202020204" pitchFamily="34" charset="0"/>
                <a:cs typeface="Arial" panose="020B0604020202020204" pitchFamily="34" charset="0"/>
              </a:rPr>
              <a:t>Strontium</a:t>
            </a:r>
          </a:p>
          <a:p>
            <a:pPr algn="ctr">
              <a:lnSpc>
                <a:spcPts val="2931"/>
              </a:lnSpc>
              <a:spcBef>
                <a:spcPct val="0"/>
              </a:spcBef>
            </a:pPr>
            <a:r>
              <a:rPr lang="en-US" sz="2093" dirty="0">
                <a:latin typeface="Arial" panose="020B0604020202020204" pitchFamily="34" charset="0"/>
                <a:cs typeface="Arial" panose="020B0604020202020204" pitchFamily="34" charset="0"/>
              </a:rPr>
              <a:t>Barium</a:t>
            </a:r>
          </a:p>
          <a:p>
            <a:pPr algn="ctr">
              <a:lnSpc>
                <a:spcPts val="2931"/>
              </a:lnSpc>
              <a:spcBef>
                <a:spcPct val="0"/>
              </a:spcBef>
            </a:pPr>
            <a:r>
              <a:rPr lang="en-US" sz="2093" dirty="0">
                <a:latin typeface="Arial" panose="020B0604020202020204" pitchFamily="34" charset="0"/>
                <a:cs typeface="Arial" panose="020B0604020202020204" pitchFamily="34" charset="0"/>
              </a:rPr>
              <a:t>Aluminum</a:t>
            </a:r>
          </a:p>
          <a:p>
            <a:pPr algn="ctr">
              <a:lnSpc>
                <a:spcPts val="2931"/>
              </a:lnSpc>
              <a:spcBef>
                <a:spcPct val="0"/>
              </a:spcBef>
            </a:pPr>
            <a:r>
              <a:rPr lang="en-US" sz="2093" dirty="0">
                <a:latin typeface="Arial" panose="020B0604020202020204" pitchFamily="34" charset="0"/>
                <a:cs typeface="Arial" panose="020B0604020202020204" pitchFamily="34" charset="0"/>
              </a:rPr>
              <a:t>Chromium</a:t>
            </a:r>
          </a:p>
          <a:p>
            <a:pPr algn="ctr">
              <a:lnSpc>
                <a:spcPts val="2931"/>
              </a:lnSpc>
              <a:spcBef>
                <a:spcPct val="0"/>
              </a:spcBef>
            </a:pPr>
            <a:r>
              <a:rPr lang="en-US" sz="2093" dirty="0">
                <a:latin typeface="Arial" panose="020B0604020202020204" pitchFamily="34" charset="0"/>
                <a:cs typeface="Arial" panose="020B0604020202020204" pitchFamily="34" charset="0"/>
              </a:rPr>
              <a:t>Boron</a:t>
            </a:r>
          </a:p>
          <a:p>
            <a:pPr algn="ctr">
              <a:lnSpc>
                <a:spcPts val="2931"/>
              </a:lnSpc>
              <a:spcBef>
                <a:spcPct val="0"/>
              </a:spcBef>
            </a:pPr>
            <a:r>
              <a:rPr lang="en-US" sz="2093" dirty="0">
                <a:latin typeface="Arial" panose="020B0604020202020204" pitchFamily="34" charset="0"/>
                <a:cs typeface="Arial" panose="020B0604020202020204" pitchFamily="34" charset="0"/>
              </a:rPr>
              <a:t>Copper</a:t>
            </a:r>
          </a:p>
          <a:p>
            <a:pPr algn="ctr">
              <a:lnSpc>
                <a:spcPts val="2931"/>
              </a:lnSpc>
              <a:spcBef>
                <a:spcPct val="0"/>
              </a:spcBef>
            </a:pPr>
            <a:r>
              <a:rPr lang="en-US" sz="2093" dirty="0">
                <a:latin typeface="Arial" panose="020B0604020202020204" pitchFamily="34" charset="0"/>
                <a:cs typeface="Arial" panose="020B0604020202020204" pitchFamily="34" charset="0"/>
              </a:rPr>
              <a:t>Selenium</a:t>
            </a:r>
          </a:p>
          <a:p>
            <a:pPr algn="ctr">
              <a:lnSpc>
                <a:spcPts val="2931"/>
              </a:lnSpc>
              <a:spcBef>
                <a:spcPct val="0"/>
              </a:spcBef>
            </a:pPr>
            <a:r>
              <a:rPr lang="en-US" sz="2093" dirty="0">
                <a:latin typeface="Arial" panose="020B0604020202020204" pitchFamily="34" charset="0"/>
                <a:cs typeface="Arial" panose="020B0604020202020204" pitchFamily="34" charset="0"/>
              </a:rPr>
              <a:t>Arsenic</a:t>
            </a:r>
          </a:p>
          <a:p>
            <a:pPr algn="ctr">
              <a:lnSpc>
                <a:spcPts val="2931"/>
              </a:lnSpc>
              <a:spcBef>
                <a:spcPct val="0"/>
              </a:spcBef>
            </a:pPr>
            <a:r>
              <a:rPr lang="en-US" sz="2093" dirty="0">
                <a:latin typeface="Arial" panose="020B0604020202020204" pitchFamily="34" charset="0"/>
                <a:cs typeface="Arial" panose="020B0604020202020204" pitchFamily="34" charset="0"/>
              </a:rPr>
              <a:t>Nitrosamines</a:t>
            </a:r>
          </a:p>
          <a:p>
            <a:pPr algn="ctr">
              <a:lnSpc>
                <a:spcPts val="2931"/>
              </a:lnSpc>
              <a:spcBef>
                <a:spcPct val="0"/>
              </a:spcBef>
            </a:pPr>
            <a:r>
              <a:rPr lang="en-US" sz="2093" dirty="0">
                <a:latin typeface="Arial" panose="020B0604020202020204" pitchFamily="34" charset="0"/>
                <a:cs typeface="Arial" panose="020B0604020202020204" pitchFamily="34" charset="0"/>
              </a:rPr>
              <a:t>Polycyclic aromatic hydrocarbons</a:t>
            </a:r>
          </a:p>
        </p:txBody>
      </p:sp>
      <p:sp>
        <p:nvSpPr>
          <p:cNvPr id="6" name="Freeform 6"/>
          <p:cNvSpPr/>
          <p:nvPr/>
        </p:nvSpPr>
        <p:spPr>
          <a:xfrm rot="2700000">
            <a:off x="7698744" y="4378153"/>
            <a:ext cx="4217484" cy="4154222"/>
          </a:xfrm>
          <a:custGeom>
            <a:avLst/>
            <a:gdLst/>
            <a:ahLst/>
            <a:cxnLst/>
            <a:rect l="l" t="t" r="r" b="b"/>
            <a:pathLst>
              <a:path w="4217484" h="4154222">
                <a:moveTo>
                  <a:pt x="0" y="0"/>
                </a:moveTo>
                <a:lnTo>
                  <a:pt x="4217485" y="0"/>
                </a:lnTo>
                <a:lnTo>
                  <a:pt x="4217485" y="4154222"/>
                </a:lnTo>
                <a:lnTo>
                  <a:pt x="0" y="4154222"/>
                </a:lnTo>
                <a:lnTo>
                  <a:pt x="0" y="0"/>
                </a:lnTo>
                <a:close/>
              </a:path>
            </a:pathLst>
          </a:custGeom>
          <a:blipFill>
            <a:blip r:embed="rId4" cstate="email">
              <a:alphaModFix amt="35000"/>
              <a:extLst>
                <a:ext uri="{28A0092B-C50C-407E-A947-70E740481C1C}">
                  <a14:useLocalDpi xmlns:a14="http://schemas.microsoft.com/office/drawing/2010/main"/>
                </a:ext>
              </a:extLst>
            </a:blip>
            <a:stretch>
              <a:fillRect/>
            </a:stretch>
          </a:blipFill>
        </p:spPr>
        <p:txBody>
          <a:bodyPr/>
          <a:lstStyle/>
          <a:p>
            <a:endParaRPr lang="en-GB"/>
          </a:p>
        </p:txBody>
      </p:sp>
      <p:sp>
        <p:nvSpPr>
          <p:cNvPr id="8" name="TextBox 8"/>
          <p:cNvSpPr txBox="1"/>
          <p:nvPr/>
        </p:nvSpPr>
        <p:spPr>
          <a:xfrm>
            <a:off x="1295809" y="960589"/>
            <a:ext cx="8916956" cy="961802"/>
          </a:xfrm>
          <a:prstGeom prst="rect">
            <a:avLst/>
          </a:prstGeom>
        </p:spPr>
        <p:txBody>
          <a:bodyPr lIns="0" tIns="0" rIns="0" bIns="0" rtlCol="0" anchor="t">
            <a:spAutoFit/>
          </a:bodyPr>
          <a:lstStyle/>
          <a:p>
            <a:pPr algn="ctr">
              <a:lnSpc>
                <a:spcPts val="7528"/>
              </a:lnSpc>
              <a:spcBef>
                <a:spcPct val="0"/>
              </a:spcBef>
            </a:pPr>
            <a:r>
              <a:rPr lang="en-US" sz="6273" dirty="0">
                <a:solidFill>
                  <a:schemeClr val="bg1"/>
                </a:solidFill>
                <a:latin typeface="Arial" panose="020B0604020202020204" pitchFamily="34" charset="0"/>
                <a:cs typeface="Arial" panose="020B0604020202020204" pitchFamily="34" charset="0"/>
              </a:rPr>
              <a:t>What’s in that aerosol?</a:t>
            </a:r>
          </a:p>
        </p:txBody>
      </p:sp>
      <p:sp>
        <p:nvSpPr>
          <p:cNvPr id="9" name="TextBox 9"/>
          <p:cNvSpPr txBox="1"/>
          <p:nvPr/>
        </p:nvSpPr>
        <p:spPr>
          <a:xfrm>
            <a:off x="185832" y="4068696"/>
            <a:ext cx="3124835" cy="6289671"/>
          </a:xfrm>
          <a:prstGeom prst="rect">
            <a:avLst/>
          </a:prstGeom>
        </p:spPr>
        <p:txBody>
          <a:bodyPr wrap="square" lIns="0" tIns="0" rIns="0" bIns="0" rtlCol="0" anchor="t">
            <a:spAutoFit/>
          </a:bodyPr>
          <a:lstStyle/>
          <a:p>
            <a:pPr algn="ctr">
              <a:lnSpc>
                <a:spcPts val="2897"/>
              </a:lnSpc>
              <a:spcBef>
                <a:spcPct val="0"/>
              </a:spcBef>
            </a:pPr>
            <a:r>
              <a:rPr lang="en-US" sz="2069" dirty="0">
                <a:latin typeface="Arial" panose="020B0604020202020204" pitchFamily="34" charset="0"/>
                <a:cs typeface="Arial" panose="020B0604020202020204" pitchFamily="34" charset="0"/>
              </a:rPr>
              <a:t>Propylene glycol</a:t>
            </a:r>
          </a:p>
          <a:p>
            <a:pPr algn="ctr">
              <a:lnSpc>
                <a:spcPts val="2897"/>
              </a:lnSpc>
              <a:spcBef>
                <a:spcPct val="0"/>
              </a:spcBef>
            </a:pPr>
            <a:r>
              <a:rPr lang="en-US" sz="2069" dirty="0">
                <a:latin typeface="Arial" panose="020B0604020202020204" pitchFamily="34" charset="0"/>
                <a:cs typeface="Arial" panose="020B0604020202020204" pitchFamily="34" charset="0"/>
              </a:rPr>
              <a:t>Glycerin</a:t>
            </a:r>
          </a:p>
          <a:p>
            <a:pPr algn="ctr">
              <a:lnSpc>
                <a:spcPts val="2897"/>
              </a:lnSpc>
              <a:spcBef>
                <a:spcPct val="0"/>
              </a:spcBef>
            </a:pPr>
            <a:r>
              <a:rPr lang="en-US" sz="2069" dirty="0" err="1">
                <a:latin typeface="Arial" panose="020B0604020202020204" pitchFamily="34" charset="0"/>
                <a:cs typeface="Arial" panose="020B0604020202020204" pitchFamily="34" charset="0"/>
              </a:rPr>
              <a:t>Flavourings</a:t>
            </a:r>
            <a:r>
              <a:rPr lang="en-US" sz="2069" dirty="0">
                <a:latin typeface="Arial" panose="020B0604020202020204" pitchFamily="34" charset="0"/>
                <a:cs typeface="Arial" panose="020B0604020202020204" pitchFamily="34" charset="0"/>
              </a:rPr>
              <a:t> (many)</a:t>
            </a:r>
          </a:p>
          <a:p>
            <a:pPr algn="ctr">
              <a:lnSpc>
                <a:spcPts val="2897"/>
              </a:lnSpc>
              <a:spcBef>
                <a:spcPct val="0"/>
              </a:spcBef>
            </a:pPr>
            <a:r>
              <a:rPr lang="en-US" sz="2069" dirty="0">
                <a:latin typeface="Arial" panose="020B0604020202020204" pitchFamily="34" charset="0"/>
                <a:cs typeface="Arial" panose="020B0604020202020204" pitchFamily="34" charset="0"/>
              </a:rPr>
              <a:t>Nicotine</a:t>
            </a:r>
          </a:p>
          <a:p>
            <a:pPr algn="ctr">
              <a:lnSpc>
                <a:spcPts val="2897"/>
              </a:lnSpc>
              <a:spcBef>
                <a:spcPct val="0"/>
              </a:spcBef>
            </a:pPr>
            <a:r>
              <a:rPr lang="en-US" sz="2069" dirty="0">
                <a:latin typeface="Arial" panose="020B0604020202020204" pitchFamily="34" charset="0"/>
                <a:cs typeface="Arial" panose="020B0604020202020204" pitchFamily="34" charset="0"/>
              </a:rPr>
              <a:t>NNN</a:t>
            </a:r>
          </a:p>
          <a:p>
            <a:pPr algn="ctr">
              <a:lnSpc>
                <a:spcPts val="2897"/>
              </a:lnSpc>
              <a:spcBef>
                <a:spcPct val="0"/>
              </a:spcBef>
            </a:pPr>
            <a:r>
              <a:rPr lang="en-US" sz="2069" dirty="0">
                <a:latin typeface="Arial" panose="020B0604020202020204" pitchFamily="34" charset="0"/>
                <a:cs typeface="Arial" panose="020B0604020202020204" pitchFamily="34" charset="0"/>
              </a:rPr>
              <a:t>NNK</a:t>
            </a:r>
          </a:p>
          <a:p>
            <a:pPr algn="ctr">
              <a:lnSpc>
                <a:spcPts val="2897"/>
              </a:lnSpc>
              <a:spcBef>
                <a:spcPct val="0"/>
              </a:spcBef>
            </a:pPr>
            <a:r>
              <a:rPr lang="en-US" sz="2069" dirty="0">
                <a:latin typeface="Arial" panose="020B0604020202020204" pitchFamily="34" charset="0"/>
                <a:cs typeface="Arial" panose="020B0604020202020204" pitchFamily="34" charset="0"/>
              </a:rPr>
              <a:t>NAB</a:t>
            </a:r>
          </a:p>
          <a:p>
            <a:pPr algn="ctr">
              <a:lnSpc>
                <a:spcPts val="2897"/>
              </a:lnSpc>
              <a:spcBef>
                <a:spcPct val="0"/>
              </a:spcBef>
            </a:pPr>
            <a:r>
              <a:rPr lang="en-US" sz="2069" dirty="0">
                <a:latin typeface="Arial" panose="020B0604020202020204" pitchFamily="34" charset="0"/>
                <a:cs typeface="Arial" panose="020B0604020202020204" pitchFamily="34" charset="0"/>
              </a:rPr>
              <a:t>NAT</a:t>
            </a:r>
          </a:p>
          <a:p>
            <a:pPr algn="ctr">
              <a:lnSpc>
                <a:spcPts val="2897"/>
              </a:lnSpc>
              <a:spcBef>
                <a:spcPct val="0"/>
              </a:spcBef>
            </a:pPr>
            <a:r>
              <a:rPr lang="en-US" sz="2069" dirty="0">
                <a:latin typeface="Arial" panose="020B0604020202020204" pitchFamily="34" charset="0"/>
                <a:cs typeface="Arial" panose="020B0604020202020204" pitchFamily="34" charset="0"/>
              </a:rPr>
              <a:t>Ethylbenzene</a:t>
            </a:r>
          </a:p>
          <a:p>
            <a:pPr algn="ctr">
              <a:lnSpc>
                <a:spcPts val="2897"/>
              </a:lnSpc>
              <a:spcBef>
                <a:spcPct val="0"/>
              </a:spcBef>
            </a:pPr>
            <a:r>
              <a:rPr lang="en-US" sz="2069" dirty="0">
                <a:latin typeface="Arial" panose="020B0604020202020204" pitchFamily="34" charset="0"/>
                <a:cs typeface="Arial" panose="020B0604020202020204" pitchFamily="34" charset="0"/>
              </a:rPr>
              <a:t>Benzene</a:t>
            </a:r>
          </a:p>
          <a:p>
            <a:pPr algn="ctr">
              <a:lnSpc>
                <a:spcPts val="2897"/>
              </a:lnSpc>
              <a:spcBef>
                <a:spcPct val="0"/>
              </a:spcBef>
            </a:pPr>
            <a:r>
              <a:rPr lang="en-US" sz="2069" dirty="0">
                <a:latin typeface="Arial" panose="020B0604020202020204" pitchFamily="34" charset="0"/>
                <a:cs typeface="Arial" panose="020B0604020202020204" pitchFamily="34" charset="0"/>
              </a:rPr>
              <a:t>Xylene</a:t>
            </a:r>
          </a:p>
          <a:p>
            <a:pPr algn="ctr">
              <a:lnSpc>
                <a:spcPts val="2897"/>
              </a:lnSpc>
              <a:spcBef>
                <a:spcPct val="0"/>
              </a:spcBef>
            </a:pPr>
            <a:r>
              <a:rPr lang="en-US" sz="2069" dirty="0">
                <a:latin typeface="Arial" panose="020B0604020202020204" pitchFamily="34" charset="0"/>
                <a:cs typeface="Arial" panose="020B0604020202020204" pitchFamily="34" charset="0"/>
              </a:rPr>
              <a:t>Toluene</a:t>
            </a:r>
          </a:p>
          <a:p>
            <a:pPr algn="ctr">
              <a:lnSpc>
                <a:spcPts val="2897"/>
              </a:lnSpc>
              <a:spcBef>
                <a:spcPct val="0"/>
              </a:spcBef>
            </a:pPr>
            <a:r>
              <a:rPr lang="en-US" sz="2069" dirty="0">
                <a:latin typeface="Arial" panose="020B0604020202020204" pitchFamily="34" charset="0"/>
                <a:cs typeface="Arial" panose="020B0604020202020204" pitchFamily="34" charset="0"/>
              </a:rPr>
              <a:t>Acetaldehyde</a:t>
            </a:r>
          </a:p>
          <a:p>
            <a:pPr algn="ctr">
              <a:lnSpc>
                <a:spcPts val="2897"/>
              </a:lnSpc>
              <a:spcBef>
                <a:spcPct val="0"/>
              </a:spcBef>
            </a:pPr>
            <a:r>
              <a:rPr lang="en-US" sz="2069" dirty="0">
                <a:latin typeface="Arial" panose="020B0604020202020204" pitchFamily="34" charset="0"/>
                <a:cs typeface="Arial" panose="020B0604020202020204" pitchFamily="34" charset="0"/>
              </a:rPr>
              <a:t>Formaldehyde</a:t>
            </a:r>
          </a:p>
          <a:p>
            <a:pPr algn="ctr">
              <a:lnSpc>
                <a:spcPts val="2897"/>
              </a:lnSpc>
              <a:spcBef>
                <a:spcPct val="0"/>
              </a:spcBef>
            </a:pPr>
            <a:r>
              <a:rPr lang="en-US" sz="2069" dirty="0">
                <a:latin typeface="Arial" panose="020B0604020202020204" pitchFamily="34" charset="0"/>
                <a:cs typeface="Arial" panose="020B0604020202020204" pitchFamily="34" charset="0"/>
              </a:rPr>
              <a:t>Naphthalene</a:t>
            </a:r>
          </a:p>
          <a:p>
            <a:pPr algn="ctr">
              <a:lnSpc>
                <a:spcPts val="2897"/>
              </a:lnSpc>
              <a:spcBef>
                <a:spcPct val="0"/>
              </a:spcBef>
            </a:pPr>
            <a:r>
              <a:rPr lang="en-US" sz="2069" dirty="0">
                <a:latin typeface="Arial" panose="020B0604020202020204" pitchFamily="34" charset="0"/>
                <a:cs typeface="Arial" panose="020B0604020202020204" pitchFamily="34" charset="0"/>
              </a:rPr>
              <a:t>Styrene</a:t>
            </a:r>
          </a:p>
          <a:p>
            <a:pPr algn="ctr">
              <a:lnSpc>
                <a:spcPts val="2897"/>
              </a:lnSpc>
              <a:spcBef>
                <a:spcPct val="0"/>
              </a:spcBef>
            </a:pPr>
            <a:r>
              <a:rPr lang="en-US" sz="2069" dirty="0">
                <a:latin typeface="Arial" panose="020B0604020202020204" pitchFamily="34" charset="0"/>
                <a:cs typeface="Arial" panose="020B0604020202020204" pitchFamily="34" charset="0"/>
              </a:rPr>
              <a:t>Benzo(b)fluoranthene</a:t>
            </a:r>
          </a:p>
        </p:txBody>
      </p:sp>
      <p:sp>
        <p:nvSpPr>
          <p:cNvPr id="10" name="TextBox 10"/>
          <p:cNvSpPr txBox="1"/>
          <p:nvPr/>
        </p:nvSpPr>
        <p:spPr>
          <a:xfrm>
            <a:off x="5048660" y="3996744"/>
            <a:ext cx="3280317" cy="6289479"/>
          </a:xfrm>
          <a:prstGeom prst="rect">
            <a:avLst/>
          </a:prstGeom>
        </p:spPr>
        <p:txBody>
          <a:bodyPr wrap="square" lIns="0" tIns="0" rIns="0" bIns="0" rtlCol="0" anchor="t">
            <a:spAutoFit/>
          </a:bodyPr>
          <a:lstStyle/>
          <a:p>
            <a:pPr algn="ctr">
              <a:lnSpc>
                <a:spcPts val="2889"/>
              </a:lnSpc>
              <a:spcBef>
                <a:spcPct val="0"/>
              </a:spcBef>
            </a:pPr>
            <a:r>
              <a:rPr lang="en-US" sz="2063" dirty="0">
                <a:latin typeface="Arial" panose="020B0604020202020204" pitchFamily="34" charset="0"/>
                <a:cs typeface="Arial" panose="020B0604020202020204" pitchFamily="34" charset="0"/>
              </a:rPr>
              <a:t>Chlorobenzene</a:t>
            </a:r>
          </a:p>
          <a:p>
            <a:pPr algn="ctr">
              <a:lnSpc>
                <a:spcPts val="2889"/>
              </a:lnSpc>
              <a:spcBef>
                <a:spcPct val="0"/>
              </a:spcBef>
            </a:pPr>
            <a:r>
              <a:rPr lang="en-US" sz="2063" dirty="0">
                <a:latin typeface="Arial" panose="020B0604020202020204" pitchFamily="34" charset="0"/>
                <a:cs typeface="Arial" panose="020B0604020202020204" pitchFamily="34" charset="0"/>
              </a:rPr>
              <a:t>Crotonaldehyde</a:t>
            </a:r>
          </a:p>
          <a:p>
            <a:pPr algn="ctr">
              <a:lnSpc>
                <a:spcPts val="2889"/>
              </a:lnSpc>
              <a:spcBef>
                <a:spcPct val="0"/>
              </a:spcBef>
            </a:pPr>
            <a:r>
              <a:rPr lang="en-US" sz="2063" dirty="0">
                <a:latin typeface="Arial" panose="020B0604020202020204" pitchFamily="34" charset="0"/>
                <a:cs typeface="Arial" panose="020B0604020202020204" pitchFamily="34" charset="0"/>
              </a:rPr>
              <a:t>Propionaldehyde</a:t>
            </a:r>
          </a:p>
          <a:p>
            <a:pPr algn="ctr">
              <a:lnSpc>
                <a:spcPts val="2889"/>
              </a:lnSpc>
              <a:spcBef>
                <a:spcPct val="0"/>
              </a:spcBef>
            </a:pPr>
            <a:r>
              <a:rPr lang="en-US" sz="2063" dirty="0">
                <a:latin typeface="Arial" panose="020B0604020202020204" pitchFamily="34" charset="0"/>
                <a:cs typeface="Arial" panose="020B0604020202020204" pitchFamily="34" charset="0"/>
              </a:rPr>
              <a:t>Benzaldehyde</a:t>
            </a:r>
          </a:p>
          <a:p>
            <a:pPr algn="ctr">
              <a:lnSpc>
                <a:spcPts val="2889"/>
              </a:lnSpc>
              <a:spcBef>
                <a:spcPct val="0"/>
              </a:spcBef>
            </a:pPr>
            <a:r>
              <a:rPr lang="en-US" sz="2063" dirty="0">
                <a:latin typeface="Arial" panose="020B0604020202020204" pitchFamily="34" charset="0"/>
                <a:cs typeface="Arial" panose="020B0604020202020204" pitchFamily="34" charset="0"/>
              </a:rPr>
              <a:t>Valeric acid</a:t>
            </a:r>
          </a:p>
          <a:p>
            <a:pPr algn="ctr">
              <a:lnSpc>
                <a:spcPts val="2889"/>
              </a:lnSpc>
              <a:spcBef>
                <a:spcPct val="0"/>
              </a:spcBef>
            </a:pPr>
            <a:r>
              <a:rPr lang="en-US" sz="2063" dirty="0">
                <a:latin typeface="Arial" panose="020B0604020202020204" pitchFamily="34" charset="0"/>
                <a:cs typeface="Arial" panose="020B0604020202020204" pitchFamily="34" charset="0"/>
              </a:rPr>
              <a:t>Hexanal</a:t>
            </a:r>
          </a:p>
          <a:p>
            <a:pPr algn="ctr">
              <a:lnSpc>
                <a:spcPts val="2889"/>
              </a:lnSpc>
              <a:spcBef>
                <a:spcPct val="0"/>
              </a:spcBef>
            </a:pPr>
            <a:r>
              <a:rPr lang="en-US" sz="2063" dirty="0">
                <a:latin typeface="Arial" panose="020B0604020202020204" pitchFamily="34" charset="0"/>
                <a:cs typeface="Arial" panose="020B0604020202020204" pitchFamily="34" charset="0"/>
              </a:rPr>
              <a:t>Fluorine</a:t>
            </a:r>
          </a:p>
          <a:p>
            <a:pPr algn="ctr">
              <a:lnSpc>
                <a:spcPts val="2889"/>
              </a:lnSpc>
              <a:spcBef>
                <a:spcPct val="0"/>
              </a:spcBef>
            </a:pPr>
            <a:r>
              <a:rPr lang="en-US" sz="2063" dirty="0">
                <a:latin typeface="Arial" panose="020B0604020202020204" pitchFamily="34" charset="0"/>
                <a:cs typeface="Arial" panose="020B0604020202020204" pitchFamily="34" charset="0"/>
              </a:rPr>
              <a:t>Anthracene</a:t>
            </a:r>
          </a:p>
          <a:p>
            <a:pPr algn="ctr">
              <a:lnSpc>
                <a:spcPts val="2889"/>
              </a:lnSpc>
              <a:spcBef>
                <a:spcPct val="0"/>
              </a:spcBef>
            </a:pPr>
            <a:r>
              <a:rPr lang="en-US" sz="2063" dirty="0">
                <a:latin typeface="Arial" panose="020B0604020202020204" pitchFamily="34" charset="0"/>
                <a:cs typeface="Arial" panose="020B0604020202020204" pitchFamily="34" charset="0"/>
              </a:rPr>
              <a:t>Pyrene</a:t>
            </a:r>
          </a:p>
          <a:p>
            <a:pPr algn="ctr">
              <a:lnSpc>
                <a:spcPts val="2889"/>
              </a:lnSpc>
              <a:spcBef>
                <a:spcPct val="0"/>
              </a:spcBef>
            </a:pPr>
            <a:r>
              <a:rPr lang="en-US" sz="2063" dirty="0">
                <a:latin typeface="Arial" panose="020B0604020202020204" pitchFamily="34" charset="0"/>
                <a:cs typeface="Arial" panose="020B0604020202020204" pitchFamily="34" charset="0"/>
              </a:rPr>
              <a:t>Acenaphthylene</a:t>
            </a:r>
          </a:p>
          <a:p>
            <a:pPr algn="ctr">
              <a:lnSpc>
                <a:spcPts val="2889"/>
              </a:lnSpc>
              <a:spcBef>
                <a:spcPct val="0"/>
              </a:spcBef>
            </a:pPr>
            <a:r>
              <a:rPr lang="en-US" sz="2063" dirty="0">
                <a:latin typeface="Arial" panose="020B0604020202020204" pitchFamily="34" charset="0"/>
                <a:cs typeface="Arial" panose="020B0604020202020204" pitchFamily="34" charset="0"/>
              </a:rPr>
              <a:t>Acenaphthene </a:t>
            </a:r>
          </a:p>
          <a:p>
            <a:pPr algn="ctr">
              <a:lnSpc>
                <a:spcPts val="2889"/>
              </a:lnSpc>
              <a:spcBef>
                <a:spcPct val="0"/>
              </a:spcBef>
            </a:pPr>
            <a:r>
              <a:rPr lang="en-US" sz="2063" dirty="0">
                <a:latin typeface="Arial" panose="020B0604020202020204" pitchFamily="34" charset="0"/>
                <a:cs typeface="Arial" panose="020B0604020202020204" pitchFamily="34" charset="0"/>
              </a:rPr>
              <a:t>Fluoranthene </a:t>
            </a:r>
          </a:p>
          <a:p>
            <a:pPr algn="ctr">
              <a:lnSpc>
                <a:spcPts val="2889"/>
              </a:lnSpc>
              <a:spcBef>
                <a:spcPct val="0"/>
              </a:spcBef>
            </a:pPr>
            <a:r>
              <a:rPr lang="en-US" sz="2063" dirty="0">
                <a:latin typeface="Arial" panose="020B0604020202020204" pitchFamily="34" charset="0"/>
                <a:cs typeface="Arial" panose="020B0604020202020204" pitchFamily="34" charset="0"/>
              </a:rPr>
              <a:t>Benz(a)anthracene </a:t>
            </a:r>
          </a:p>
          <a:p>
            <a:pPr algn="ctr">
              <a:lnSpc>
                <a:spcPts val="2889"/>
              </a:lnSpc>
              <a:spcBef>
                <a:spcPct val="0"/>
              </a:spcBef>
            </a:pPr>
            <a:r>
              <a:rPr lang="en-US" sz="2063" dirty="0">
                <a:latin typeface="Arial" panose="020B0604020202020204" pitchFamily="34" charset="0"/>
                <a:cs typeface="Arial" panose="020B0604020202020204" pitchFamily="34" charset="0"/>
              </a:rPr>
              <a:t>Chrysene </a:t>
            </a:r>
          </a:p>
          <a:p>
            <a:pPr algn="ctr">
              <a:lnSpc>
                <a:spcPts val="2889"/>
              </a:lnSpc>
              <a:spcBef>
                <a:spcPct val="0"/>
              </a:spcBef>
            </a:pPr>
            <a:r>
              <a:rPr lang="en-US" sz="2063" dirty="0" err="1">
                <a:latin typeface="Arial" panose="020B0604020202020204" pitchFamily="34" charset="0"/>
                <a:cs typeface="Arial" panose="020B0604020202020204" pitchFamily="34" charset="0"/>
              </a:rPr>
              <a:t>Retene</a:t>
            </a:r>
            <a:endParaRPr lang="en-US" sz="2063" dirty="0">
              <a:latin typeface="Arial" panose="020B0604020202020204" pitchFamily="34" charset="0"/>
              <a:cs typeface="Arial" panose="020B0604020202020204" pitchFamily="34" charset="0"/>
            </a:endParaRPr>
          </a:p>
          <a:p>
            <a:pPr algn="ctr">
              <a:lnSpc>
                <a:spcPts val="2889"/>
              </a:lnSpc>
              <a:spcBef>
                <a:spcPct val="0"/>
              </a:spcBef>
            </a:pPr>
            <a:r>
              <a:rPr lang="en-US" sz="2063" dirty="0">
                <a:latin typeface="Arial" panose="020B0604020202020204" pitchFamily="34" charset="0"/>
                <a:cs typeface="Arial" panose="020B0604020202020204" pitchFamily="34" charset="0"/>
              </a:rPr>
              <a:t>Benzo(a)pyrene</a:t>
            </a:r>
          </a:p>
          <a:p>
            <a:pPr algn="ctr">
              <a:lnSpc>
                <a:spcPts val="2889"/>
              </a:lnSpc>
              <a:spcBef>
                <a:spcPct val="0"/>
              </a:spcBef>
            </a:pPr>
            <a:r>
              <a:rPr lang="en-US" sz="2063" dirty="0" err="1">
                <a:latin typeface="Arial" panose="020B0604020202020204" pitchFamily="34" charset="0"/>
                <a:cs typeface="Arial" panose="020B0604020202020204" pitchFamily="34" charset="0"/>
              </a:rPr>
              <a:t>Indeno</a:t>
            </a:r>
            <a:r>
              <a:rPr lang="en-US" sz="2063" dirty="0">
                <a:latin typeface="Arial" panose="020B0604020202020204" pitchFamily="34" charset="0"/>
                <a:cs typeface="Arial" panose="020B0604020202020204" pitchFamily="34" charset="0"/>
              </a:rPr>
              <a:t>(1,2,3-cd)pyrene</a:t>
            </a:r>
          </a:p>
        </p:txBody>
      </p:sp>
      <p:sp>
        <p:nvSpPr>
          <p:cNvPr id="11" name="TextBox 11"/>
          <p:cNvSpPr txBox="1"/>
          <p:nvPr/>
        </p:nvSpPr>
        <p:spPr>
          <a:xfrm>
            <a:off x="16304306" y="4049984"/>
            <a:ext cx="1755094" cy="6325834"/>
          </a:xfrm>
          <a:prstGeom prst="rect">
            <a:avLst/>
          </a:prstGeom>
        </p:spPr>
        <p:txBody>
          <a:bodyPr wrap="square" lIns="0" tIns="0" rIns="0" bIns="0" rtlCol="0" anchor="t">
            <a:spAutoFit/>
          </a:bodyPr>
          <a:lstStyle/>
          <a:p>
            <a:pPr algn="ctr">
              <a:lnSpc>
                <a:spcPts val="3094"/>
              </a:lnSpc>
              <a:spcBef>
                <a:spcPct val="0"/>
              </a:spcBef>
            </a:pPr>
            <a:r>
              <a:rPr lang="en-US" sz="2210">
                <a:latin typeface="Arial" panose="020B0604020202020204" pitchFamily="34" charset="0"/>
                <a:cs typeface="Arial" panose="020B0604020202020204" pitchFamily="34" charset="0"/>
              </a:rPr>
              <a:t>Cadmium</a:t>
            </a:r>
          </a:p>
          <a:p>
            <a:pPr algn="ctr">
              <a:lnSpc>
                <a:spcPts val="3094"/>
              </a:lnSpc>
              <a:spcBef>
                <a:spcPct val="0"/>
              </a:spcBef>
            </a:pPr>
            <a:r>
              <a:rPr lang="en-US" sz="2210">
                <a:latin typeface="Arial" panose="020B0604020202020204" pitchFamily="34" charset="0"/>
                <a:cs typeface="Arial" panose="020B0604020202020204" pitchFamily="34" charset="0"/>
              </a:rPr>
              <a:t>Silicon</a:t>
            </a:r>
          </a:p>
          <a:p>
            <a:pPr algn="ctr">
              <a:lnSpc>
                <a:spcPts val="3094"/>
              </a:lnSpc>
              <a:spcBef>
                <a:spcPct val="0"/>
              </a:spcBef>
            </a:pPr>
            <a:r>
              <a:rPr lang="en-US" sz="2210">
                <a:latin typeface="Arial" panose="020B0604020202020204" pitchFamily="34" charset="0"/>
                <a:cs typeface="Arial" panose="020B0604020202020204" pitchFamily="34" charset="0"/>
              </a:rPr>
              <a:t>Lithium</a:t>
            </a:r>
          </a:p>
          <a:p>
            <a:pPr algn="ctr">
              <a:lnSpc>
                <a:spcPts val="3094"/>
              </a:lnSpc>
              <a:spcBef>
                <a:spcPct val="0"/>
              </a:spcBef>
            </a:pPr>
            <a:r>
              <a:rPr lang="en-US" sz="2210">
                <a:latin typeface="Arial" panose="020B0604020202020204" pitchFamily="34" charset="0"/>
                <a:cs typeface="Arial" panose="020B0604020202020204" pitchFamily="34" charset="0"/>
              </a:rPr>
              <a:t>Lead</a:t>
            </a:r>
          </a:p>
          <a:p>
            <a:pPr algn="ctr">
              <a:lnSpc>
                <a:spcPts val="3094"/>
              </a:lnSpc>
              <a:spcBef>
                <a:spcPct val="0"/>
              </a:spcBef>
            </a:pPr>
            <a:r>
              <a:rPr lang="en-US" sz="2210">
                <a:latin typeface="Arial" panose="020B0604020202020204" pitchFamily="34" charset="0"/>
                <a:cs typeface="Arial" panose="020B0604020202020204" pitchFamily="34" charset="0"/>
              </a:rPr>
              <a:t>Magnesium</a:t>
            </a:r>
          </a:p>
          <a:p>
            <a:pPr algn="ctr">
              <a:lnSpc>
                <a:spcPts val="3094"/>
              </a:lnSpc>
              <a:spcBef>
                <a:spcPct val="0"/>
              </a:spcBef>
            </a:pPr>
            <a:r>
              <a:rPr lang="en-US" sz="2210">
                <a:latin typeface="Arial" panose="020B0604020202020204" pitchFamily="34" charset="0"/>
                <a:cs typeface="Arial" panose="020B0604020202020204" pitchFamily="34" charset="0"/>
              </a:rPr>
              <a:t>Manganese</a:t>
            </a:r>
          </a:p>
          <a:p>
            <a:pPr algn="ctr">
              <a:lnSpc>
                <a:spcPts val="3094"/>
              </a:lnSpc>
              <a:spcBef>
                <a:spcPct val="0"/>
              </a:spcBef>
            </a:pPr>
            <a:r>
              <a:rPr lang="en-US" sz="2210">
                <a:latin typeface="Arial" panose="020B0604020202020204" pitchFamily="34" charset="0"/>
                <a:cs typeface="Arial" panose="020B0604020202020204" pitchFamily="34" charset="0"/>
              </a:rPr>
              <a:t>Potassium</a:t>
            </a:r>
          </a:p>
          <a:p>
            <a:pPr algn="ctr">
              <a:lnSpc>
                <a:spcPts val="3094"/>
              </a:lnSpc>
              <a:spcBef>
                <a:spcPct val="0"/>
              </a:spcBef>
            </a:pPr>
            <a:r>
              <a:rPr lang="en-US" sz="2210">
                <a:latin typeface="Arial" panose="020B0604020202020204" pitchFamily="34" charset="0"/>
                <a:cs typeface="Arial" panose="020B0604020202020204" pitchFamily="34" charset="0"/>
              </a:rPr>
              <a:t>Titanium</a:t>
            </a:r>
          </a:p>
          <a:p>
            <a:pPr algn="ctr">
              <a:lnSpc>
                <a:spcPts val="3094"/>
              </a:lnSpc>
              <a:spcBef>
                <a:spcPct val="0"/>
              </a:spcBef>
            </a:pPr>
            <a:r>
              <a:rPr lang="en-US" sz="2210">
                <a:latin typeface="Arial" panose="020B0604020202020204" pitchFamily="34" charset="0"/>
                <a:cs typeface="Arial" panose="020B0604020202020204" pitchFamily="34" charset="0"/>
              </a:rPr>
              <a:t>Zinc</a:t>
            </a:r>
          </a:p>
          <a:p>
            <a:pPr algn="ctr">
              <a:lnSpc>
                <a:spcPts val="3094"/>
              </a:lnSpc>
              <a:spcBef>
                <a:spcPct val="0"/>
              </a:spcBef>
            </a:pPr>
            <a:r>
              <a:rPr lang="en-US" sz="2210">
                <a:latin typeface="Arial" panose="020B0604020202020204" pitchFamily="34" charset="0"/>
                <a:cs typeface="Arial" panose="020B0604020202020204" pitchFamily="34" charset="0"/>
              </a:rPr>
              <a:t>Zirconium</a:t>
            </a:r>
          </a:p>
          <a:p>
            <a:pPr algn="ctr">
              <a:lnSpc>
                <a:spcPts val="3094"/>
              </a:lnSpc>
              <a:spcBef>
                <a:spcPct val="0"/>
              </a:spcBef>
            </a:pPr>
            <a:r>
              <a:rPr lang="en-US" sz="2210">
                <a:latin typeface="Arial" panose="020B0604020202020204" pitchFamily="34" charset="0"/>
                <a:cs typeface="Arial" panose="020B0604020202020204" pitchFamily="34" charset="0"/>
              </a:rPr>
              <a:t>Calcium</a:t>
            </a:r>
          </a:p>
          <a:p>
            <a:pPr algn="ctr">
              <a:lnSpc>
                <a:spcPts val="3094"/>
              </a:lnSpc>
              <a:spcBef>
                <a:spcPct val="0"/>
              </a:spcBef>
            </a:pPr>
            <a:r>
              <a:rPr lang="en-US" sz="2210">
                <a:latin typeface="Arial" panose="020B0604020202020204" pitchFamily="34" charset="0"/>
                <a:cs typeface="Arial" panose="020B0604020202020204" pitchFamily="34" charset="0"/>
              </a:rPr>
              <a:t>Iron</a:t>
            </a:r>
          </a:p>
          <a:p>
            <a:pPr algn="ctr">
              <a:lnSpc>
                <a:spcPts val="3094"/>
              </a:lnSpc>
              <a:spcBef>
                <a:spcPct val="0"/>
              </a:spcBef>
            </a:pPr>
            <a:r>
              <a:rPr lang="en-US" sz="2210">
                <a:latin typeface="Arial" panose="020B0604020202020204" pitchFamily="34" charset="0"/>
                <a:cs typeface="Arial" panose="020B0604020202020204" pitchFamily="34" charset="0"/>
              </a:rPr>
              <a:t>Sulfur</a:t>
            </a:r>
          </a:p>
          <a:p>
            <a:pPr algn="ctr">
              <a:lnSpc>
                <a:spcPts val="3094"/>
              </a:lnSpc>
              <a:spcBef>
                <a:spcPct val="0"/>
              </a:spcBef>
            </a:pPr>
            <a:r>
              <a:rPr lang="en-US" sz="2210">
                <a:latin typeface="Arial" panose="020B0604020202020204" pitchFamily="34" charset="0"/>
                <a:cs typeface="Arial" panose="020B0604020202020204" pitchFamily="34" charset="0"/>
              </a:rPr>
              <a:t>Vanadium</a:t>
            </a:r>
          </a:p>
          <a:p>
            <a:pPr algn="ctr">
              <a:lnSpc>
                <a:spcPts val="3094"/>
              </a:lnSpc>
              <a:spcBef>
                <a:spcPct val="0"/>
              </a:spcBef>
            </a:pPr>
            <a:r>
              <a:rPr lang="en-US" sz="2210">
                <a:latin typeface="Arial" panose="020B0604020202020204" pitchFamily="34" charset="0"/>
                <a:cs typeface="Arial" panose="020B0604020202020204" pitchFamily="34" charset="0"/>
              </a:rPr>
              <a:t>Cobalt</a:t>
            </a:r>
          </a:p>
          <a:p>
            <a:pPr algn="ctr">
              <a:lnSpc>
                <a:spcPts val="3094"/>
              </a:lnSpc>
              <a:spcBef>
                <a:spcPct val="0"/>
              </a:spcBef>
            </a:pPr>
            <a:r>
              <a:rPr lang="en-US" sz="2210">
                <a:latin typeface="Arial" panose="020B0604020202020204" pitchFamily="34" charset="0"/>
                <a:cs typeface="Arial" panose="020B0604020202020204" pitchFamily="34" charset="0"/>
              </a:rPr>
              <a:t>Rubidium </a:t>
            </a:r>
          </a:p>
        </p:txBody>
      </p:sp>
      <p:sp>
        <p:nvSpPr>
          <p:cNvPr id="12" name="Rectangle: Rounded Corners 11">
            <a:extLst>
              <a:ext uri="{FF2B5EF4-FFF2-40B4-BE49-F238E27FC236}">
                <a16:creationId xmlns:a16="http://schemas.microsoft.com/office/drawing/2014/main" id="{FC26321A-3857-C8C7-2A4E-2A6A66B20270}"/>
              </a:ext>
            </a:extLst>
          </p:cNvPr>
          <p:cNvSpPr/>
          <p:nvPr/>
        </p:nvSpPr>
        <p:spPr>
          <a:xfrm>
            <a:off x="457200" y="4006268"/>
            <a:ext cx="2514600" cy="1594431"/>
          </a:xfrm>
          <a:custGeom>
            <a:avLst/>
            <a:gdLst>
              <a:gd name="csX0" fmla="*/ 0 w 2514600"/>
              <a:gd name="csY0" fmla="*/ 265744 h 1594431"/>
              <a:gd name="csX1" fmla="*/ 265744 w 2514600"/>
              <a:gd name="csY1" fmla="*/ 0 h 1594431"/>
              <a:gd name="csX2" fmla="*/ 2248856 w 2514600"/>
              <a:gd name="csY2" fmla="*/ 0 h 1594431"/>
              <a:gd name="csX3" fmla="*/ 2514600 w 2514600"/>
              <a:gd name="csY3" fmla="*/ 265744 h 1594431"/>
              <a:gd name="csX4" fmla="*/ 2514600 w 2514600"/>
              <a:gd name="csY4" fmla="*/ 1328687 h 1594431"/>
              <a:gd name="csX5" fmla="*/ 2248856 w 2514600"/>
              <a:gd name="csY5" fmla="*/ 1594431 h 1594431"/>
              <a:gd name="csX6" fmla="*/ 265744 w 2514600"/>
              <a:gd name="csY6" fmla="*/ 1594431 h 1594431"/>
              <a:gd name="csX7" fmla="*/ 0 w 2514600"/>
              <a:gd name="csY7" fmla="*/ 1328687 h 1594431"/>
              <a:gd name="csX8" fmla="*/ 0 w 2514600"/>
              <a:gd name="csY8" fmla="*/ 265744 h 15944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514600" h="1594431" extrusionOk="0">
                <a:moveTo>
                  <a:pt x="0" y="265744"/>
                </a:moveTo>
                <a:cubicBezTo>
                  <a:pt x="-6364" y="130143"/>
                  <a:pt x="117069" y="-788"/>
                  <a:pt x="265744" y="0"/>
                </a:cubicBezTo>
                <a:cubicBezTo>
                  <a:pt x="487012" y="-60713"/>
                  <a:pt x="1532128" y="61072"/>
                  <a:pt x="2248856" y="0"/>
                </a:cubicBezTo>
                <a:cubicBezTo>
                  <a:pt x="2384936" y="3571"/>
                  <a:pt x="2501377" y="134614"/>
                  <a:pt x="2514600" y="265744"/>
                </a:cubicBezTo>
                <a:cubicBezTo>
                  <a:pt x="2548388" y="571892"/>
                  <a:pt x="2489207" y="892240"/>
                  <a:pt x="2514600" y="1328687"/>
                </a:cubicBezTo>
                <a:cubicBezTo>
                  <a:pt x="2530440" y="1460398"/>
                  <a:pt x="2397480" y="1594554"/>
                  <a:pt x="2248856" y="1594431"/>
                </a:cubicBezTo>
                <a:cubicBezTo>
                  <a:pt x="1420737" y="1520660"/>
                  <a:pt x="591287" y="1438548"/>
                  <a:pt x="265744" y="1594431"/>
                </a:cubicBezTo>
                <a:cubicBezTo>
                  <a:pt x="143574" y="1597998"/>
                  <a:pt x="-2971" y="1474097"/>
                  <a:pt x="0" y="1328687"/>
                </a:cubicBezTo>
                <a:cubicBezTo>
                  <a:pt x="63251" y="1200560"/>
                  <a:pt x="-7379" y="415703"/>
                  <a:pt x="0" y="265744"/>
                </a:cubicBezTo>
                <a:close/>
              </a:path>
            </a:pathLst>
          </a:custGeom>
          <a:noFill/>
          <a:ln w="57150">
            <a:solidFill>
              <a:srgbClr val="FFC000"/>
            </a:solidFill>
            <a:extLst>
              <a:ext uri="{C807C97D-BFC1-408E-A445-0C87EB9F89A2}">
                <ask:lineSketchStyleProps xmlns:ask="http://schemas.microsoft.com/office/drawing/2018/sketchyshapes" sd="981765707">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EE773DA9-B0CB-EFC5-56B9-EDFB8D7BFD4C}"/>
              </a:ext>
            </a:extLst>
          </p:cNvPr>
          <p:cNvSpPr txBox="1"/>
          <p:nvPr/>
        </p:nvSpPr>
        <p:spPr>
          <a:xfrm>
            <a:off x="12039600" y="849832"/>
            <a:ext cx="3722657" cy="2677656"/>
          </a:xfrm>
          <a:prstGeom prst="rect">
            <a:avLst/>
          </a:prstGeom>
          <a:solidFill>
            <a:schemeClr val="accent3">
              <a:lumMod val="40000"/>
              <a:lumOff val="60000"/>
            </a:schemeClr>
          </a:solidFill>
        </p:spPr>
        <p:txBody>
          <a:bodyPr wrap="square">
            <a:spAutoFit/>
          </a:bodyPr>
          <a:lstStyle/>
          <a:p>
            <a:r>
              <a:rPr lang="en-US" sz="2400" dirty="0">
                <a:latin typeface="Arial" panose="020B0604020202020204" pitchFamily="34" charset="0"/>
                <a:cs typeface="Arial" panose="020B0604020202020204" pitchFamily="34" charset="0"/>
              </a:rPr>
              <a:t>Vapes produce an aerosol that contains propylene glycol, glycerin, </a:t>
            </a:r>
            <a:r>
              <a:rPr lang="en-US" sz="2400" dirty="0" err="1">
                <a:latin typeface="Arial" panose="020B0604020202020204" pitchFamily="34" charset="0"/>
                <a:cs typeface="Arial" panose="020B0604020202020204" pitchFamily="34" charset="0"/>
              </a:rPr>
              <a:t>flavourings</a:t>
            </a:r>
            <a:r>
              <a:rPr lang="en-US" sz="2400" dirty="0">
                <a:latin typeface="Arial" panose="020B0604020202020204" pitchFamily="34" charset="0"/>
                <a:cs typeface="Arial" panose="020B0604020202020204" pitchFamily="34" charset="0"/>
              </a:rPr>
              <a:t>, and nicotine. Vapes can also contain many other harmful chemicals and toxins.</a:t>
            </a:r>
          </a:p>
        </p:txBody>
      </p:sp>
      <p:sp>
        <p:nvSpPr>
          <p:cNvPr id="2" name="Freeform 11">
            <a:extLst>
              <a:ext uri="{FF2B5EF4-FFF2-40B4-BE49-F238E27FC236}">
                <a16:creationId xmlns:a16="http://schemas.microsoft.com/office/drawing/2014/main" id="{915BD648-6D48-3EBC-99C0-D002ED898FA9}"/>
              </a:ext>
            </a:extLst>
          </p:cNvPr>
          <p:cNvSpPr/>
          <p:nvPr/>
        </p:nvSpPr>
        <p:spPr>
          <a:xfrm>
            <a:off x="15949790" y="655572"/>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DFF25AF8-7465-5C6E-7C18-6F36B81CD62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690353" y="1714500"/>
            <a:ext cx="1278848" cy="1358372"/>
          </a:xfrm>
          <a:prstGeom prst="rect">
            <a:avLst/>
          </a:prstGeom>
        </p:spPr>
      </p:pic>
    </p:spTree>
  </p:cSld>
  <p:clrMapOvr>
    <a:masterClrMapping/>
  </p:clrMapOvr>
  <p:transition>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 name="Group 4"/>
          <p:cNvGrpSpPr/>
          <p:nvPr/>
        </p:nvGrpSpPr>
        <p:grpSpPr>
          <a:xfrm>
            <a:off x="2570027" y="1721306"/>
            <a:ext cx="13498519" cy="6844388"/>
            <a:chOff x="0" y="0"/>
            <a:chExt cx="12523486" cy="6350000"/>
          </a:xfrm>
        </p:grpSpPr>
        <p:sp>
          <p:nvSpPr>
            <p:cNvPr id="5" name="Freeform 5"/>
            <p:cNvSpPr/>
            <p:nvPr/>
          </p:nvSpPr>
          <p:spPr>
            <a:xfrm>
              <a:off x="72390" y="72390"/>
              <a:ext cx="12378706" cy="6205220"/>
            </a:xfrm>
            <a:custGeom>
              <a:avLst/>
              <a:gdLst/>
              <a:ahLst/>
              <a:cxnLst/>
              <a:rect l="l" t="t" r="r" b="b"/>
              <a:pathLst>
                <a:path w="12378706" h="6205220">
                  <a:moveTo>
                    <a:pt x="0" y="0"/>
                  </a:moveTo>
                  <a:lnTo>
                    <a:pt x="12378706" y="0"/>
                  </a:lnTo>
                  <a:lnTo>
                    <a:pt x="12378706" y="6205220"/>
                  </a:lnTo>
                  <a:lnTo>
                    <a:pt x="0" y="6205220"/>
                  </a:lnTo>
                  <a:lnTo>
                    <a:pt x="0" y="0"/>
                  </a:lnTo>
                  <a:close/>
                </a:path>
              </a:pathLst>
            </a:custGeom>
            <a:solidFill>
              <a:srgbClr val="000000"/>
            </a:solidFill>
          </p:spPr>
          <p:txBody>
            <a:bodyPr/>
            <a:lstStyle/>
            <a:p>
              <a:endParaRPr lang="en-GB"/>
            </a:p>
          </p:txBody>
        </p:sp>
        <p:sp>
          <p:nvSpPr>
            <p:cNvPr id="6" name="Freeform 6"/>
            <p:cNvSpPr/>
            <p:nvPr/>
          </p:nvSpPr>
          <p:spPr>
            <a:xfrm>
              <a:off x="0" y="0"/>
              <a:ext cx="12523486" cy="6350000"/>
            </a:xfrm>
            <a:custGeom>
              <a:avLst/>
              <a:gdLst/>
              <a:ahLst/>
              <a:cxnLst/>
              <a:rect l="l" t="t" r="r" b="b"/>
              <a:pathLst>
                <a:path w="12523486" h="6350000">
                  <a:moveTo>
                    <a:pt x="12378706" y="6205220"/>
                  </a:moveTo>
                  <a:lnTo>
                    <a:pt x="12523486" y="6205220"/>
                  </a:lnTo>
                  <a:lnTo>
                    <a:pt x="12523486" y="6350000"/>
                  </a:lnTo>
                  <a:lnTo>
                    <a:pt x="12378706" y="6350000"/>
                  </a:lnTo>
                  <a:lnTo>
                    <a:pt x="12378706" y="6205220"/>
                  </a:lnTo>
                  <a:close/>
                  <a:moveTo>
                    <a:pt x="0" y="144780"/>
                  </a:moveTo>
                  <a:lnTo>
                    <a:pt x="144780" y="144780"/>
                  </a:lnTo>
                  <a:lnTo>
                    <a:pt x="144780" y="6205220"/>
                  </a:lnTo>
                  <a:lnTo>
                    <a:pt x="0" y="6205220"/>
                  </a:lnTo>
                  <a:lnTo>
                    <a:pt x="0" y="144780"/>
                  </a:lnTo>
                  <a:close/>
                  <a:moveTo>
                    <a:pt x="0" y="6205220"/>
                  </a:moveTo>
                  <a:lnTo>
                    <a:pt x="144780" y="6205220"/>
                  </a:lnTo>
                  <a:lnTo>
                    <a:pt x="144780" y="6350000"/>
                  </a:lnTo>
                  <a:lnTo>
                    <a:pt x="0" y="6350000"/>
                  </a:lnTo>
                  <a:lnTo>
                    <a:pt x="0" y="6205220"/>
                  </a:lnTo>
                  <a:close/>
                  <a:moveTo>
                    <a:pt x="12378706" y="144780"/>
                  </a:moveTo>
                  <a:lnTo>
                    <a:pt x="12523486" y="144780"/>
                  </a:lnTo>
                  <a:lnTo>
                    <a:pt x="12523486" y="6205220"/>
                  </a:lnTo>
                  <a:lnTo>
                    <a:pt x="12378706" y="6205220"/>
                  </a:lnTo>
                  <a:lnTo>
                    <a:pt x="12378706" y="144780"/>
                  </a:lnTo>
                  <a:close/>
                  <a:moveTo>
                    <a:pt x="144780" y="6205220"/>
                  </a:moveTo>
                  <a:lnTo>
                    <a:pt x="12378706" y="6205220"/>
                  </a:lnTo>
                  <a:lnTo>
                    <a:pt x="12378706" y="6350000"/>
                  </a:lnTo>
                  <a:lnTo>
                    <a:pt x="144780" y="6350000"/>
                  </a:lnTo>
                  <a:lnTo>
                    <a:pt x="144780" y="6205220"/>
                  </a:lnTo>
                  <a:close/>
                  <a:moveTo>
                    <a:pt x="12378706" y="0"/>
                  </a:moveTo>
                  <a:lnTo>
                    <a:pt x="12523486" y="0"/>
                  </a:lnTo>
                  <a:lnTo>
                    <a:pt x="12523486" y="144780"/>
                  </a:lnTo>
                  <a:lnTo>
                    <a:pt x="12378706" y="144780"/>
                  </a:lnTo>
                  <a:lnTo>
                    <a:pt x="12378706" y="0"/>
                  </a:lnTo>
                  <a:close/>
                  <a:moveTo>
                    <a:pt x="0" y="0"/>
                  </a:moveTo>
                  <a:lnTo>
                    <a:pt x="144780" y="0"/>
                  </a:lnTo>
                  <a:lnTo>
                    <a:pt x="144780" y="144780"/>
                  </a:lnTo>
                  <a:lnTo>
                    <a:pt x="0" y="144780"/>
                  </a:lnTo>
                  <a:lnTo>
                    <a:pt x="0" y="0"/>
                  </a:lnTo>
                  <a:close/>
                  <a:moveTo>
                    <a:pt x="144780" y="0"/>
                  </a:moveTo>
                  <a:lnTo>
                    <a:pt x="12378706" y="0"/>
                  </a:lnTo>
                  <a:lnTo>
                    <a:pt x="12378706" y="144780"/>
                  </a:lnTo>
                  <a:lnTo>
                    <a:pt x="144780" y="144780"/>
                  </a:lnTo>
                  <a:lnTo>
                    <a:pt x="144780" y="0"/>
                  </a:lnTo>
                  <a:close/>
                </a:path>
              </a:pathLst>
            </a:custGeom>
            <a:solidFill>
              <a:srgbClr val="134149"/>
            </a:solidFill>
          </p:spPr>
          <p:txBody>
            <a:bodyPr/>
            <a:lstStyle/>
            <a:p>
              <a:endParaRPr lang="en-GB"/>
            </a:p>
          </p:txBody>
        </p:sp>
      </p:grpSp>
      <p:grpSp>
        <p:nvGrpSpPr>
          <p:cNvPr id="7" name="Group 7"/>
          <p:cNvGrpSpPr/>
          <p:nvPr/>
        </p:nvGrpSpPr>
        <p:grpSpPr>
          <a:xfrm>
            <a:off x="3147402" y="-1640206"/>
            <a:ext cx="11993196" cy="4624984"/>
            <a:chOff x="-57839" y="-349603"/>
            <a:chExt cx="2305290" cy="889000"/>
          </a:xfrm>
        </p:grpSpPr>
        <p:sp>
          <p:nvSpPr>
            <p:cNvPr id="8" name="Freeform 8"/>
            <p:cNvSpPr/>
            <p:nvPr/>
          </p:nvSpPr>
          <p:spPr>
            <a:xfrm>
              <a:off x="0" y="0"/>
              <a:ext cx="2133883" cy="224364"/>
            </a:xfrm>
            <a:custGeom>
              <a:avLst/>
              <a:gdLst/>
              <a:ahLst/>
              <a:cxnLst/>
              <a:rect l="l" t="t" r="r" b="b"/>
              <a:pathLst>
                <a:path w="2133883" h="224364">
                  <a:moveTo>
                    <a:pt x="0" y="0"/>
                  </a:moveTo>
                  <a:lnTo>
                    <a:pt x="2133883" y="0"/>
                  </a:lnTo>
                  <a:lnTo>
                    <a:pt x="2133883" y="224364"/>
                  </a:lnTo>
                  <a:lnTo>
                    <a:pt x="0" y="224364"/>
                  </a:lnTo>
                  <a:close/>
                </a:path>
              </a:pathLst>
            </a:custGeom>
            <a:solidFill>
              <a:srgbClr val="134149"/>
            </a:solidFill>
          </p:spPr>
          <p:txBody>
            <a:bodyPr/>
            <a:lstStyle/>
            <a:p>
              <a:endParaRPr lang="en-GB"/>
            </a:p>
          </p:txBody>
        </p:sp>
        <p:sp>
          <p:nvSpPr>
            <p:cNvPr id="9" name="TextBox 9"/>
            <p:cNvSpPr txBox="1"/>
            <p:nvPr/>
          </p:nvSpPr>
          <p:spPr>
            <a:xfrm>
              <a:off x="-57839" y="-349603"/>
              <a:ext cx="2305290" cy="889000"/>
            </a:xfrm>
            <a:prstGeom prst="rect">
              <a:avLst/>
            </a:prstGeom>
          </p:spPr>
          <p:txBody>
            <a:bodyPr lIns="50800" tIns="50800" rIns="50800" bIns="50800" rtlCol="0" anchor="ctr"/>
            <a:lstStyle/>
            <a:p>
              <a:pPr algn="ctr">
                <a:lnSpc>
                  <a:spcPts val="5179"/>
                </a:lnSpc>
              </a:pPr>
              <a:r>
                <a:rPr lang="en-US" sz="3600" dirty="0">
                  <a:solidFill>
                    <a:srgbClr val="EBEEF1"/>
                  </a:solidFill>
                  <a:latin typeface="Arial" panose="020B0604020202020204" pitchFamily="34" charset="0"/>
                  <a:cs typeface="Arial" panose="020B0604020202020204" pitchFamily="34" charset="0"/>
                </a:rPr>
                <a:t>FLAVOURS/FLAVOURANTS</a:t>
              </a:r>
            </a:p>
            <a:p>
              <a:pPr algn="ctr">
                <a:lnSpc>
                  <a:spcPts val="3359"/>
                </a:lnSpc>
              </a:pPr>
              <a:r>
                <a:rPr lang="en-US" sz="2000" dirty="0">
                  <a:solidFill>
                    <a:srgbClr val="EBEEF1"/>
                  </a:solidFill>
                  <a:latin typeface="Arial" panose="020B0604020202020204" pitchFamily="34" charset="0"/>
                  <a:cs typeface="Arial" panose="020B0604020202020204" pitchFamily="34" charset="0"/>
                </a:rPr>
                <a:t>MOST COMMON ARE MENTHOL, MINT, FRUITS LIKE MANGO, and DESSERT/CANDY</a:t>
              </a:r>
            </a:p>
          </p:txBody>
        </p:sp>
      </p:grpSp>
      <p:sp>
        <p:nvSpPr>
          <p:cNvPr id="10" name="Freeform 10"/>
          <p:cNvSpPr/>
          <p:nvPr/>
        </p:nvSpPr>
        <p:spPr>
          <a:xfrm rot="-9034031">
            <a:off x="6541864" y="3371555"/>
            <a:ext cx="2070542" cy="584928"/>
          </a:xfrm>
          <a:custGeom>
            <a:avLst/>
            <a:gdLst/>
            <a:ahLst/>
            <a:cxnLst/>
            <a:rect l="l" t="t" r="r" b="b"/>
            <a:pathLst>
              <a:path w="2070542" h="584928">
                <a:moveTo>
                  <a:pt x="0" y="0"/>
                </a:moveTo>
                <a:lnTo>
                  <a:pt x="2070543" y="0"/>
                </a:lnTo>
                <a:lnTo>
                  <a:pt x="2070543" y="584928"/>
                </a:lnTo>
                <a:lnTo>
                  <a:pt x="0" y="5849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1" name="Freeform 11"/>
          <p:cNvSpPr/>
          <p:nvPr/>
        </p:nvSpPr>
        <p:spPr>
          <a:xfrm rot="-852680">
            <a:off x="10136738" y="5560151"/>
            <a:ext cx="2070542" cy="584928"/>
          </a:xfrm>
          <a:custGeom>
            <a:avLst/>
            <a:gdLst/>
            <a:ahLst/>
            <a:cxnLst/>
            <a:rect l="l" t="t" r="r" b="b"/>
            <a:pathLst>
              <a:path w="2070542" h="584928">
                <a:moveTo>
                  <a:pt x="0" y="0"/>
                </a:moveTo>
                <a:lnTo>
                  <a:pt x="2070542" y="0"/>
                </a:lnTo>
                <a:lnTo>
                  <a:pt x="2070542" y="584928"/>
                </a:lnTo>
                <a:lnTo>
                  <a:pt x="0" y="5849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2" name="Freeform 12"/>
          <p:cNvSpPr/>
          <p:nvPr/>
        </p:nvSpPr>
        <p:spPr>
          <a:xfrm rot="9495146" flipV="1">
            <a:off x="6806230" y="6167125"/>
            <a:ext cx="1579911" cy="446325"/>
          </a:xfrm>
          <a:custGeom>
            <a:avLst/>
            <a:gdLst/>
            <a:ahLst/>
            <a:cxnLst/>
            <a:rect l="l" t="t" r="r" b="b"/>
            <a:pathLst>
              <a:path w="1579911" h="446325">
                <a:moveTo>
                  <a:pt x="0" y="446325"/>
                </a:moveTo>
                <a:lnTo>
                  <a:pt x="1579911" y="446325"/>
                </a:lnTo>
                <a:lnTo>
                  <a:pt x="1579911" y="0"/>
                </a:lnTo>
                <a:lnTo>
                  <a:pt x="0" y="0"/>
                </a:lnTo>
                <a:lnTo>
                  <a:pt x="0" y="446325"/>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p:cNvSpPr/>
          <p:nvPr/>
        </p:nvSpPr>
        <p:spPr>
          <a:xfrm>
            <a:off x="6077334" y="2362319"/>
            <a:ext cx="5445155" cy="4560318"/>
          </a:xfrm>
          <a:custGeom>
            <a:avLst/>
            <a:gdLst/>
            <a:ahLst/>
            <a:cxnLst/>
            <a:rect l="l" t="t" r="r" b="b"/>
            <a:pathLst>
              <a:path w="5445155" h="4560318">
                <a:moveTo>
                  <a:pt x="0" y="0"/>
                </a:moveTo>
                <a:lnTo>
                  <a:pt x="5445155" y="0"/>
                </a:lnTo>
                <a:lnTo>
                  <a:pt x="5445155" y="4560318"/>
                </a:lnTo>
                <a:lnTo>
                  <a:pt x="0" y="456031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4" name="Freeform 14"/>
          <p:cNvSpPr/>
          <p:nvPr/>
        </p:nvSpPr>
        <p:spPr>
          <a:xfrm flipH="1">
            <a:off x="13195322" y="5979966"/>
            <a:ext cx="6774727" cy="4327041"/>
          </a:xfrm>
          <a:custGeom>
            <a:avLst/>
            <a:gdLst/>
            <a:ahLst/>
            <a:cxnLst/>
            <a:rect l="l" t="t" r="r" b="b"/>
            <a:pathLst>
              <a:path w="6774727" h="4327041">
                <a:moveTo>
                  <a:pt x="6774727" y="0"/>
                </a:moveTo>
                <a:lnTo>
                  <a:pt x="0" y="0"/>
                </a:lnTo>
                <a:lnTo>
                  <a:pt x="0" y="4327041"/>
                </a:lnTo>
                <a:lnTo>
                  <a:pt x="6774727" y="4327041"/>
                </a:lnTo>
                <a:lnTo>
                  <a:pt x="6774727" y="0"/>
                </a:lnTo>
                <a:close/>
              </a:path>
            </a:pathLst>
          </a:custGeom>
          <a:blipFill>
            <a:blip r:embed="rId5" cstate="email">
              <a:extLst>
                <a:ext uri="{28A0092B-C50C-407E-A947-70E740481C1C}">
                  <a14:useLocalDpi xmlns:a14="http://schemas.microsoft.com/office/drawing/2010/main"/>
                </a:ext>
              </a:extLst>
            </a:blip>
            <a:stretch>
              <a:fillRect t="-3882" b="-430"/>
            </a:stretch>
          </a:blipFill>
        </p:spPr>
        <p:txBody>
          <a:bodyPr/>
          <a:lstStyle/>
          <a:p>
            <a:endParaRPr lang="en-GB"/>
          </a:p>
        </p:txBody>
      </p:sp>
      <p:sp>
        <p:nvSpPr>
          <p:cNvPr id="16" name="TextBox 16"/>
          <p:cNvSpPr txBox="1"/>
          <p:nvPr/>
        </p:nvSpPr>
        <p:spPr>
          <a:xfrm>
            <a:off x="2992114" y="2423047"/>
            <a:ext cx="3390384" cy="515620"/>
          </a:xfrm>
          <a:prstGeom prst="rect">
            <a:avLst/>
          </a:prstGeom>
        </p:spPr>
        <p:txBody>
          <a:bodyPr lIns="0" tIns="0" rIns="0" bIns="0" rtlCol="0" anchor="t">
            <a:spAutoFit/>
          </a:bodyPr>
          <a:lstStyle/>
          <a:p>
            <a:pPr>
              <a:lnSpc>
                <a:spcPts val="3800"/>
              </a:lnSpc>
            </a:pPr>
            <a:r>
              <a:rPr lang="en-US" sz="3800" spc="76">
                <a:solidFill>
                  <a:srgbClr val="58C8CB"/>
                </a:solidFill>
                <a:latin typeface="More Sugar"/>
              </a:rPr>
              <a:t>#1</a:t>
            </a:r>
          </a:p>
        </p:txBody>
      </p:sp>
      <p:sp>
        <p:nvSpPr>
          <p:cNvPr id="17" name="TextBox 17"/>
          <p:cNvSpPr txBox="1"/>
          <p:nvPr/>
        </p:nvSpPr>
        <p:spPr>
          <a:xfrm>
            <a:off x="2766509" y="2984778"/>
            <a:ext cx="3900673" cy="2513509"/>
          </a:xfrm>
          <a:prstGeom prst="rect">
            <a:avLst/>
          </a:prstGeom>
        </p:spPr>
        <p:txBody>
          <a:bodyPr wrap="square" lIns="0" tIns="0" rIns="0" bIns="0" rtlCol="0" anchor="t">
            <a:spAutoFit/>
          </a:bodyPr>
          <a:lstStyle/>
          <a:p>
            <a:pPr algn="ctr">
              <a:lnSpc>
                <a:spcPts val="2799"/>
              </a:lnSpc>
            </a:pPr>
            <a:r>
              <a:rPr lang="en-GB" sz="2799" spc="55" dirty="0">
                <a:solidFill>
                  <a:srgbClr val="EBEEF1"/>
                </a:solidFill>
                <a:latin typeface="Arial" panose="020B0604020202020204" pitchFamily="34" charset="0"/>
                <a:cs typeface="Arial" panose="020B0604020202020204" pitchFamily="34" charset="0"/>
              </a:rPr>
              <a:t>Menthol slows down how the body breaks down nicotine, so more nicotine stays in the body longer. This can make it easier to get addicted.</a:t>
            </a:r>
          </a:p>
        </p:txBody>
      </p:sp>
      <p:sp>
        <p:nvSpPr>
          <p:cNvPr id="18" name="TextBox 18"/>
          <p:cNvSpPr txBox="1"/>
          <p:nvPr/>
        </p:nvSpPr>
        <p:spPr>
          <a:xfrm>
            <a:off x="11561502" y="2181958"/>
            <a:ext cx="3390384" cy="537210"/>
          </a:xfrm>
          <a:prstGeom prst="rect">
            <a:avLst/>
          </a:prstGeom>
        </p:spPr>
        <p:txBody>
          <a:bodyPr lIns="0" tIns="0" rIns="0" bIns="0" rtlCol="0" anchor="t">
            <a:spAutoFit/>
          </a:bodyPr>
          <a:lstStyle/>
          <a:p>
            <a:pPr>
              <a:lnSpc>
                <a:spcPts val="3900"/>
              </a:lnSpc>
            </a:pPr>
            <a:r>
              <a:rPr lang="en-US" sz="3900" spc="78" dirty="0">
                <a:solidFill>
                  <a:srgbClr val="58C8CB"/>
                </a:solidFill>
                <a:latin typeface="More Sugar"/>
              </a:rPr>
              <a:t>#2</a:t>
            </a:r>
          </a:p>
        </p:txBody>
      </p:sp>
      <p:sp>
        <p:nvSpPr>
          <p:cNvPr id="19" name="TextBox 19"/>
          <p:cNvSpPr txBox="1"/>
          <p:nvPr/>
        </p:nvSpPr>
        <p:spPr>
          <a:xfrm>
            <a:off x="12293005" y="2438055"/>
            <a:ext cx="3372536" cy="3718967"/>
          </a:xfrm>
          <a:prstGeom prst="rect">
            <a:avLst/>
          </a:prstGeom>
        </p:spPr>
        <p:txBody>
          <a:bodyPr lIns="0" tIns="0" rIns="0" bIns="0" rtlCol="0" anchor="t">
            <a:spAutoFit/>
          </a:bodyPr>
          <a:lstStyle/>
          <a:p>
            <a:pPr algn="ctr">
              <a:lnSpc>
                <a:spcPts val="2899"/>
              </a:lnSpc>
            </a:pPr>
            <a:r>
              <a:rPr lang="en-GB" sz="2899" spc="57" dirty="0">
                <a:solidFill>
                  <a:srgbClr val="EBEEF1"/>
                </a:solidFill>
                <a:latin typeface="Arial" panose="020B0604020202020204" pitchFamily="34" charset="0"/>
                <a:cs typeface="Arial" panose="020B0604020202020204" pitchFamily="34" charset="0"/>
              </a:rPr>
              <a:t>Menthol makes cigarette smoke feel smoother, so people can breathe in more of it. This helps more nicotine get into their body, which makes it easier to get addicted.</a:t>
            </a:r>
          </a:p>
        </p:txBody>
      </p:sp>
      <p:sp>
        <p:nvSpPr>
          <p:cNvPr id="20" name="TextBox 20"/>
          <p:cNvSpPr txBox="1"/>
          <p:nvPr/>
        </p:nvSpPr>
        <p:spPr>
          <a:xfrm>
            <a:off x="2791523" y="5464346"/>
            <a:ext cx="3390384" cy="515620"/>
          </a:xfrm>
          <a:prstGeom prst="rect">
            <a:avLst/>
          </a:prstGeom>
        </p:spPr>
        <p:txBody>
          <a:bodyPr lIns="0" tIns="0" rIns="0" bIns="0" rtlCol="0" anchor="t">
            <a:spAutoFit/>
          </a:bodyPr>
          <a:lstStyle/>
          <a:p>
            <a:pPr>
              <a:lnSpc>
                <a:spcPts val="3800"/>
              </a:lnSpc>
            </a:pPr>
            <a:r>
              <a:rPr lang="en-US" sz="3800" spc="76">
                <a:solidFill>
                  <a:srgbClr val="58C8CB"/>
                </a:solidFill>
                <a:latin typeface="More Sugar"/>
              </a:rPr>
              <a:t>#3</a:t>
            </a:r>
          </a:p>
        </p:txBody>
      </p:sp>
      <p:sp>
        <p:nvSpPr>
          <p:cNvPr id="21" name="TextBox 21"/>
          <p:cNvSpPr txBox="1"/>
          <p:nvPr/>
        </p:nvSpPr>
        <p:spPr>
          <a:xfrm>
            <a:off x="2791523" y="6027591"/>
            <a:ext cx="3791566" cy="2077492"/>
          </a:xfrm>
          <a:prstGeom prst="rect">
            <a:avLst/>
          </a:prstGeom>
        </p:spPr>
        <p:txBody>
          <a:bodyPr lIns="0" tIns="0" rIns="0" bIns="0" rtlCol="0" anchor="t">
            <a:spAutoFit/>
          </a:bodyPr>
          <a:lstStyle/>
          <a:p>
            <a:pPr algn="ctr">
              <a:lnSpc>
                <a:spcPts val="2699"/>
              </a:lnSpc>
            </a:pPr>
            <a:r>
              <a:rPr lang="en-US" sz="2699" spc="53" dirty="0">
                <a:solidFill>
                  <a:srgbClr val="EBEEF1"/>
                </a:solidFill>
                <a:latin typeface="Arial" panose="020B0604020202020204" pitchFamily="34" charset="0"/>
                <a:cs typeface="Arial" panose="020B0604020202020204" pitchFamily="34" charset="0"/>
              </a:rPr>
              <a:t>Vape flavors like menthol and others can stop blood vessels from making nitric oxide, which helps blood flow well</a:t>
            </a:r>
          </a:p>
        </p:txBody>
      </p:sp>
      <p:sp>
        <p:nvSpPr>
          <p:cNvPr id="22" name="TextBox 22"/>
          <p:cNvSpPr txBox="1"/>
          <p:nvPr/>
        </p:nvSpPr>
        <p:spPr>
          <a:xfrm>
            <a:off x="8747112" y="4642478"/>
            <a:ext cx="1890415" cy="672465"/>
          </a:xfrm>
          <a:prstGeom prst="rect">
            <a:avLst/>
          </a:prstGeom>
        </p:spPr>
        <p:txBody>
          <a:bodyPr lIns="0" tIns="0" rIns="0" bIns="0" rtlCol="0" anchor="t">
            <a:spAutoFit/>
          </a:bodyPr>
          <a:lstStyle/>
          <a:p>
            <a:pPr algn="ctr">
              <a:lnSpc>
                <a:spcPts val="5459"/>
              </a:lnSpc>
            </a:pPr>
            <a:r>
              <a:rPr lang="en-US" sz="3899" dirty="0">
                <a:solidFill>
                  <a:srgbClr val="000000"/>
                </a:solidFill>
                <a:latin typeface="More Sugar"/>
              </a:rPr>
              <a:t>Menthol</a:t>
            </a:r>
          </a:p>
        </p:txBody>
      </p:sp>
      <p:sp>
        <p:nvSpPr>
          <p:cNvPr id="2" name="Freeform 11">
            <a:extLst>
              <a:ext uri="{FF2B5EF4-FFF2-40B4-BE49-F238E27FC236}">
                <a16:creationId xmlns:a16="http://schemas.microsoft.com/office/drawing/2014/main" id="{5923DB61-3F16-E414-06E9-19C5F6C67A2A}"/>
              </a:ext>
            </a:extLst>
          </p:cNvPr>
          <p:cNvSpPr/>
          <p:nvPr/>
        </p:nvSpPr>
        <p:spPr>
          <a:xfrm>
            <a:off x="-369232" y="9028267"/>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95B48354-7108-40F3-8563-94B21BFA67E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51329" y="8542347"/>
            <a:ext cx="1664895" cy="1768425"/>
          </a:xfrm>
          <a:prstGeom prst="rect">
            <a:avLst/>
          </a:prstGeom>
        </p:spPr>
      </p:pic>
    </p:spTree>
  </p:cSld>
  <p:clrMapOvr>
    <a:masterClrMapping/>
  </p:clrMapOvr>
  <p:transition>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8"/>
          <p:cNvGrpSpPr/>
          <p:nvPr/>
        </p:nvGrpSpPr>
        <p:grpSpPr>
          <a:xfrm>
            <a:off x="0" y="830469"/>
            <a:ext cx="8335422" cy="1114865"/>
            <a:chOff x="0" y="-2455514"/>
            <a:chExt cx="2819636" cy="377127"/>
          </a:xfrm>
        </p:grpSpPr>
        <p:sp>
          <p:nvSpPr>
            <p:cNvPr id="9" name="Freeform 9"/>
            <p:cNvSpPr/>
            <p:nvPr/>
          </p:nvSpPr>
          <p:spPr>
            <a:xfrm>
              <a:off x="0" y="-2455514"/>
              <a:ext cx="2819636" cy="377127"/>
            </a:xfrm>
            <a:custGeom>
              <a:avLst/>
              <a:gdLst/>
              <a:ahLst/>
              <a:cxnLst/>
              <a:rect l="l" t="t" r="r" b="b"/>
              <a:pathLst>
                <a:path w="2819636" h="377127">
                  <a:moveTo>
                    <a:pt x="0" y="0"/>
                  </a:moveTo>
                  <a:lnTo>
                    <a:pt x="2819636" y="0"/>
                  </a:lnTo>
                  <a:lnTo>
                    <a:pt x="2819636" y="377127"/>
                  </a:lnTo>
                  <a:lnTo>
                    <a:pt x="0" y="377127"/>
                  </a:lnTo>
                  <a:close/>
                </a:path>
              </a:pathLst>
            </a:custGeom>
            <a:solidFill>
              <a:srgbClr val="EBEEF1"/>
            </a:solidFill>
          </p:spPr>
          <p:txBody>
            <a:bodyPr/>
            <a:lstStyle/>
            <a:p>
              <a:endParaRPr lang="en-GB" dirty="0"/>
            </a:p>
          </p:txBody>
        </p:sp>
      </p:grpSp>
      <p:sp>
        <p:nvSpPr>
          <p:cNvPr id="10" name="Freeform 10"/>
          <p:cNvSpPr/>
          <p:nvPr/>
        </p:nvSpPr>
        <p:spPr>
          <a:xfrm>
            <a:off x="269177" y="2298693"/>
            <a:ext cx="8942004" cy="6328530"/>
          </a:xfrm>
          <a:custGeom>
            <a:avLst/>
            <a:gdLst/>
            <a:ahLst/>
            <a:cxnLst/>
            <a:rect l="l" t="t" r="r" b="b"/>
            <a:pathLst>
              <a:path w="8942004" h="6328530">
                <a:moveTo>
                  <a:pt x="0" y="0"/>
                </a:moveTo>
                <a:lnTo>
                  <a:pt x="8942004" y="0"/>
                </a:lnTo>
                <a:lnTo>
                  <a:pt x="8942004" y="6328530"/>
                </a:lnTo>
                <a:lnTo>
                  <a:pt x="0" y="6328530"/>
                </a:lnTo>
                <a:lnTo>
                  <a:pt x="0" y="0"/>
                </a:lnTo>
                <a:close/>
              </a:path>
            </a:pathLst>
          </a:custGeom>
          <a:blipFill>
            <a:blip r:embed="rId3"/>
            <a:stretch>
              <a:fillRect b="-926"/>
            </a:stretch>
          </a:blipFill>
        </p:spPr>
        <p:txBody>
          <a:bodyPr/>
          <a:lstStyle/>
          <a:p>
            <a:endParaRPr lang="en-GB"/>
          </a:p>
        </p:txBody>
      </p:sp>
      <p:sp>
        <p:nvSpPr>
          <p:cNvPr id="12" name="Freeform 12"/>
          <p:cNvSpPr/>
          <p:nvPr/>
        </p:nvSpPr>
        <p:spPr>
          <a:xfrm>
            <a:off x="14097000" y="3088261"/>
            <a:ext cx="5085668" cy="7198739"/>
          </a:xfrm>
          <a:custGeom>
            <a:avLst/>
            <a:gdLst/>
            <a:ahLst/>
            <a:cxnLst/>
            <a:rect l="l" t="t" r="r" b="b"/>
            <a:pathLst>
              <a:path w="8133668" h="10665839">
                <a:moveTo>
                  <a:pt x="0" y="0"/>
                </a:moveTo>
                <a:lnTo>
                  <a:pt x="8133668" y="0"/>
                </a:lnTo>
                <a:lnTo>
                  <a:pt x="8133668" y="10665839"/>
                </a:lnTo>
                <a:lnTo>
                  <a:pt x="0" y="10665839"/>
                </a:lnTo>
                <a:lnTo>
                  <a:pt x="0" y="0"/>
                </a:lnTo>
                <a:close/>
              </a:path>
            </a:pathLst>
          </a:custGeom>
          <a:blipFill>
            <a:blip r:embed="rId4" cstate="email">
              <a:extLst>
                <a:ext uri="{28A0092B-C50C-407E-A947-70E740481C1C}">
                  <a14:useLocalDpi xmlns:a14="http://schemas.microsoft.com/office/drawing/2010/main"/>
                </a:ext>
              </a:extLst>
            </a:blip>
            <a:stretch>
              <a:fillRect l="-40229" r="-56591"/>
            </a:stretch>
          </a:blipFill>
        </p:spPr>
        <p:txBody>
          <a:bodyPr/>
          <a:lstStyle/>
          <a:p>
            <a:endParaRPr lang="en-GB" dirty="0"/>
          </a:p>
        </p:txBody>
      </p:sp>
      <p:sp>
        <p:nvSpPr>
          <p:cNvPr id="13" name="TextBox 13"/>
          <p:cNvSpPr txBox="1"/>
          <p:nvPr/>
        </p:nvSpPr>
        <p:spPr>
          <a:xfrm>
            <a:off x="-384430" y="802238"/>
            <a:ext cx="9697925" cy="913648"/>
          </a:xfrm>
          <a:prstGeom prst="rect">
            <a:avLst/>
          </a:prstGeom>
        </p:spPr>
        <p:txBody>
          <a:bodyPr wrap="square" lIns="0" tIns="0" rIns="0" bIns="0" rtlCol="0" anchor="t">
            <a:spAutoFit/>
          </a:bodyPr>
          <a:lstStyle/>
          <a:p>
            <a:pPr algn="ctr">
              <a:lnSpc>
                <a:spcPts val="7840"/>
              </a:lnSpc>
            </a:pPr>
            <a:r>
              <a:rPr lang="en-US" sz="5600" spc="-616" dirty="0">
                <a:solidFill>
                  <a:srgbClr val="000000"/>
                </a:solidFill>
                <a:latin typeface="Arial" panose="020B0604020202020204" pitchFamily="34" charset="0"/>
                <a:cs typeface="Arial" panose="020B0604020202020204" pitchFamily="34" charset="0"/>
              </a:rPr>
              <a:t>What’s in a cigarette?</a:t>
            </a:r>
          </a:p>
        </p:txBody>
      </p:sp>
      <p:sp>
        <p:nvSpPr>
          <p:cNvPr id="18" name="TextBox 17">
            <a:extLst>
              <a:ext uri="{FF2B5EF4-FFF2-40B4-BE49-F238E27FC236}">
                <a16:creationId xmlns:a16="http://schemas.microsoft.com/office/drawing/2014/main" id="{88AD3830-9A6F-E970-A450-A0B762541E76}"/>
              </a:ext>
            </a:extLst>
          </p:cNvPr>
          <p:cNvSpPr txBox="1"/>
          <p:nvPr/>
        </p:nvSpPr>
        <p:spPr>
          <a:xfrm>
            <a:off x="10820400" y="802238"/>
            <a:ext cx="6845665" cy="2677656"/>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Both vapes and cigarettes contain nicotine. While nicotine gets a person hooked on either a cigarette or a vape, it’s the thousands of other chemicals in </a:t>
            </a:r>
            <a:r>
              <a:rPr lang="en-GB" sz="2400" b="1" dirty="0">
                <a:latin typeface="Arial" panose="020B0604020202020204" pitchFamily="34" charset="0"/>
                <a:cs typeface="Arial" panose="020B0604020202020204" pitchFamily="34" charset="0"/>
              </a:rPr>
              <a:t>tobacco smoke including tar and carbon monoxide that cause the most harm from smoking and make smoking more harmful than vaping to lungs</a:t>
            </a:r>
            <a:r>
              <a:rPr lang="en-GB" sz="2400" dirty="0">
                <a:latin typeface="Arial" panose="020B0604020202020204" pitchFamily="34" charset="0"/>
                <a:cs typeface="Arial" panose="020B0604020202020204" pitchFamily="34" charset="0"/>
              </a:rPr>
              <a:t>.</a:t>
            </a:r>
          </a:p>
        </p:txBody>
      </p:sp>
      <p:sp>
        <p:nvSpPr>
          <p:cNvPr id="19" name="TextBox 18">
            <a:extLst>
              <a:ext uri="{FF2B5EF4-FFF2-40B4-BE49-F238E27FC236}">
                <a16:creationId xmlns:a16="http://schemas.microsoft.com/office/drawing/2014/main" id="{C69A87DD-E543-E9AA-154D-673E368CB618}"/>
              </a:ext>
            </a:extLst>
          </p:cNvPr>
          <p:cNvSpPr txBox="1"/>
          <p:nvPr/>
        </p:nvSpPr>
        <p:spPr>
          <a:xfrm>
            <a:off x="10453670" y="4305300"/>
            <a:ext cx="3784970" cy="4516636"/>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b="1" dirty="0">
                <a:latin typeface="Arial" panose="020B0604020202020204" pitchFamily="34" charset="0"/>
                <a:cs typeface="Arial" panose="020B0604020202020204" pitchFamily="34" charset="0"/>
              </a:rPr>
              <a:t>Write in your book: </a:t>
            </a:r>
            <a:r>
              <a:rPr lang="en-GB" sz="2400" i="0" dirty="0">
                <a:solidFill>
                  <a:srgbClr val="424242"/>
                </a:solidFill>
                <a:effectLst/>
                <a:latin typeface="Arial" panose="020B0604020202020204" pitchFamily="34" charset="0"/>
                <a:cs typeface="Arial" panose="020B0604020202020204" pitchFamily="34" charset="0"/>
              </a:rPr>
              <a:t>Vapes and cigarettes both have nicotine, which can get you addicted.</a:t>
            </a:r>
            <a:br>
              <a:rPr lang="en-GB" sz="2400" dirty="0">
                <a:latin typeface="Arial" panose="020B0604020202020204" pitchFamily="34" charset="0"/>
                <a:cs typeface="Arial" panose="020B0604020202020204" pitchFamily="34" charset="0"/>
              </a:rPr>
            </a:br>
            <a:r>
              <a:rPr lang="en-GB" sz="2400" i="0" dirty="0">
                <a:solidFill>
                  <a:srgbClr val="424242"/>
                </a:solidFill>
                <a:effectLst/>
                <a:latin typeface="Arial" panose="020B0604020202020204" pitchFamily="34" charset="0"/>
                <a:cs typeface="Arial" panose="020B0604020202020204" pitchFamily="34" charset="0"/>
              </a:rPr>
              <a:t>But cigarettes are worse for your lungs because they have extra harmful chemicals like tar and carbon monoxide.</a:t>
            </a:r>
            <a:endParaRPr lang="en-GB" sz="2400" i="1" dirty="0">
              <a:latin typeface="Arial" panose="020B0604020202020204" pitchFamily="34" charset="0"/>
              <a:cs typeface="Arial" panose="020B0604020202020204" pitchFamily="34" charset="0"/>
            </a:endParaRPr>
          </a:p>
        </p:txBody>
      </p:sp>
      <p:sp>
        <p:nvSpPr>
          <p:cNvPr id="2" name="Freeform 11">
            <a:extLst>
              <a:ext uri="{FF2B5EF4-FFF2-40B4-BE49-F238E27FC236}">
                <a16:creationId xmlns:a16="http://schemas.microsoft.com/office/drawing/2014/main" id="{F2B4251A-A351-0C05-203A-8FD2C706AE82}"/>
              </a:ext>
            </a:extLst>
          </p:cNvPr>
          <p:cNvSpPr/>
          <p:nvPr/>
        </p:nvSpPr>
        <p:spPr>
          <a:xfrm>
            <a:off x="-348639" y="9004495"/>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E991B59C-9088-1984-27CA-6DDCF8BA2B1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71923" y="8688755"/>
            <a:ext cx="1504678" cy="1598245"/>
          </a:xfrm>
          <a:prstGeom prst="rect">
            <a:avLst/>
          </a:prstGeom>
        </p:spPr>
      </p:pic>
    </p:spTree>
  </p:cSld>
  <p:clrMapOvr>
    <a:masterClrMapping/>
  </p:clrMapOvr>
  <p:transition>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Freeform 7"/>
          <p:cNvSpPr/>
          <p:nvPr/>
        </p:nvSpPr>
        <p:spPr>
          <a:xfrm>
            <a:off x="9786745" y="6327934"/>
            <a:ext cx="470140" cy="470140"/>
          </a:xfrm>
          <a:custGeom>
            <a:avLst/>
            <a:gdLst/>
            <a:ahLst/>
            <a:cxnLst/>
            <a:rect l="l" t="t" r="r" b="b"/>
            <a:pathLst>
              <a:path w="470140" h="470140">
                <a:moveTo>
                  <a:pt x="0" y="0"/>
                </a:moveTo>
                <a:lnTo>
                  <a:pt x="470140" y="0"/>
                </a:lnTo>
                <a:lnTo>
                  <a:pt x="470140" y="470140"/>
                </a:lnTo>
                <a:lnTo>
                  <a:pt x="0" y="4701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9" name="Freeform 9"/>
          <p:cNvSpPr/>
          <p:nvPr/>
        </p:nvSpPr>
        <p:spPr>
          <a:xfrm>
            <a:off x="5566716" y="1953910"/>
            <a:ext cx="463132" cy="463132"/>
          </a:xfrm>
          <a:custGeom>
            <a:avLst/>
            <a:gdLst/>
            <a:ahLst/>
            <a:cxnLst/>
            <a:rect l="l" t="t" r="r" b="b"/>
            <a:pathLst>
              <a:path w="463132" h="463132">
                <a:moveTo>
                  <a:pt x="0" y="0"/>
                </a:moveTo>
                <a:lnTo>
                  <a:pt x="463132" y="0"/>
                </a:lnTo>
                <a:lnTo>
                  <a:pt x="463132" y="463132"/>
                </a:lnTo>
                <a:lnTo>
                  <a:pt x="0" y="4631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Freeform 11"/>
          <p:cNvSpPr/>
          <p:nvPr/>
        </p:nvSpPr>
        <p:spPr>
          <a:xfrm>
            <a:off x="11955836" y="1953910"/>
            <a:ext cx="510299" cy="510299"/>
          </a:xfrm>
          <a:custGeom>
            <a:avLst/>
            <a:gdLst/>
            <a:ahLst/>
            <a:cxnLst/>
            <a:rect l="l" t="t" r="r" b="b"/>
            <a:pathLst>
              <a:path w="510299" h="510299">
                <a:moveTo>
                  <a:pt x="0" y="0"/>
                </a:moveTo>
                <a:lnTo>
                  <a:pt x="510299" y="0"/>
                </a:lnTo>
                <a:lnTo>
                  <a:pt x="510299" y="510300"/>
                </a:lnTo>
                <a:lnTo>
                  <a:pt x="0" y="5103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12"/>
          <p:cNvSpPr/>
          <p:nvPr/>
        </p:nvSpPr>
        <p:spPr>
          <a:xfrm>
            <a:off x="737677" y="2145913"/>
            <a:ext cx="4379677" cy="4133155"/>
          </a:xfrm>
          <a:custGeom>
            <a:avLst/>
            <a:gdLst/>
            <a:ahLst/>
            <a:cxnLst/>
            <a:rect l="l" t="t" r="r" b="b"/>
            <a:pathLst>
              <a:path w="7313171" h="5539727">
                <a:moveTo>
                  <a:pt x="0" y="0"/>
                </a:moveTo>
                <a:lnTo>
                  <a:pt x="7313171" y="0"/>
                </a:lnTo>
                <a:lnTo>
                  <a:pt x="7313171" y="5539727"/>
                </a:lnTo>
                <a:lnTo>
                  <a:pt x="0" y="553972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3" name="Freeform 13"/>
          <p:cNvSpPr/>
          <p:nvPr/>
        </p:nvSpPr>
        <p:spPr>
          <a:xfrm>
            <a:off x="6208237" y="3053670"/>
            <a:ext cx="3030372" cy="3556469"/>
          </a:xfrm>
          <a:custGeom>
            <a:avLst/>
            <a:gdLst/>
            <a:ahLst/>
            <a:cxnLst/>
            <a:rect l="l" t="t" r="r" b="b"/>
            <a:pathLst>
              <a:path w="5156124" h="5736769">
                <a:moveTo>
                  <a:pt x="0" y="0"/>
                </a:moveTo>
                <a:lnTo>
                  <a:pt x="5156124" y="0"/>
                </a:lnTo>
                <a:lnTo>
                  <a:pt x="5156124" y="5736769"/>
                </a:lnTo>
                <a:lnTo>
                  <a:pt x="0" y="5736769"/>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4" name="Freeform 14"/>
          <p:cNvSpPr/>
          <p:nvPr/>
        </p:nvSpPr>
        <p:spPr>
          <a:xfrm>
            <a:off x="13059725" y="3053670"/>
            <a:ext cx="3192495" cy="3032657"/>
          </a:xfrm>
          <a:custGeom>
            <a:avLst/>
            <a:gdLst/>
            <a:ahLst/>
            <a:cxnLst/>
            <a:rect l="l" t="t" r="r" b="b"/>
            <a:pathLst>
              <a:path w="5737759" h="5398820">
                <a:moveTo>
                  <a:pt x="0" y="0"/>
                </a:moveTo>
                <a:lnTo>
                  <a:pt x="5737759" y="0"/>
                </a:lnTo>
                <a:lnTo>
                  <a:pt x="5737759" y="5398820"/>
                </a:lnTo>
                <a:lnTo>
                  <a:pt x="0" y="5398820"/>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5" name="Freeform 15"/>
          <p:cNvSpPr/>
          <p:nvPr/>
        </p:nvSpPr>
        <p:spPr>
          <a:xfrm>
            <a:off x="11658600" y="7402105"/>
            <a:ext cx="2229311" cy="2199784"/>
          </a:xfrm>
          <a:custGeom>
            <a:avLst/>
            <a:gdLst/>
            <a:ahLst/>
            <a:cxnLst/>
            <a:rect l="l" t="t" r="r" b="b"/>
            <a:pathLst>
              <a:path w="2229311" h="2199784">
                <a:moveTo>
                  <a:pt x="0" y="0"/>
                </a:moveTo>
                <a:lnTo>
                  <a:pt x="2229311" y="0"/>
                </a:lnTo>
                <a:lnTo>
                  <a:pt x="2229311" y="2199784"/>
                </a:lnTo>
                <a:lnTo>
                  <a:pt x="0" y="2199784"/>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9" name="TextBox 19"/>
          <p:cNvSpPr txBox="1"/>
          <p:nvPr/>
        </p:nvSpPr>
        <p:spPr>
          <a:xfrm>
            <a:off x="12466135" y="1785003"/>
            <a:ext cx="4379677" cy="1123769"/>
          </a:xfrm>
          <a:prstGeom prst="rect">
            <a:avLst/>
          </a:prstGeom>
        </p:spPr>
        <p:txBody>
          <a:bodyPr lIns="0" tIns="0" rIns="0" bIns="0" rtlCol="0" anchor="t">
            <a:spAutoFit/>
          </a:bodyPr>
          <a:lstStyle/>
          <a:p>
            <a:pPr algn="ctr">
              <a:lnSpc>
                <a:spcPts val="4463"/>
              </a:lnSpc>
            </a:pPr>
            <a:r>
              <a:rPr lang="en-US" sz="3188" dirty="0">
                <a:latin typeface="Arial" panose="020B0604020202020204" pitchFamily="34" charset="0"/>
                <a:cs typeface="Arial" panose="020B0604020202020204" pitchFamily="34" charset="0"/>
              </a:rPr>
              <a:t>Destruction of air sacs</a:t>
            </a:r>
          </a:p>
          <a:p>
            <a:pPr algn="ctr">
              <a:lnSpc>
                <a:spcPts val="4463"/>
              </a:lnSpc>
            </a:pPr>
            <a:r>
              <a:rPr lang="en-US" sz="3188" dirty="0">
                <a:latin typeface="Arial" panose="020B0604020202020204" pitchFamily="34" charset="0"/>
                <a:cs typeface="Arial" panose="020B0604020202020204" pitchFamily="34" charset="0"/>
              </a:rPr>
              <a:t>in the lungs</a:t>
            </a:r>
          </a:p>
        </p:txBody>
      </p:sp>
      <p:sp>
        <p:nvSpPr>
          <p:cNvPr id="20" name="TextBox 20"/>
          <p:cNvSpPr txBox="1"/>
          <p:nvPr/>
        </p:nvSpPr>
        <p:spPr>
          <a:xfrm>
            <a:off x="870573" y="-30187"/>
            <a:ext cx="17333322" cy="1559466"/>
          </a:xfrm>
          <a:prstGeom prst="rect">
            <a:avLst/>
          </a:prstGeom>
        </p:spPr>
        <p:txBody>
          <a:bodyPr wrap="square" lIns="0" tIns="0" rIns="0" bIns="0" rtlCol="0" anchor="t">
            <a:spAutoFit/>
          </a:bodyPr>
          <a:lstStyle/>
          <a:p>
            <a:pPr algn="ctr">
              <a:lnSpc>
                <a:spcPts val="13303"/>
              </a:lnSpc>
              <a:spcBef>
                <a:spcPct val="0"/>
              </a:spcBef>
            </a:pPr>
            <a:r>
              <a:rPr lang="en-US" sz="9600" dirty="0">
                <a:latin typeface="Arial" panose="020B0604020202020204" pitchFamily="34" charset="0"/>
                <a:cs typeface="Arial" panose="020B0604020202020204" pitchFamily="34" charset="0"/>
              </a:rPr>
              <a:t>Vaping can hurt your lungs</a:t>
            </a:r>
          </a:p>
        </p:txBody>
      </p:sp>
      <p:sp>
        <p:nvSpPr>
          <p:cNvPr id="21" name="TextBox 21"/>
          <p:cNvSpPr txBox="1"/>
          <p:nvPr/>
        </p:nvSpPr>
        <p:spPr>
          <a:xfrm>
            <a:off x="6029848" y="1867532"/>
            <a:ext cx="4797174" cy="1099019"/>
          </a:xfrm>
          <a:prstGeom prst="rect">
            <a:avLst/>
          </a:prstGeom>
        </p:spPr>
        <p:txBody>
          <a:bodyPr lIns="0" tIns="0" rIns="0" bIns="0" rtlCol="0" anchor="t">
            <a:spAutoFit/>
          </a:bodyPr>
          <a:lstStyle/>
          <a:p>
            <a:pPr algn="ctr">
              <a:lnSpc>
                <a:spcPts val="4372"/>
              </a:lnSpc>
            </a:pPr>
            <a:r>
              <a:rPr lang="en-US" sz="3122" dirty="0">
                <a:latin typeface="Arial" panose="020B0604020202020204" pitchFamily="34" charset="0"/>
                <a:cs typeface="Arial" panose="020B0604020202020204" pitchFamily="34" charset="0"/>
              </a:rPr>
              <a:t>Inflammation and irritation of the airways</a:t>
            </a:r>
          </a:p>
        </p:txBody>
      </p:sp>
      <p:sp>
        <p:nvSpPr>
          <p:cNvPr id="22" name="TextBox 22"/>
          <p:cNvSpPr txBox="1"/>
          <p:nvPr/>
        </p:nvSpPr>
        <p:spPr>
          <a:xfrm>
            <a:off x="10210331" y="6310729"/>
            <a:ext cx="4511607" cy="974690"/>
          </a:xfrm>
          <a:prstGeom prst="rect">
            <a:avLst/>
          </a:prstGeom>
        </p:spPr>
        <p:txBody>
          <a:bodyPr lIns="0" tIns="0" rIns="0" bIns="0" rtlCol="0" anchor="t">
            <a:spAutoFit/>
          </a:bodyPr>
          <a:lstStyle/>
          <a:p>
            <a:pPr algn="ctr">
              <a:lnSpc>
                <a:spcPts val="3897"/>
              </a:lnSpc>
            </a:pPr>
            <a:r>
              <a:rPr lang="en-US" sz="2783" dirty="0">
                <a:latin typeface="Arial" panose="020B0604020202020204" pitchFamily="34" charset="0"/>
                <a:cs typeface="Arial" panose="020B0604020202020204" pitchFamily="34" charset="0"/>
              </a:rPr>
              <a:t>Weaker immune response to infection</a:t>
            </a:r>
          </a:p>
        </p:txBody>
      </p:sp>
      <p:sp>
        <p:nvSpPr>
          <p:cNvPr id="24" name="TextBox 23">
            <a:extLst>
              <a:ext uri="{FF2B5EF4-FFF2-40B4-BE49-F238E27FC236}">
                <a16:creationId xmlns:a16="http://schemas.microsoft.com/office/drawing/2014/main" id="{895A2E76-1C03-1F48-8E37-522005563756}"/>
              </a:ext>
            </a:extLst>
          </p:cNvPr>
          <p:cNvSpPr txBox="1"/>
          <p:nvPr/>
        </p:nvSpPr>
        <p:spPr>
          <a:xfrm>
            <a:off x="545354" y="7285419"/>
            <a:ext cx="9144000" cy="2677656"/>
          </a:xfrm>
          <a:prstGeom prst="rect">
            <a:avLst/>
          </a:prstGeom>
          <a:noFill/>
        </p:spPr>
        <p:txBody>
          <a:bodyPr wrap="square">
            <a:spAutoFit/>
          </a:bodyPr>
          <a:lstStyle/>
          <a:p>
            <a:pPr algn="l"/>
            <a:r>
              <a:rPr lang="en-GB" sz="2400" b="1" i="0" dirty="0">
                <a:solidFill>
                  <a:srgbClr val="424242"/>
                </a:solidFill>
                <a:effectLst/>
                <a:latin typeface="Arial" panose="020B0604020202020204" pitchFamily="34" charset="0"/>
                <a:cs typeface="Arial" panose="020B0604020202020204" pitchFamily="34" charset="0"/>
              </a:rPr>
              <a:t>Your lungs help you breathe by bringing in oxygen and getting rid of carbon dioxide.</a:t>
            </a:r>
            <a:br>
              <a:rPr lang="en-GB" sz="2400" b="0" i="0" dirty="0">
                <a:solidFill>
                  <a:srgbClr val="424242"/>
                </a:solidFill>
                <a:effectLst/>
                <a:latin typeface="Arial" panose="020B0604020202020204" pitchFamily="34" charset="0"/>
                <a:cs typeface="Arial" panose="020B0604020202020204" pitchFamily="34" charset="0"/>
              </a:rPr>
            </a:br>
            <a:r>
              <a:rPr lang="en-GB" sz="2400" b="1" i="0" dirty="0">
                <a:solidFill>
                  <a:srgbClr val="424242"/>
                </a:solidFill>
                <a:effectLst/>
                <a:latin typeface="Arial" panose="020B0604020202020204" pitchFamily="34" charset="0"/>
                <a:cs typeface="Arial" panose="020B0604020202020204" pitchFamily="34" charset="0"/>
              </a:rPr>
              <a:t>Vaping can irritate your airways, making it harder to breathe.</a:t>
            </a:r>
            <a:endParaRPr lang="en-GB" sz="2400" b="0" i="0" dirty="0">
              <a:solidFill>
                <a:srgbClr val="424242"/>
              </a:solidFill>
              <a:effectLst/>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It can cause coughing and shortness of breath.</a:t>
            </a:r>
          </a:p>
          <a:p>
            <a:pPr marL="342900" indent="-34290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It might lead to bronchitis (lots of coughing and thick mucus).</a:t>
            </a:r>
          </a:p>
          <a:p>
            <a:pPr marL="342900" indent="-342900" algn="l">
              <a:buFont typeface="Arial" panose="020B0604020202020204" pitchFamily="34" charset="0"/>
              <a:buChar char="•"/>
            </a:pPr>
            <a:r>
              <a:rPr lang="en-GB" sz="2400" b="0" i="0" dirty="0">
                <a:solidFill>
                  <a:srgbClr val="424242"/>
                </a:solidFill>
                <a:effectLst/>
                <a:latin typeface="Arial" panose="020B0604020202020204" pitchFamily="34" charset="0"/>
                <a:cs typeface="Arial" panose="020B0604020202020204" pitchFamily="34" charset="0"/>
              </a:rPr>
              <a:t>Long-term vaping can damage your lungs and cause diseases like emphysema.</a:t>
            </a:r>
          </a:p>
        </p:txBody>
      </p:sp>
      <p:sp>
        <p:nvSpPr>
          <p:cNvPr id="2" name="Freeform 11">
            <a:extLst>
              <a:ext uri="{FF2B5EF4-FFF2-40B4-BE49-F238E27FC236}">
                <a16:creationId xmlns:a16="http://schemas.microsoft.com/office/drawing/2014/main" id="{EB41851B-ECBF-54F9-DADB-112434E8EB3D}"/>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62AF1FBB-6B20-4736-C984-950C50B6EEF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8"/>
          <p:cNvSpPr/>
          <p:nvPr/>
        </p:nvSpPr>
        <p:spPr>
          <a:xfrm>
            <a:off x="125026" y="222640"/>
            <a:ext cx="8292006" cy="2517754"/>
          </a:xfrm>
          <a:custGeom>
            <a:avLst/>
            <a:gdLst/>
            <a:ahLst/>
            <a:cxnLst/>
            <a:rect l="l" t="t" r="r" b="b"/>
            <a:pathLst>
              <a:path w="8292006" h="2517754">
                <a:moveTo>
                  <a:pt x="0" y="0"/>
                </a:moveTo>
                <a:lnTo>
                  <a:pt x="8292006" y="0"/>
                </a:lnTo>
                <a:lnTo>
                  <a:pt x="8292006" y="2517755"/>
                </a:lnTo>
                <a:lnTo>
                  <a:pt x="0" y="25177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 name="Freeform 9"/>
          <p:cNvSpPr/>
          <p:nvPr/>
        </p:nvSpPr>
        <p:spPr>
          <a:xfrm>
            <a:off x="-190500" y="1028700"/>
            <a:ext cx="7967883" cy="1749614"/>
          </a:xfrm>
          <a:custGeom>
            <a:avLst/>
            <a:gdLst/>
            <a:ahLst/>
            <a:cxnLst/>
            <a:rect l="l" t="t" r="r" b="b"/>
            <a:pathLst>
              <a:path w="7967883" h="1749614">
                <a:moveTo>
                  <a:pt x="0" y="0"/>
                </a:moveTo>
                <a:lnTo>
                  <a:pt x="7967883" y="0"/>
                </a:lnTo>
                <a:lnTo>
                  <a:pt x="7967883" y="1749614"/>
                </a:lnTo>
                <a:lnTo>
                  <a:pt x="0" y="174961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Freeform 10"/>
          <p:cNvSpPr/>
          <p:nvPr/>
        </p:nvSpPr>
        <p:spPr>
          <a:xfrm>
            <a:off x="5943600" y="1645386"/>
            <a:ext cx="381000" cy="1163724"/>
          </a:xfrm>
          <a:custGeom>
            <a:avLst/>
            <a:gdLst/>
            <a:ahLst/>
            <a:cxnLst/>
            <a:rect l="l" t="t" r="r" b="b"/>
            <a:pathLst>
              <a:path w="494193" h="1519290">
                <a:moveTo>
                  <a:pt x="0" y="0"/>
                </a:moveTo>
                <a:lnTo>
                  <a:pt x="494193" y="0"/>
                </a:lnTo>
                <a:lnTo>
                  <a:pt x="494193" y="1519290"/>
                </a:lnTo>
                <a:lnTo>
                  <a:pt x="0" y="151929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3" name="TextBox 13"/>
          <p:cNvSpPr txBox="1"/>
          <p:nvPr/>
        </p:nvSpPr>
        <p:spPr>
          <a:xfrm>
            <a:off x="66477" y="211469"/>
            <a:ext cx="8136056" cy="2326855"/>
          </a:xfrm>
          <a:prstGeom prst="rect">
            <a:avLst/>
          </a:prstGeom>
        </p:spPr>
        <p:txBody>
          <a:bodyPr wrap="square" lIns="0" tIns="0" rIns="0" bIns="0" rtlCol="0" anchor="t">
            <a:spAutoFit/>
          </a:bodyPr>
          <a:lstStyle/>
          <a:p>
            <a:pPr algn="ctr">
              <a:lnSpc>
                <a:spcPts val="6304"/>
              </a:lnSpc>
              <a:spcBef>
                <a:spcPct val="0"/>
              </a:spcBef>
            </a:pPr>
            <a:r>
              <a:rPr lang="en-US" sz="3600" spc="323" dirty="0">
                <a:solidFill>
                  <a:srgbClr val="000000"/>
                </a:solidFill>
                <a:latin typeface="Arial" panose="020B0604020202020204" pitchFamily="34" charset="0"/>
                <a:cs typeface="Arial" panose="020B0604020202020204" pitchFamily="34" charset="0"/>
              </a:rPr>
              <a:t>Vaping and using tobacco products lead to serious consequences</a:t>
            </a:r>
          </a:p>
        </p:txBody>
      </p:sp>
      <p:pic>
        <p:nvPicPr>
          <p:cNvPr id="14" name="Picture 1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rcRect/>
          <a:stretch>
            <a:fillRect/>
          </a:stretch>
        </p:blipFill>
        <p:spPr>
          <a:xfrm>
            <a:off x="324286" y="3281966"/>
            <a:ext cx="7893487" cy="4440086"/>
          </a:xfrm>
          <a:prstGeom prst="rect">
            <a:avLst/>
          </a:prstGeom>
        </p:spPr>
      </p:pic>
      <p:sp>
        <p:nvSpPr>
          <p:cNvPr id="17" name="TextBox 16">
            <a:extLst>
              <a:ext uri="{FF2B5EF4-FFF2-40B4-BE49-F238E27FC236}">
                <a16:creationId xmlns:a16="http://schemas.microsoft.com/office/drawing/2014/main" id="{3A4CA79C-4BB8-0DDB-615F-A735C81B04EA}"/>
              </a:ext>
            </a:extLst>
          </p:cNvPr>
          <p:cNvSpPr txBox="1"/>
          <p:nvPr/>
        </p:nvSpPr>
        <p:spPr>
          <a:xfrm>
            <a:off x="9176050" y="1565843"/>
            <a:ext cx="7967882" cy="4154984"/>
          </a:xfrm>
          <a:prstGeom prst="rect">
            <a:avLst/>
          </a:prstGeom>
          <a:noFill/>
        </p:spPr>
        <p:txBody>
          <a:bodyPr wrap="square">
            <a:spAutoFit/>
          </a:bodyPr>
          <a:lstStyle/>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We are also concerned about vaping and you getting COVID or EVALI (e-cigarette and vaping associated lung injury).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Lungs are weakened from breathing in smoke or aerosol.</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Coronavirus attacks the lungs. So, there is concern that weakened lungs are at greater risk for getting COVID including getting a more severe infection, and other lung infections.</a:t>
            </a:r>
          </a:p>
        </p:txBody>
      </p:sp>
      <p:sp>
        <p:nvSpPr>
          <p:cNvPr id="18" name="TextBox 17">
            <a:extLst>
              <a:ext uri="{FF2B5EF4-FFF2-40B4-BE49-F238E27FC236}">
                <a16:creationId xmlns:a16="http://schemas.microsoft.com/office/drawing/2014/main" id="{BA607712-AF2A-FAC0-18A3-21FE15720F46}"/>
              </a:ext>
            </a:extLst>
          </p:cNvPr>
          <p:cNvSpPr txBox="1"/>
          <p:nvPr/>
        </p:nvSpPr>
        <p:spPr>
          <a:xfrm>
            <a:off x="10458143" y="6106325"/>
            <a:ext cx="4797174" cy="2485787"/>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800" b="1" dirty="0">
                <a:latin typeface="Arial" panose="020B0604020202020204" pitchFamily="34" charset="0"/>
                <a:cs typeface="Arial" panose="020B0604020202020204" pitchFamily="34" charset="0"/>
              </a:rPr>
              <a:t>Write in your book</a:t>
            </a:r>
            <a:r>
              <a:rPr lang="en-GB" sz="2800" dirty="0">
                <a:latin typeface="Arial" panose="020B0604020202020204" pitchFamily="34" charset="0"/>
                <a:cs typeface="Arial" panose="020B0604020202020204" pitchFamily="34" charset="0"/>
              </a:rPr>
              <a:t>: Vaping can make it hard to breathe and lead to short-term and long-term respiratory illness. </a:t>
            </a:r>
          </a:p>
        </p:txBody>
      </p:sp>
      <p:sp>
        <p:nvSpPr>
          <p:cNvPr id="2" name="Freeform 11">
            <a:extLst>
              <a:ext uri="{FF2B5EF4-FFF2-40B4-BE49-F238E27FC236}">
                <a16:creationId xmlns:a16="http://schemas.microsoft.com/office/drawing/2014/main" id="{7015F478-B345-3B65-199D-FB6DF7D98219}"/>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8F3AED4C-A9FC-3714-14B6-874DD74CFB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4"/>
                </p:tgtEl>
              </p:cMediaNode>
            </p:video>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sp>
        <p:nvSpPr>
          <p:cNvPr id="2" name="TextBox 2"/>
          <p:cNvSpPr txBox="1"/>
          <p:nvPr/>
        </p:nvSpPr>
        <p:spPr>
          <a:xfrm>
            <a:off x="2514600" y="2933700"/>
            <a:ext cx="16484262" cy="3824573"/>
          </a:xfrm>
          <a:prstGeom prst="rect">
            <a:avLst/>
          </a:prstGeom>
        </p:spPr>
        <p:txBody>
          <a:bodyPr lIns="0" tIns="0" rIns="0" bIns="0" rtlCol="0" anchor="t">
            <a:spAutoFit/>
          </a:bodyPr>
          <a:lstStyle/>
          <a:p>
            <a:pPr marL="1350728" lvl="1" indent="-675364">
              <a:lnSpc>
                <a:spcPts val="10948"/>
              </a:lnSpc>
              <a:buFont typeface="Arial"/>
              <a:buChar char="•"/>
            </a:pPr>
            <a:r>
              <a:rPr lang="en-US" sz="6256" dirty="0">
                <a:solidFill>
                  <a:srgbClr val="000000"/>
                </a:solidFill>
                <a:latin typeface="Arial" panose="020B0604020202020204" pitchFamily="34" charset="0"/>
                <a:cs typeface="Arial" panose="020B0604020202020204" pitchFamily="34" charset="0"/>
              </a:rPr>
              <a:t>Nicotine and your brain</a:t>
            </a:r>
          </a:p>
          <a:p>
            <a:pPr marL="1350728" lvl="1" indent="-675364">
              <a:lnSpc>
                <a:spcPts val="10010"/>
              </a:lnSpc>
              <a:buFont typeface="Arial"/>
              <a:buChar char="•"/>
            </a:pPr>
            <a:r>
              <a:rPr lang="en-US" sz="6256" dirty="0">
                <a:solidFill>
                  <a:srgbClr val="000000"/>
                </a:solidFill>
                <a:latin typeface="Arial" panose="020B0604020202020204" pitchFamily="34" charset="0"/>
                <a:cs typeface="Arial" panose="020B0604020202020204" pitchFamily="34" charset="0"/>
              </a:rPr>
              <a:t>Addiction</a:t>
            </a:r>
          </a:p>
          <a:p>
            <a:pPr marL="1350728" lvl="1" indent="-675364">
              <a:lnSpc>
                <a:spcPts val="10010"/>
              </a:lnSpc>
              <a:buFont typeface="Arial"/>
              <a:buChar char="•"/>
            </a:pPr>
            <a:r>
              <a:rPr lang="en-US" sz="6256" dirty="0">
                <a:solidFill>
                  <a:srgbClr val="000000"/>
                </a:solidFill>
                <a:latin typeface="Arial" panose="020B0604020202020204" pitchFamily="34" charset="0"/>
                <a:cs typeface="Arial" panose="020B0604020202020204" pitchFamily="34" charset="0"/>
              </a:rPr>
              <a:t>Nicotine products and your body</a:t>
            </a:r>
          </a:p>
        </p:txBody>
      </p:sp>
      <p:sp>
        <p:nvSpPr>
          <p:cNvPr id="5" name="TextBox 5"/>
          <p:cNvSpPr txBox="1"/>
          <p:nvPr/>
        </p:nvSpPr>
        <p:spPr>
          <a:xfrm>
            <a:off x="1424678" y="586594"/>
            <a:ext cx="15339322" cy="1474571"/>
          </a:xfrm>
          <a:prstGeom prst="rect">
            <a:avLst/>
          </a:prstGeom>
        </p:spPr>
        <p:txBody>
          <a:bodyPr wrap="square"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Today you will learn about</a:t>
            </a:r>
          </a:p>
        </p:txBody>
      </p:sp>
      <p:sp>
        <p:nvSpPr>
          <p:cNvPr id="3" name="Freeform 11">
            <a:extLst>
              <a:ext uri="{FF2B5EF4-FFF2-40B4-BE49-F238E27FC236}">
                <a16:creationId xmlns:a16="http://schemas.microsoft.com/office/drawing/2014/main" id="{35FA88AE-C82D-1D47-6832-63CBC4A2A7F8}"/>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4" name="Picture 3" descr="A logo on a black background&#10;&#10;AI-generated content may be incorrect.">
            <a:extLst>
              <a:ext uri="{FF2B5EF4-FFF2-40B4-BE49-F238E27FC236}">
                <a16:creationId xmlns:a16="http://schemas.microsoft.com/office/drawing/2014/main" id="{D464B3BA-8E96-EFE4-3220-E2895A5C2C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Freeform 6"/>
          <p:cNvSpPr/>
          <p:nvPr/>
        </p:nvSpPr>
        <p:spPr>
          <a:xfrm>
            <a:off x="185017" y="1765061"/>
            <a:ext cx="5113038" cy="4324236"/>
          </a:xfrm>
          <a:custGeom>
            <a:avLst/>
            <a:gdLst/>
            <a:ahLst/>
            <a:cxnLst/>
            <a:rect l="l" t="t" r="r" b="b"/>
            <a:pathLst>
              <a:path w="11016217" h="8781043">
                <a:moveTo>
                  <a:pt x="0" y="0"/>
                </a:moveTo>
                <a:lnTo>
                  <a:pt x="11016218" y="0"/>
                </a:lnTo>
                <a:lnTo>
                  <a:pt x="11016218" y="8781042"/>
                </a:lnTo>
                <a:lnTo>
                  <a:pt x="0" y="878104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Freeform 7"/>
          <p:cNvSpPr/>
          <p:nvPr/>
        </p:nvSpPr>
        <p:spPr>
          <a:xfrm>
            <a:off x="13727425" y="2714571"/>
            <a:ext cx="2219739" cy="2219739"/>
          </a:xfrm>
          <a:custGeom>
            <a:avLst/>
            <a:gdLst/>
            <a:ahLst/>
            <a:cxnLst/>
            <a:rect l="l" t="t" r="r" b="b"/>
            <a:pathLst>
              <a:path w="2219739" h="2219739">
                <a:moveTo>
                  <a:pt x="0" y="0"/>
                </a:moveTo>
                <a:lnTo>
                  <a:pt x="2219739" y="0"/>
                </a:lnTo>
                <a:lnTo>
                  <a:pt x="2219739" y="2219739"/>
                </a:lnTo>
                <a:lnTo>
                  <a:pt x="0" y="22197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Freeform 8"/>
          <p:cNvSpPr/>
          <p:nvPr/>
        </p:nvSpPr>
        <p:spPr>
          <a:xfrm>
            <a:off x="13727425" y="2603072"/>
            <a:ext cx="2348826" cy="2348826"/>
          </a:xfrm>
          <a:custGeom>
            <a:avLst/>
            <a:gdLst/>
            <a:ahLst/>
            <a:cxnLst/>
            <a:rect l="l" t="t" r="r" b="b"/>
            <a:pathLst>
              <a:path w="2348826" h="2348826">
                <a:moveTo>
                  <a:pt x="0" y="0"/>
                </a:moveTo>
                <a:lnTo>
                  <a:pt x="2348826" y="0"/>
                </a:lnTo>
                <a:lnTo>
                  <a:pt x="2348826" y="2348826"/>
                </a:lnTo>
                <a:lnTo>
                  <a:pt x="0" y="234882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0" name="TextBox 10"/>
          <p:cNvSpPr txBox="1"/>
          <p:nvPr/>
        </p:nvSpPr>
        <p:spPr>
          <a:xfrm>
            <a:off x="10727238" y="1913576"/>
            <a:ext cx="8731952" cy="653278"/>
          </a:xfrm>
          <a:prstGeom prst="rect">
            <a:avLst/>
          </a:prstGeom>
        </p:spPr>
        <p:txBody>
          <a:bodyPr lIns="0" tIns="0" rIns="0" bIns="0" rtlCol="0" anchor="t">
            <a:spAutoFit/>
          </a:bodyPr>
          <a:lstStyle/>
          <a:p>
            <a:pPr algn="ctr">
              <a:lnSpc>
                <a:spcPts val="5467"/>
              </a:lnSpc>
              <a:spcBef>
                <a:spcPct val="0"/>
              </a:spcBef>
            </a:pPr>
            <a:r>
              <a:rPr lang="en-US" sz="3905" dirty="0">
                <a:solidFill>
                  <a:srgbClr val="000000"/>
                </a:solidFill>
                <a:latin typeface="Arial" panose="020B0604020202020204" pitchFamily="34" charset="0"/>
                <a:cs typeface="Arial" panose="020B0604020202020204" pitchFamily="34" charset="0"/>
              </a:rPr>
              <a:t>  </a:t>
            </a:r>
            <a:r>
              <a:rPr lang="en-US" sz="3600" dirty="0">
                <a:solidFill>
                  <a:srgbClr val="000000"/>
                </a:solidFill>
                <a:latin typeface="Arial" panose="020B0604020202020204" pitchFamily="34" charset="0"/>
                <a:cs typeface="Arial" panose="020B0604020202020204" pitchFamily="34" charset="0"/>
              </a:rPr>
              <a:t>Risk for Blood Clotting</a:t>
            </a:r>
          </a:p>
        </p:txBody>
      </p:sp>
      <p:sp>
        <p:nvSpPr>
          <p:cNvPr id="11" name="Freeform 11"/>
          <p:cNvSpPr/>
          <p:nvPr/>
        </p:nvSpPr>
        <p:spPr>
          <a:xfrm>
            <a:off x="12344400" y="2008649"/>
            <a:ext cx="463132" cy="463132"/>
          </a:xfrm>
          <a:custGeom>
            <a:avLst/>
            <a:gdLst/>
            <a:ahLst/>
            <a:cxnLst/>
            <a:rect l="l" t="t" r="r" b="b"/>
            <a:pathLst>
              <a:path w="463132" h="463132">
                <a:moveTo>
                  <a:pt x="0" y="0"/>
                </a:moveTo>
                <a:lnTo>
                  <a:pt x="463133" y="0"/>
                </a:lnTo>
                <a:lnTo>
                  <a:pt x="463133" y="463133"/>
                </a:lnTo>
                <a:lnTo>
                  <a:pt x="0" y="46313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4" name="Freeform 14"/>
          <p:cNvSpPr/>
          <p:nvPr/>
        </p:nvSpPr>
        <p:spPr>
          <a:xfrm>
            <a:off x="12833856" y="6591300"/>
            <a:ext cx="4167899" cy="2411185"/>
          </a:xfrm>
          <a:custGeom>
            <a:avLst/>
            <a:gdLst/>
            <a:ahLst/>
            <a:cxnLst/>
            <a:rect l="l" t="t" r="r" b="b"/>
            <a:pathLst>
              <a:path w="7315200" h="3577798">
                <a:moveTo>
                  <a:pt x="0" y="0"/>
                </a:moveTo>
                <a:lnTo>
                  <a:pt x="7315200" y="0"/>
                </a:lnTo>
                <a:lnTo>
                  <a:pt x="7315200" y="3577797"/>
                </a:lnTo>
                <a:lnTo>
                  <a:pt x="0" y="35777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16" name="TextBox 16"/>
          <p:cNvSpPr txBox="1"/>
          <p:nvPr/>
        </p:nvSpPr>
        <p:spPr>
          <a:xfrm>
            <a:off x="11949713" y="5771948"/>
            <a:ext cx="6287001" cy="749116"/>
          </a:xfrm>
          <a:prstGeom prst="rect">
            <a:avLst/>
          </a:prstGeom>
        </p:spPr>
        <p:txBody>
          <a:bodyPr lIns="0" tIns="0" rIns="0" bIns="0" rtlCol="0" anchor="t">
            <a:spAutoFit/>
          </a:bodyPr>
          <a:lstStyle/>
          <a:p>
            <a:pPr algn="ctr">
              <a:lnSpc>
                <a:spcPts val="6407"/>
              </a:lnSpc>
            </a:pPr>
            <a:r>
              <a:rPr lang="en-US" sz="3600" dirty="0">
                <a:solidFill>
                  <a:srgbClr val="000000"/>
                </a:solidFill>
                <a:latin typeface="Arial" panose="020B0604020202020204" pitchFamily="34" charset="0"/>
                <a:cs typeface="Arial" panose="020B0604020202020204" pitchFamily="34" charset="0"/>
              </a:rPr>
              <a:t>Stiff blood vessels</a:t>
            </a:r>
          </a:p>
        </p:txBody>
      </p:sp>
      <p:sp>
        <p:nvSpPr>
          <p:cNvPr id="17" name="Freeform 17"/>
          <p:cNvSpPr/>
          <p:nvPr/>
        </p:nvSpPr>
        <p:spPr>
          <a:xfrm>
            <a:off x="12552382" y="6089297"/>
            <a:ext cx="510299" cy="510299"/>
          </a:xfrm>
          <a:custGeom>
            <a:avLst/>
            <a:gdLst/>
            <a:ahLst/>
            <a:cxnLst/>
            <a:rect l="l" t="t" r="r" b="b"/>
            <a:pathLst>
              <a:path w="510299" h="510299">
                <a:moveTo>
                  <a:pt x="0" y="0"/>
                </a:moveTo>
                <a:lnTo>
                  <a:pt x="510299" y="0"/>
                </a:lnTo>
                <a:lnTo>
                  <a:pt x="510299" y="510300"/>
                </a:lnTo>
                <a:lnTo>
                  <a:pt x="0" y="5103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8" name="Freeform 18"/>
          <p:cNvSpPr/>
          <p:nvPr/>
        </p:nvSpPr>
        <p:spPr>
          <a:xfrm>
            <a:off x="13569725" y="7135591"/>
            <a:ext cx="2938220" cy="1322601"/>
          </a:xfrm>
          <a:custGeom>
            <a:avLst/>
            <a:gdLst/>
            <a:ahLst/>
            <a:cxnLst/>
            <a:rect l="l" t="t" r="r" b="b"/>
            <a:pathLst>
              <a:path w="5463987" h="1680176">
                <a:moveTo>
                  <a:pt x="0" y="0"/>
                </a:moveTo>
                <a:lnTo>
                  <a:pt x="5463987" y="0"/>
                </a:lnTo>
                <a:lnTo>
                  <a:pt x="5463987" y="1680176"/>
                </a:lnTo>
                <a:lnTo>
                  <a:pt x="0" y="168017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1" name="TextBox 21"/>
          <p:cNvSpPr txBox="1"/>
          <p:nvPr/>
        </p:nvSpPr>
        <p:spPr>
          <a:xfrm>
            <a:off x="-381000" y="169767"/>
            <a:ext cx="19379195" cy="1705595"/>
          </a:xfrm>
          <a:prstGeom prst="rect">
            <a:avLst/>
          </a:prstGeom>
        </p:spPr>
        <p:txBody>
          <a:bodyPr wrap="square" lIns="0" tIns="0" rIns="0" bIns="0" rtlCol="0" anchor="t">
            <a:spAutoFit/>
          </a:bodyPr>
          <a:lstStyle/>
          <a:p>
            <a:pPr algn="ctr">
              <a:lnSpc>
                <a:spcPts val="13319"/>
              </a:lnSpc>
              <a:spcBef>
                <a:spcPct val="0"/>
              </a:spcBef>
            </a:pPr>
            <a:r>
              <a:rPr lang="en-US" sz="11100" dirty="0">
                <a:latin typeface="Arial" panose="020B0604020202020204" pitchFamily="34" charset="0"/>
                <a:cs typeface="Arial" panose="020B0604020202020204" pitchFamily="34" charset="0"/>
              </a:rPr>
              <a:t>Vaping can hurt your heart</a:t>
            </a:r>
          </a:p>
        </p:txBody>
      </p:sp>
      <p:sp>
        <p:nvSpPr>
          <p:cNvPr id="22" name="TextBox 21">
            <a:extLst>
              <a:ext uri="{FF2B5EF4-FFF2-40B4-BE49-F238E27FC236}">
                <a16:creationId xmlns:a16="http://schemas.microsoft.com/office/drawing/2014/main" id="{255D117A-3A0C-7455-90E5-DAE09ECD2C56}"/>
              </a:ext>
            </a:extLst>
          </p:cNvPr>
          <p:cNvSpPr txBox="1"/>
          <p:nvPr/>
        </p:nvSpPr>
        <p:spPr>
          <a:xfrm>
            <a:off x="725673" y="7814474"/>
            <a:ext cx="9829800" cy="2009061"/>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800" b="1" dirty="0">
                <a:latin typeface="Arial" panose="020B0604020202020204" pitchFamily="34" charset="0"/>
                <a:cs typeface="Arial" panose="020B0604020202020204" pitchFamily="34" charset="0"/>
              </a:rPr>
              <a:t>Write in your book</a:t>
            </a:r>
            <a:r>
              <a:rPr lang="en-GB" sz="2800"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Vaping can make it harder for your heart to send oxygen to your brain, muscles, and organs. Over time, this can lead to heart problems.</a:t>
            </a:r>
          </a:p>
        </p:txBody>
      </p:sp>
      <p:sp>
        <p:nvSpPr>
          <p:cNvPr id="24" name="TextBox 23">
            <a:extLst>
              <a:ext uri="{FF2B5EF4-FFF2-40B4-BE49-F238E27FC236}">
                <a16:creationId xmlns:a16="http://schemas.microsoft.com/office/drawing/2014/main" id="{E9AB7AA0-CA91-041C-3F2B-4C3727993FCB}"/>
              </a:ext>
            </a:extLst>
          </p:cNvPr>
          <p:cNvSpPr txBox="1"/>
          <p:nvPr/>
        </p:nvSpPr>
        <p:spPr>
          <a:xfrm>
            <a:off x="5202913" y="2507931"/>
            <a:ext cx="7121509" cy="3785652"/>
          </a:xfrm>
          <a:prstGeom prst="rect">
            <a:avLst/>
          </a:prstGeom>
          <a:noFill/>
        </p:spPr>
        <p:txBody>
          <a:bodyPr wrap="square">
            <a:spAutoFit/>
          </a:bodyPr>
          <a:lstStyle/>
          <a:p>
            <a:r>
              <a:rPr lang="en-GB" sz="2400" b="1" dirty="0">
                <a:latin typeface="Arial" panose="020B0604020202020204" pitchFamily="34" charset="0"/>
                <a:cs typeface="Arial" panose="020B0604020202020204" pitchFamily="34" charset="0"/>
              </a:rPr>
              <a:t>Your heart pumps blood to your whole body through blood vessels. That blood carries oxygen your cells need to stay healthy and work properly.</a:t>
            </a:r>
          </a:p>
          <a:p>
            <a:endParaRPr lang="en-GB"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Vaping can make your blood vessels stiff.</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This makes it harder for your heart to send oxygen to your brain, muscles, and organs.</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Over time, it can raise your risk of heart problems like heart attacks or heart disease.</a:t>
            </a:r>
          </a:p>
        </p:txBody>
      </p:sp>
      <p:sp>
        <p:nvSpPr>
          <p:cNvPr id="2" name="Freeform 11">
            <a:extLst>
              <a:ext uri="{FF2B5EF4-FFF2-40B4-BE49-F238E27FC236}">
                <a16:creationId xmlns:a16="http://schemas.microsoft.com/office/drawing/2014/main" id="{D79BAD7E-C076-14D4-5275-65DC795C1653}"/>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E7D06E4B-68B7-40C7-61EC-F10C884815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8"/>
          <p:cNvSpPr/>
          <p:nvPr/>
        </p:nvSpPr>
        <p:spPr>
          <a:xfrm>
            <a:off x="609600" y="1886996"/>
            <a:ext cx="4953000" cy="6164885"/>
          </a:xfrm>
          <a:custGeom>
            <a:avLst/>
            <a:gdLst/>
            <a:ahLst/>
            <a:cxnLst/>
            <a:rect l="l" t="t" r="r" b="b"/>
            <a:pathLst>
              <a:path w="2608388" h="3622761">
                <a:moveTo>
                  <a:pt x="0" y="0"/>
                </a:moveTo>
                <a:lnTo>
                  <a:pt x="2608387" y="0"/>
                </a:lnTo>
                <a:lnTo>
                  <a:pt x="2608387" y="3622761"/>
                </a:lnTo>
                <a:lnTo>
                  <a:pt x="0" y="362276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 name="TextBox 13"/>
          <p:cNvSpPr txBox="1"/>
          <p:nvPr/>
        </p:nvSpPr>
        <p:spPr>
          <a:xfrm>
            <a:off x="3505200" y="876300"/>
            <a:ext cx="10896600" cy="1538883"/>
          </a:xfrm>
          <a:prstGeom prst="rect">
            <a:avLst/>
          </a:prstGeom>
        </p:spPr>
        <p:txBody>
          <a:bodyPr wrap="square" lIns="0" tIns="0" rIns="0" bIns="0" rtlCol="0" anchor="t">
            <a:spAutoFit/>
          </a:bodyPr>
          <a:lstStyle/>
          <a:p>
            <a:pPr algn="ctr">
              <a:lnSpc>
                <a:spcPts val="6039"/>
              </a:lnSpc>
              <a:spcBef>
                <a:spcPct val="0"/>
              </a:spcBef>
            </a:pPr>
            <a:r>
              <a:rPr lang="en-US" sz="5033" dirty="0">
                <a:solidFill>
                  <a:srgbClr val="000000"/>
                </a:solidFill>
                <a:latin typeface="Arial" panose="020B0604020202020204" pitchFamily="34" charset="0"/>
                <a:cs typeface="Arial" panose="020B0604020202020204" pitchFamily="34" charset="0"/>
              </a:rPr>
              <a:t>Vaping can also give you acid reflux, heartburn, and diarrhoea! </a:t>
            </a:r>
          </a:p>
        </p:txBody>
      </p:sp>
      <p:pic>
        <p:nvPicPr>
          <p:cNvPr id="14" name="Picture 1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6705600" y="3162300"/>
            <a:ext cx="9061288" cy="5113796"/>
          </a:xfrm>
          <a:prstGeom prst="rect">
            <a:avLst/>
          </a:prstGeom>
        </p:spPr>
      </p:pic>
      <p:sp>
        <p:nvSpPr>
          <p:cNvPr id="18" name="TextBox 17">
            <a:extLst>
              <a:ext uri="{FF2B5EF4-FFF2-40B4-BE49-F238E27FC236}">
                <a16:creationId xmlns:a16="http://schemas.microsoft.com/office/drawing/2014/main" id="{EE850529-B2B4-B5F2-0CB9-93E35BFF809F}"/>
              </a:ext>
            </a:extLst>
          </p:cNvPr>
          <p:cNvSpPr txBox="1"/>
          <p:nvPr/>
        </p:nvSpPr>
        <p:spPr>
          <a:xfrm>
            <a:off x="3086100" y="6793901"/>
            <a:ext cx="9448800" cy="2646878"/>
          </a:xfrm>
          <a:prstGeom prst="rect">
            <a:avLst/>
          </a:prstGeom>
          <a:noFill/>
        </p:spPr>
        <p:txBody>
          <a:bodyPr wrap="square">
            <a:spAutoFit/>
          </a:bodyPr>
          <a:lstStyle/>
          <a:p>
            <a:r>
              <a:rPr kumimoji="0" lang="en-GB" sz="16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GB" sz="6000" dirty="0"/>
          </a:p>
        </p:txBody>
      </p:sp>
      <p:sp>
        <p:nvSpPr>
          <p:cNvPr id="19" name="Oval 18">
            <a:extLst>
              <a:ext uri="{FF2B5EF4-FFF2-40B4-BE49-F238E27FC236}">
                <a16:creationId xmlns:a16="http://schemas.microsoft.com/office/drawing/2014/main" id="{5D066947-6EED-096B-B29D-51E153C9C9B6}"/>
              </a:ext>
            </a:extLst>
          </p:cNvPr>
          <p:cNvSpPr/>
          <p:nvPr/>
        </p:nvSpPr>
        <p:spPr>
          <a:xfrm>
            <a:off x="4114800" y="8724900"/>
            <a:ext cx="1066800" cy="367756"/>
          </a:xfrm>
          <a:prstGeom prst="ellipse">
            <a:avLst/>
          </a:prstGeom>
          <a:solidFill>
            <a:srgbClr val="A35D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D8CCE19-CACD-C857-779A-57C658911D0B}"/>
              </a:ext>
            </a:extLst>
          </p:cNvPr>
          <p:cNvSpPr/>
          <p:nvPr/>
        </p:nvSpPr>
        <p:spPr>
          <a:xfrm>
            <a:off x="4419600" y="8609354"/>
            <a:ext cx="457200" cy="46787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Moon 31">
            <a:extLst>
              <a:ext uri="{FF2B5EF4-FFF2-40B4-BE49-F238E27FC236}">
                <a16:creationId xmlns:a16="http://schemas.microsoft.com/office/drawing/2014/main" id="{38DF4165-C896-AF25-DD15-2229B06BE562}"/>
              </a:ext>
            </a:extLst>
          </p:cNvPr>
          <p:cNvSpPr/>
          <p:nvPr/>
        </p:nvSpPr>
        <p:spPr>
          <a:xfrm rot="5400000">
            <a:off x="4901712" y="7275174"/>
            <a:ext cx="304800" cy="457200"/>
          </a:xfrm>
          <a:prstGeom prst="moon">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Moon 32">
            <a:extLst>
              <a:ext uri="{FF2B5EF4-FFF2-40B4-BE49-F238E27FC236}">
                <a16:creationId xmlns:a16="http://schemas.microsoft.com/office/drawing/2014/main" id="{D7D169BD-8807-E029-27B2-E7255170E67B}"/>
              </a:ext>
            </a:extLst>
          </p:cNvPr>
          <p:cNvSpPr/>
          <p:nvPr/>
        </p:nvSpPr>
        <p:spPr>
          <a:xfrm rot="5400000">
            <a:off x="4167554" y="7275174"/>
            <a:ext cx="304800" cy="457200"/>
          </a:xfrm>
          <a:prstGeom prst="moon">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1">
            <a:extLst>
              <a:ext uri="{FF2B5EF4-FFF2-40B4-BE49-F238E27FC236}">
                <a16:creationId xmlns:a16="http://schemas.microsoft.com/office/drawing/2014/main" id="{7E00C092-7880-A09E-F6F0-DDEB8B2DE514}"/>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3" name="Picture 2" descr="A logo on a black background&#10;&#10;AI-generated content may be incorrect.">
            <a:extLst>
              <a:ext uri="{FF2B5EF4-FFF2-40B4-BE49-F238E27FC236}">
                <a16:creationId xmlns:a16="http://schemas.microsoft.com/office/drawing/2014/main" id="{ABABCB8E-55DE-7A7B-D3AF-BBEBF65B85A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cSld>
  <p:clrMapOvr>
    <a:masterClrMapping/>
  </p:clrMapOvr>
  <p:transition>
    <p:push dir="u"/>
  </p:transition>
  <p:timing>
    <p:tnLst>
      <p:par>
        <p:cTn id="1" dur="indefinite" restart="never" nodeType="tmRoot">
          <p:childTnLst>
            <p:video>
              <p:cMediaNode vol="100000">
                <p:cTn id="2" fill="hold" display="0">
                  <p:stCondLst>
                    <p:cond delay="indefinite"/>
                  </p:stCondLst>
                </p:cTn>
                <p:tgtEl>
                  <p:spTgt spid="1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31A353A-0E7D-0078-FA5A-EA9A5D4EC979}"/>
              </a:ext>
            </a:extLst>
          </p:cNvPr>
          <p:cNvGrpSpPr/>
          <p:nvPr/>
        </p:nvGrpSpPr>
        <p:grpSpPr>
          <a:xfrm>
            <a:off x="762000" y="37481"/>
            <a:ext cx="7188941" cy="4039219"/>
            <a:chOff x="480182" y="-4771243"/>
            <a:chExt cx="7163814" cy="5306816"/>
          </a:xfrm>
        </p:grpSpPr>
        <p:sp>
          <p:nvSpPr>
            <p:cNvPr id="4" name="Thought Bubble: Cloud 3">
              <a:extLst>
                <a:ext uri="{FF2B5EF4-FFF2-40B4-BE49-F238E27FC236}">
                  <a16:creationId xmlns:a16="http://schemas.microsoft.com/office/drawing/2014/main" id="{8C26BB44-3467-5741-4429-5EE2334FC582}"/>
                </a:ext>
              </a:extLst>
            </p:cNvPr>
            <p:cNvSpPr/>
            <p:nvPr/>
          </p:nvSpPr>
          <p:spPr>
            <a:xfrm>
              <a:off x="755041" y="-4432647"/>
              <a:ext cx="6888955" cy="4968220"/>
            </a:xfrm>
            <a:prstGeom prst="cloudCallout">
              <a:avLst>
                <a:gd name="adj1" fmla="val -42417"/>
                <a:gd name="adj2" fmla="val 70885"/>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latin typeface="Arial" panose="020B0604020202020204" pitchFamily="34" charset="0"/>
                  <a:cs typeface="Arial" panose="020B0604020202020204" pitchFamily="34" charset="0"/>
                </a:rPr>
                <a:t>So why might some adults choose to vape instead of smoke?</a:t>
              </a:r>
            </a:p>
          </p:txBody>
        </p:sp>
        <p:sp>
          <p:nvSpPr>
            <p:cNvPr id="5" name="Thought Bubble: Cloud 4">
              <a:extLst>
                <a:ext uri="{FF2B5EF4-FFF2-40B4-BE49-F238E27FC236}">
                  <a16:creationId xmlns:a16="http://schemas.microsoft.com/office/drawing/2014/main" id="{4D96A867-6ED6-206A-73CE-C3B3533D8956}"/>
                </a:ext>
              </a:extLst>
            </p:cNvPr>
            <p:cNvSpPr/>
            <p:nvPr/>
          </p:nvSpPr>
          <p:spPr>
            <a:xfrm>
              <a:off x="480182" y="-4771243"/>
              <a:ext cx="6888955" cy="4968220"/>
            </a:xfrm>
            <a:prstGeom prst="cloudCallout">
              <a:avLst>
                <a:gd name="adj1" fmla="val -41456"/>
                <a:gd name="adj2" fmla="val 77569"/>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F0C65752-AAB5-7FF2-961B-8F3B71D07CFC}"/>
              </a:ext>
            </a:extLst>
          </p:cNvPr>
          <p:cNvGrpSpPr/>
          <p:nvPr/>
        </p:nvGrpSpPr>
        <p:grpSpPr>
          <a:xfrm>
            <a:off x="7074641" y="146522"/>
            <a:ext cx="11065909" cy="15733417"/>
            <a:chOff x="7534459" y="-539278"/>
            <a:chExt cx="11065909" cy="15733417"/>
          </a:xfrm>
        </p:grpSpPr>
        <p:pic>
          <p:nvPicPr>
            <p:cNvPr id="12" name="Picture 11" descr="Doctor holding sign">
              <a:extLst>
                <a:ext uri="{FF2B5EF4-FFF2-40B4-BE49-F238E27FC236}">
                  <a16:creationId xmlns:a16="http://schemas.microsoft.com/office/drawing/2014/main" id="{4B6DE795-E644-D27C-0093-D5CA9944AE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34459" y="-539278"/>
              <a:ext cx="11065909" cy="15733417"/>
            </a:xfrm>
            <a:prstGeom prst="rect">
              <a:avLst/>
            </a:prstGeom>
          </p:spPr>
        </p:pic>
        <p:sp>
          <p:nvSpPr>
            <p:cNvPr id="18" name="Freeform 15">
              <a:extLst>
                <a:ext uri="{FF2B5EF4-FFF2-40B4-BE49-F238E27FC236}">
                  <a16:creationId xmlns:a16="http://schemas.microsoft.com/office/drawing/2014/main" id="{8D01946C-ACE3-CE8A-DCD7-75F21DCF8CC8}"/>
                </a:ext>
              </a:extLst>
            </p:cNvPr>
            <p:cNvSpPr/>
            <p:nvPr/>
          </p:nvSpPr>
          <p:spPr>
            <a:xfrm>
              <a:off x="8280587" y="3278694"/>
              <a:ext cx="7802500" cy="4601640"/>
            </a:xfrm>
            <a:custGeom>
              <a:avLst/>
              <a:gdLst/>
              <a:ahLst/>
              <a:cxnLst/>
              <a:rect l="l" t="t" r="r" b="b"/>
              <a:pathLst>
                <a:path w="8292006" h="2517754">
                  <a:moveTo>
                    <a:pt x="0" y="0"/>
                  </a:moveTo>
                  <a:lnTo>
                    <a:pt x="8292006" y="0"/>
                  </a:lnTo>
                  <a:lnTo>
                    <a:pt x="8292006" y="2517755"/>
                  </a:lnTo>
                  <a:lnTo>
                    <a:pt x="0" y="2517755"/>
                  </a:lnTo>
                  <a:lnTo>
                    <a:pt x="0" y="0"/>
                  </a:lnTo>
                  <a:close/>
                </a:path>
              </a:pathLst>
            </a:custGeom>
            <a:noFill/>
          </p:spPr>
          <p:txBody>
            <a:bodyPr/>
            <a:lstStyle/>
            <a:p>
              <a:r>
                <a:rPr lang="en-GB" sz="3600" b="1" u="sng" dirty="0">
                  <a:solidFill>
                    <a:srgbClr val="FF0000"/>
                  </a:solidFill>
                </a:rPr>
                <a:t>Vapes can help adults stop smoking.</a:t>
              </a:r>
            </a:p>
            <a:p>
              <a:endParaRPr lang="en-GB" sz="2800" dirty="0"/>
            </a:p>
            <a:p>
              <a:r>
                <a:rPr lang="en-GB" sz="2800" dirty="0"/>
                <a:t>Most vapes, like cigarettes</a:t>
              </a:r>
            </a:p>
            <a:p>
              <a:pPr marL="285750" indent="-285750">
                <a:buFont typeface="Arial" panose="020B0604020202020204" pitchFamily="34" charset="0"/>
                <a:buChar char="•"/>
              </a:pPr>
              <a:r>
                <a:rPr lang="en-GB" sz="2800" dirty="0"/>
                <a:t>Give smokers the same feeling as smoking</a:t>
              </a:r>
            </a:p>
            <a:p>
              <a:pPr marL="285750" indent="-285750">
                <a:buFont typeface="Arial" panose="020B0604020202020204" pitchFamily="34" charset="0"/>
                <a:buChar char="•"/>
              </a:pPr>
              <a:r>
                <a:rPr lang="en-GB" sz="2800" dirty="0"/>
                <a:t>Do not contain tar and many of the chemicals in cigarettes like carbon monoxide that can cause cancer.</a:t>
              </a:r>
            </a:p>
            <a:p>
              <a:pPr marL="285750" indent="-285750">
                <a:buFont typeface="Arial" panose="020B0604020202020204" pitchFamily="34" charset="0"/>
                <a:buChar char="•"/>
              </a:pPr>
              <a:endParaRPr lang="en-GB" sz="2800" dirty="0"/>
            </a:p>
            <a:p>
              <a:r>
                <a:rPr lang="en-GB" sz="2800" dirty="0"/>
                <a:t>So, for a nicotine-addicted smoker trying to quit, a vape is </a:t>
              </a:r>
              <a:r>
                <a:rPr lang="en-GB" sz="2800" i="1" u="sng" dirty="0"/>
                <a:t>a less harmful but </a:t>
              </a:r>
              <a:r>
                <a:rPr lang="en-GB" sz="2800" b="1" i="1" u="sng" dirty="0"/>
                <a:t>not harmless </a:t>
              </a:r>
              <a:r>
                <a:rPr lang="en-GB" sz="2800" dirty="0"/>
                <a:t>way to use nicotine.</a:t>
              </a:r>
              <a:endParaRPr lang="en-GB" dirty="0"/>
            </a:p>
          </p:txBody>
        </p:sp>
      </p:grpSp>
      <p:sp>
        <p:nvSpPr>
          <p:cNvPr id="6" name="Freeform 15">
            <a:extLst>
              <a:ext uri="{FF2B5EF4-FFF2-40B4-BE49-F238E27FC236}">
                <a16:creationId xmlns:a16="http://schemas.microsoft.com/office/drawing/2014/main" id="{F51F9DAF-264E-B858-11F7-8E7C349A4919}"/>
              </a:ext>
            </a:extLst>
          </p:cNvPr>
          <p:cNvSpPr/>
          <p:nvPr/>
        </p:nvSpPr>
        <p:spPr>
          <a:xfrm flipH="1">
            <a:off x="-573928" y="4782618"/>
            <a:ext cx="8702245" cy="5504382"/>
          </a:xfrm>
          <a:custGeom>
            <a:avLst/>
            <a:gdLst/>
            <a:ahLst/>
            <a:cxnLst/>
            <a:rect l="l" t="t" r="r" b="b"/>
            <a:pathLst>
              <a:path w="11351075" h="7665231">
                <a:moveTo>
                  <a:pt x="11351075" y="0"/>
                </a:moveTo>
                <a:lnTo>
                  <a:pt x="0" y="0"/>
                </a:lnTo>
                <a:lnTo>
                  <a:pt x="0" y="7665231"/>
                </a:lnTo>
                <a:lnTo>
                  <a:pt x="11351075" y="7665231"/>
                </a:lnTo>
                <a:lnTo>
                  <a:pt x="11351075" y="0"/>
                </a:lnTo>
                <a:close/>
              </a:path>
            </a:pathLst>
          </a:custGeom>
          <a:blipFill>
            <a:blip r:embed="rId4" cstate="email">
              <a:extLst>
                <a:ext uri="{28A0092B-C50C-407E-A947-70E740481C1C}">
                  <a14:useLocalDpi xmlns:a14="http://schemas.microsoft.com/office/drawing/2010/main"/>
                </a:ext>
              </a:extLst>
            </a:blip>
            <a:stretch>
              <a:fillRect l="-678" r="-678"/>
            </a:stretch>
          </a:blipFill>
        </p:spPr>
        <p:txBody>
          <a:bodyPr/>
          <a:lstStyle/>
          <a:p>
            <a:endParaRPr lang="en-GB"/>
          </a:p>
        </p:txBody>
      </p:sp>
      <p:sp>
        <p:nvSpPr>
          <p:cNvPr id="3" name="Freeform 11">
            <a:extLst>
              <a:ext uri="{FF2B5EF4-FFF2-40B4-BE49-F238E27FC236}">
                <a16:creationId xmlns:a16="http://schemas.microsoft.com/office/drawing/2014/main" id="{36A8F9F6-F30D-D050-B59B-0BB8F5E79F70}"/>
              </a:ext>
            </a:extLst>
          </p:cNvPr>
          <p:cNvSpPr/>
          <p:nvPr/>
        </p:nvSpPr>
        <p:spPr>
          <a:xfrm>
            <a:off x="16055748" y="147718"/>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7" name="Picture 6" descr="A logo on a black background&#10;&#10;AI-generated content may be incorrect.">
            <a:extLst>
              <a:ext uri="{FF2B5EF4-FFF2-40B4-BE49-F238E27FC236}">
                <a16:creationId xmlns:a16="http://schemas.microsoft.com/office/drawing/2014/main" id="{4E98869D-62E6-A190-A40B-FC139970774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764000" y="1104900"/>
            <a:ext cx="1201138" cy="1275830"/>
          </a:xfrm>
          <a:prstGeom prst="rect">
            <a:avLst/>
          </a:prstGeom>
        </p:spPr>
      </p:pic>
    </p:spTree>
    <p:extLst>
      <p:ext uri="{BB962C8B-B14F-4D97-AF65-F5344CB8AC3E}">
        <p14:creationId xmlns:p14="http://schemas.microsoft.com/office/powerpoint/2010/main" val="2925177093"/>
      </p:ext>
    </p:extLst>
  </p:cSld>
  <p:clrMapOvr>
    <a:masterClrMapping/>
  </p:clrMapOvr>
  <p:transition>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AutoShape 3"/>
          <p:cNvSpPr/>
          <p:nvPr/>
        </p:nvSpPr>
        <p:spPr>
          <a:xfrm>
            <a:off x="10229235" y="0"/>
            <a:ext cx="8058765" cy="10287000"/>
          </a:xfrm>
          <a:prstGeom prst="rect">
            <a:avLst/>
          </a:prstGeom>
          <a:solidFill>
            <a:srgbClr val="37ABAF">
              <a:alpha val="27843"/>
            </a:srgbClr>
          </a:solidFill>
        </p:spPr>
        <p:txBody>
          <a:bodyPr/>
          <a:lstStyle/>
          <a:p>
            <a:endParaRPr lang="en-GB"/>
          </a:p>
        </p:txBody>
      </p:sp>
      <p:sp>
        <p:nvSpPr>
          <p:cNvPr id="5" name="Freeform 5"/>
          <p:cNvSpPr/>
          <p:nvPr/>
        </p:nvSpPr>
        <p:spPr>
          <a:xfrm>
            <a:off x="4782968" y="952500"/>
            <a:ext cx="8030197" cy="5380232"/>
          </a:xfrm>
          <a:custGeom>
            <a:avLst/>
            <a:gdLst/>
            <a:ahLst/>
            <a:cxnLst/>
            <a:rect l="l" t="t" r="r" b="b"/>
            <a:pathLst>
              <a:path w="8030197" h="5380232">
                <a:moveTo>
                  <a:pt x="0" y="0"/>
                </a:moveTo>
                <a:lnTo>
                  <a:pt x="8030198" y="0"/>
                </a:lnTo>
                <a:lnTo>
                  <a:pt x="8030198" y="5380232"/>
                </a:lnTo>
                <a:lnTo>
                  <a:pt x="0" y="538023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7"/>
          <p:cNvSpPr/>
          <p:nvPr/>
        </p:nvSpPr>
        <p:spPr>
          <a:xfrm flipH="1">
            <a:off x="-616963" y="270874"/>
            <a:ext cx="12940870" cy="10016126"/>
          </a:xfrm>
          <a:custGeom>
            <a:avLst/>
            <a:gdLst/>
            <a:ahLst/>
            <a:cxnLst/>
            <a:rect l="l" t="t" r="r" b="b"/>
            <a:pathLst>
              <a:path w="12940870" h="10016126">
                <a:moveTo>
                  <a:pt x="12940869" y="0"/>
                </a:moveTo>
                <a:lnTo>
                  <a:pt x="0" y="0"/>
                </a:lnTo>
                <a:lnTo>
                  <a:pt x="0" y="10016126"/>
                </a:lnTo>
                <a:lnTo>
                  <a:pt x="12940869" y="10016126"/>
                </a:lnTo>
                <a:lnTo>
                  <a:pt x="12940869" y="0"/>
                </a:lnTo>
                <a:close/>
              </a:path>
            </a:pathLst>
          </a:custGeom>
          <a:blipFill>
            <a:blip r:embed="rId4" cstate="email">
              <a:extLst>
                <a:ext uri="{28A0092B-C50C-407E-A947-70E740481C1C}">
                  <a14:useLocalDpi xmlns:a14="http://schemas.microsoft.com/office/drawing/2010/main"/>
                </a:ext>
              </a:extLst>
            </a:blip>
            <a:stretch>
              <a:fillRect l="-10353" r="-5744"/>
            </a:stretch>
          </a:blipFill>
        </p:spPr>
        <p:txBody>
          <a:bodyPr/>
          <a:lstStyle/>
          <a:p>
            <a:endParaRPr lang="en-GB" dirty="0"/>
          </a:p>
        </p:txBody>
      </p:sp>
      <p:sp>
        <p:nvSpPr>
          <p:cNvPr id="8" name="Freeform 8"/>
          <p:cNvSpPr/>
          <p:nvPr/>
        </p:nvSpPr>
        <p:spPr>
          <a:xfrm>
            <a:off x="9275869" y="2089037"/>
            <a:ext cx="12352120" cy="8197963"/>
          </a:xfrm>
          <a:custGeom>
            <a:avLst/>
            <a:gdLst/>
            <a:ahLst/>
            <a:cxnLst/>
            <a:rect l="l" t="t" r="r" b="b"/>
            <a:pathLst>
              <a:path w="12352120" h="8197963">
                <a:moveTo>
                  <a:pt x="0" y="0"/>
                </a:moveTo>
                <a:lnTo>
                  <a:pt x="12352120" y="0"/>
                </a:lnTo>
                <a:lnTo>
                  <a:pt x="12352120" y="8197963"/>
                </a:lnTo>
                <a:lnTo>
                  <a:pt x="0" y="8197963"/>
                </a:lnTo>
                <a:lnTo>
                  <a:pt x="0" y="0"/>
                </a:lnTo>
                <a:close/>
              </a:path>
            </a:pathLst>
          </a:custGeom>
          <a:blipFill>
            <a:blip r:embed="rId5" cstate="email">
              <a:extLst>
                <a:ext uri="{28A0092B-C50C-407E-A947-70E740481C1C}">
                  <a14:useLocalDpi xmlns:a14="http://schemas.microsoft.com/office/drawing/2010/main"/>
                </a:ext>
              </a:extLst>
            </a:blip>
            <a:stretch>
              <a:fillRect l="-307" t="-1003" r="-307"/>
            </a:stretch>
          </a:blipFill>
        </p:spPr>
        <p:txBody>
          <a:bodyPr/>
          <a:lstStyle/>
          <a:p>
            <a:endParaRPr lang="en-GB"/>
          </a:p>
        </p:txBody>
      </p:sp>
      <p:sp>
        <p:nvSpPr>
          <p:cNvPr id="9" name="Freeform 9"/>
          <p:cNvSpPr/>
          <p:nvPr/>
        </p:nvSpPr>
        <p:spPr>
          <a:xfrm>
            <a:off x="6542171" y="1440797"/>
            <a:ext cx="4714470" cy="1296479"/>
          </a:xfrm>
          <a:custGeom>
            <a:avLst/>
            <a:gdLst/>
            <a:ahLst/>
            <a:cxnLst/>
            <a:rect l="l" t="t" r="r" b="b"/>
            <a:pathLst>
              <a:path w="4714470" h="1296479">
                <a:moveTo>
                  <a:pt x="0" y="0"/>
                </a:moveTo>
                <a:lnTo>
                  <a:pt x="4714470" y="0"/>
                </a:lnTo>
                <a:lnTo>
                  <a:pt x="4714470" y="1296479"/>
                </a:lnTo>
                <a:lnTo>
                  <a:pt x="0" y="129647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TextBox 11"/>
          <p:cNvSpPr txBox="1"/>
          <p:nvPr/>
        </p:nvSpPr>
        <p:spPr>
          <a:xfrm>
            <a:off x="5906054" y="2891202"/>
            <a:ext cx="5986704" cy="2053832"/>
          </a:xfrm>
          <a:prstGeom prst="rect">
            <a:avLst/>
          </a:prstGeom>
        </p:spPr>
        <p:txBody>
          <a:bodyPr lIns="0" tIns="0" rIns="0" bIns="0" rtlCol="0" anchor="t">
            <a:spAutoFit/>
          </a:bodyPr>
          <a:lstStyle/>
          <a:p>
            <a:pPr algn="ctr">
              <a:lnSpc>
                <a:spcPts val="5478"/>
              </a:lnSpc>
              <a:spcBef>
                <a:spcPct val="0"/>
              </a:spcBef>
            </a:pPr>
            <a:r>
              <a:rPr lang="en-US" sz="3912" dirty="0">
                <a:latin typeface="Arial" panose="020B0604020202020204" pitchFamily="34" charset="0"/>
                <a:cs typeface="Arial" panose="020B0604020202020204" pitchFamily="34" charset="0"/>
              </a:rPr>
              <a:t>Risk goes down immediately after you </a:t>
            </a:r>
          </a:p>
          <a:p>
            <a:pPr algn="ctr">
              <a:lnSpc>
                <a:spcPts val="5478"/>
              </a:lnSpc>
              <a:spcBef>
                <a:spcPct val="0"/>
              </a:spcBef>
            </a:pPr>
            <a:r>
              <a:rPr lang="en-US" sz="3912" dirty="0">
                <a:latin typeface="Arial" panose="020B0604020202020204" pitchFamily="34" charset="0"/>
                <a:cs typeface="Arial" panose="020B0604020202020204" pitchFamily="34" charset="0"/>
              </a:rPr>
              <a:t>stop vaping or smoking!</a:t>
            </a:r>
          </a:p>
        </p:txBody>
      </p:sp>
      <p:sp>
        <p:nvSpPr>
          <p:cNvPr id="13" name="Freeform 13"/>
          <p:cNvSpPr/>
          <p:nvPr/>
        </p:nvSpPr>
        <p:spPr>
          <a:xfrm rot="-357946">
            <a:off x="15451929" y="1467508"/>
            <a:ext cx="2836071" cy="1279777"/>
          </a:xfrm>
          <a:custGeom>
            <a:avLst/>
            <a:gdLst/>
            <a:ahLst/>
            <a:cxnLst/>
            <a:rect l="l" t="t" r="r" b="b"/>
            <a:pathLst>
              <a:path w="2836071" h="1279777">
                <a:moveTo>
                  <a:pt x="0" y="0"/>
                </a:moveTo>
                <a:lnTo>
                  <a:pt x="2836071" y="0"/>
                </a:lnTo>
                <a:lnTo>
                  <a:pt x="2836071" y="1279777"/>
                </a:lnTo>
                <a:lnTo>
                  <a:pt x="0" y="127977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 name="Freeform 11">
            <a:extLst>
              <a:ext uri="{FF2B5EF4-FFF2-40B4-BE49-F238E27FC236}">
                <a16:creationId xmlns:a16="http://schemas.microsoft.com/office/drawing/2014/main" id="{F99618FB-4641-6228-66C1-6190042F334E}"/>
              </a:ext>
            </a:extLst>
          </p:cNvPr>
          <p:cNvSpPr/>
          <p:nvPr/>
        </p:nvSpPr>
        <p:spPr>
          <a:xfrm>
            <a:off x="-425981" y="485920"/>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4" name="Picture 3" descr="A logo on a black background&#10;&#10;AI-generated content may be incorrect.">
            <a:extLst>
              <a:ext uri="{FF2B5EF4-FFF2-40B4-BE49-F238E27FC236}">
                <a16:creationId xmlns:a16="http://schemas.microsoft.com/office/drawing/2014/main" id="{647617D2-C278-C06B-BA34-0ADCECB404E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694580" y="0"/>
            <a:ext cx="1664895" cy="1768425"/>
          </a:xfrm>
          <a:prstGeom prst="rect">
            <a:avLst/>
          </a:prstGeom>
        </p:spPr>
      </p:pic>
    </p:spTree>
  </p:cSld>
  <p:clrMapOvr>
    <a:masterClrMapping/>
  </p:clrMapOvr>
  <p:transition>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grpSp>
        <p:nvGrpSpPr>
          <p:cNvPr id="2" name="Group 2"/>
          <p:cNvGrpSpPr/>
          <p:nvPr/>
        </p:nvGrpSpPr>
        <p:grpSpPr>
          <a:xfrm>
            <a:off x="17781502" y="9646702"/>
            <a:ext cx="174796" cy="174796"/>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4" name="Group 4"/>
          <p:cNvGrpSpPr/>
          <p:nvPr/>
        </p:nvGrpSpPr>
        <p:grpSpPr>
          <a:xfrm>
            <a:off x="17781502" y="448078"/>
            <a:ext cx="174796" cy="17479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6" name="Group 6"/>
          <p:cNvGrpSpPr/>
          <p:nvPr/>
        </p:nvGrpSpPr>
        <p:grpSpPr>
          <a:xfrm>
            <a:off x="364301" y="9646702"/>
            <a:ext cx="174796" cy="17479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8" name="Group 8"/>
          <p:cNvGrpSpPr/>
          <p:nvPr/>
        </p:nvGrpSpPr>
        <p:grpSpPr>
          <a:xfrm>
            <a:off x="364301" y="448078"/>
            <a:ext cx="174796" cy="174796"/>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sp>
        <p:nvSpPr>
          <p:cNvPr id="10" name="Freeform 10"/>
          <p:cNvSpPr/>
          <p:nvPr/>
        </p:nvSpPr>
        <p:spPr>
          <a:xfrm>
            <a:off x="1677251" y="2770299"/>
            <a:ext cx="3990591" cy="3160946"/>
          </a:xfrm>
          <a:custGeom>
            <a:avLst/>
            <a:gdLst/>
            <a:ahLst/>
            <a:cxnLst/>
            <a:rect l="l" t="t" r="r" b="b"/>
            <a:pathLst>
              <a:path w="3990591" h="3160946">
                <a:moveTo>
                  <a:pt x="0" y="0"/>
                </a:moveTo>
                <a:lnTo>
                  <a:pt x="3990591" y="0"/>
                </a:lnTo>
                <a:lnTo>
                  <a:pt x="3990591" y="3160946"/>
                </a:lnTo>
                <a:lnTo>
                  <a:pt x="0" y="31609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1" name="Freeform 11"/>
          <p:cNvSpPr/>
          <p:nvPr/>
        </p:nvSpPr>
        <p:spPr>
          <a:xfrm>
            <a:off x="7355621" y="2766769"/>
            <a:ext cx="4000528" cy="3165978"/>
          </a:xfrm>
          <a:custGeom>
            <a:avLst/>
            <a:gdLst/>
            <a:ahLst/>
            <a:cxnLst/>
            <a:rect l="l" t="t" r="r" b="b"/>
            <a:pathLst>
              <a:path w="4000528" h="3165978">
                <a:moveTo>
                  <a:pt x="0" y="0"/>
                </a:moveTo>
                <a:lnTo>
                  <a:pt x="4000528" y="0"/>
                </a:lnTo>
                <a:lnTo>
                  <a:pt x="4000528" y="3165977"/>
                </a:lnTo>
                <a:lnTo>
                  <a:pt x="0" y="316597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2" name="Freeform 12"/>
          <p:cNvSpPr/>
          <p:nvPr/>
        </p:nvSpPr>
        <p:spPr>
          <a:xfrm>
            <a:off x="12738597" y="2769581"/>
            <a:ext cx="3975188" cy="3162141"/>
          </a:xfrm>
          <a:custGeom>
            <a:avLst/>
            <a:gdLst/>
            <a:ahLst/>
            <a:cxnLst/>
            <a:rect l="l" t="t" r="r" b="b"/>
            <a:pathLst>
              <a:path w="3975188" h="3162141">
                <a:moveTo>
                  <a:pt x="0" y="0"/>
                </a:moveTo>
                <a:lnTo>
                  <a:pt x="3975188" y="0"/>
                </a:lnTo>
                <a:lnTo>
                  <a:pt x="3975188" y="3162141"/>
                </a:lnTo>
                <a:lnTo>
                  <a:pt x="0" y="3162141"/>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3" name="Freeform 13"/>
          <p:cNvSpPr/>
          <p:nvPr/>
        </p:nvSpPr>
        <p:spPr>
          <a:xfrm>
            <a:off x="4033905" y="6936299"/>
            <a:ext cx="3998029" cy="3165967"/>
          </a:xfrm>
          <a:custGeom>
            <a:avLst/>
            <a:gdLst/>
            <a:ahLst/>
            <a:cxnLst/>
            <a:rect l="l" t="t" r="r" b="b"/>
            <a:pathLst>
              <a:path w="3998029" h="3165967">
                <a:moveTo>
                  <a:pt x="0" y="0"/>
                </a:moveTo>
                <a:lnTo>
                  <a:pt x="3998029" y="0"/>
                </a:lnTo>
                <a:lnTo>
                  <a:pt x="3998029" y="3165967"/>
                </a:lnTo>
                <a:lnTo>
                  <a:pt x="0" y="316596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4" name="Freeform 14"/>
          <p:cNvSpPr/>
          <p:nvPr/>
        </p:nvSpPr>
        <p:spPr>
          <a:xfrm>
            <a:off x="10213692" y="6975182"/>
            <a:ext cx="4082760" cy="3128502"/>
          </a:xfrm>
          <a:custGeom>
            <a:avLst/>
            <a:gdLst/>
            <a:ahLst/>
            <a:cxnLst/>
            <a:rect l="l" t="t" r="r" b="b"/>
            <a:pathLst>
              <a:path w="4082760" h="3128502">
                <a:moveTo>
                  <a:pt x="0" y="0"/>
                </a:moveTo>
                <a:lnTo>
                  <a:pt x="4082760" y="0"/>
                </a:lnTo>
                <a:lnTo>
                  <a:pt x="4082760" y="3128503"/>
                </a:lnTo>
                <a:lnTo>
                  <a:pt x="0" y="3128503"/>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6" name="TextBox 16"/>
          <p:cNvSpPr txBox="1"/>
          <p:nvPr/>
        </p:nvSpPr>
        <p:spPr>
          <a:xfrm>
            <a:off x="538707" y="95370"/>
            <a:ext cx="16736095" cy="2182329"/>
          </a:xfrm>
          <a:prstGeom prst="rect">
            <a:avLst/>
          </a:prstGeom>
        </p:spPr>
        <p:txBody>
          <a:bodyPr lIns="0" tIns="0" rIns="0" bIns="0" rtlCol="0" anchor="t">
            <a:spAutoFit/>
          </a:bodyPr>
          <a:lstStyle/>
          <a:p>
            <a:pPr algn="ctr">
              <a:lnSpc>
                <a:spcPts val="9099"/>
              </a:lnSpc>
            </a:pPr>
            <a:r>
              <a:rPr lang="en-US" sz="4800" spc="1124" dirty="0">
                <a:solidFill>
                  <a:srgbClr val="000000"/>
                </a:solidFill>
                <a:latin typeface="Arial" panose="020B0604020202020204" pitchFamily="34" charset="0"/>
                <a:cs typeface="Arial" panose="020B0604020202020204" pitchFamily="34" charset="0"/>
              </a:rPr>
              <a:t>Extension activity: What problems do you think can come from addictions?</a:t>
            </a:r>
          </a:p>
        </p:txBody>
      </p:sp>
      <p:sp>
        <p:nvSpPr>
          <p:cNvPr id="17" name="TextBox 17"/>
          <p:cNvSpPr txBox="1"/>
          <p:nvPr/>
        </p:nvSpPr>
        <p:spPr>
          <a:xfrm>
            <a:off x="2011810" y="2350872"/>
            <a:ext cx="3665780" cy="585032"/>
          </a:xfrm>
          <a:prstGeom prst="rect">
            <a:avLst/>
          </a:prstGeom>
        </p:spPr>
        <p:txBody>
          <a:bodyPr wrap="square" lIns="0" tIns="0" rIns="0" bIns="0" rtlCol="0" anchor="t">
            <a:spAutoFit/>
          </a:bodyPr>
          <a:lstStyle/>
          <a:p>
            <a:pPr algn="ctr">
              <a:lnSpc>
                <a:spcPts val="4996"/>
              </a:lnSpc>
            </a:pPr>
            <a:r>
              <a:rPr lang="en-US" sz="3568" dirty="0">
                <a:solidFill>
                  <a:srgbClr val="000000"/>
                </a:solidFill>
                <a:latin typeface="Arial" panose="020B0604020202020204" pitchFamily="34" charset="0"/>
                <a:cs typeface="Arial" panose="020B0604020202020204" pitchFamily="34" charset="0"/>
              </a:rPr>
              <a:t>In friendships?</a:t>
            </a:r>
          </a:p>
        </p:txBody>
      </p:sp>
      <p:sp>
        <p:nvSpPr>
          <p:cNvPr id="18" name="TextBox 18"/>
          <p:cNvSpPr txBox="1"/>
          <p:nvPr/>
        </p:nvSpPr>
        <p:spPr>
          <a:xfrm>
            <a:off x="7772400" y="2350872"/>
            <a:ext cx="3092365" cy="585032"/>
          </a:xfrm>
          <a:prstGeom prst="rect">
            <a:avLst/>
          </a:prstGeom>
        </p:spPr>
        <p:txBody>
          <a:bodyPr wrap="square" lIns="0" tIns="0" rIns="0" bIns="0" rtlCol="0" anchor="t">
            <a:spAutoFit/>
          </a:bodyPr>
          <a:lstStyle/>
          <a:p>
            <a:pPr algn="ctr">
              <a:lnSpc>
                <a:spcPts val="4996"/>
              </a:lnSpc>
            </a:pPr>
            <a:r>
              <a:rPr lang="en-US" sz="3568" dirty="0">
                <a:solidFill>
                  <a:srgbClr val="000000"/>
                </a:solidFill>
                <a:latin typeface="Arial" panose="020B0604020202020204" pitchFamily="34" charset="0"/>
                <a:cs typeface="Arial" panose="020B0604020202020204" pitchFamily="34" charset="0"/>
              </a:rPr>
              <a:t>With family?</a:t>
            </a:r>
          </a:p>
        </p:txBody>
      </p:sp>
      <p:sp>
        <p:nvSpPr>
          <p:cNvPr id="19" name="TextBox 19"/>
          <p:cNvSpPr txBox="1"/>
          <p:nvPr/>
        </p:nvSpPr>
        <p:spPr>
          <a:xfrm>
            <a:off x="13533885" y="2350872"/>
            <a:ext cx="2516663" cy="585032"/>
          </a:xfrm>
          <a:prstGeom prst="rect">
            <a:avLst/>
          </a:prstGeom>
        </p:spPr>
        <p:txBody>
          <a:bodyPr wrap="square" lIns="0" tIns="0" rIns="0" bIns="0" rtlCol="0" anchor="t">
            <a:spAutoFit/>
          </a:bodyPr>
          <a:lstStyle/>
          <a:p>
            <a:pPr algn="ctr">
              <a:lnSpc>
                <a:spcPts val="4996"/>
              </a:lnSpc>
            </a:pPr>
            <a:r>
              <a:rPr lang="en-US" sz="3568">
                <a:solidFill>
                  <a:srgbClr val="000000"/>
                </a:solidFill>
                <a:latin typeface="Arial" panose="020B0604020202020204" pitchFamily="34" charset="0"/>
                <a:cs typeface="Arial" panose="020B0604020202020204" pitchFamily="34" charset="0"/>
              </a:rPr>
              <a:t>In school?</a:t>
            </a:r>
          </a:p>
        </p:txBody>
      </p:sp>
      <p:sp>
        <p:nvSpPr>
          <p:cNvPr id="20" name="TextBox 20"/>
          <p:cNvSpPr txBox="1"/>
          <p:nvPr/>
        </p:nvSpPr>
        <p:spPr>
          <a:xfrm>
            <a:off x="3900712" y="5842064"/>
            <a:ext cx="4462673" cy="1223802"/>
          </a:xfrm>
          <a:prstGeom prst="rect">
            <a:avLst/>
          </a:prstGeom>
        </p:spPr>
        <p:txBody>
          <a:bodyPr wrap="square" lIns="0" tIns="0" rIns="0" bIns="0" rtlCol="0" anchor="t">
            <a:spAutoFit/>
          </a:bodyPr>
          <a:lstStyle/>
          <a:p>
            <a:pPr algn="ctr">
              <a:lnSpc>
                <a:spcPts val="4996"/>
              </a:lnSpc>
            </a:pPr>
            <a:endParaRPr dirty="0">
              <a:latin typeface="Arial" panose="020B0604020202020204" pitchFamily="34" charset="0"/>
              <a:cs typeface="Arial" panose="020B0604020202020204" pitchFamily="34" charset="0"/>
            </a:endParaRPr>
          </a:p>
          <a:p>
            <a:pPr algn="ctr">
              <a:lnSpc>
                <a:spcPts val="4996"/>
              </a:lnSpc>
            </a:pPr>
            <a:r>
              <a:rPr lang="en-US" sz="3568" dirty="0">
                <a:solidFill>
                  <a:srgbClr val="000000"/>
                </a:solidFill>
                <a:latin typeface="Arial" panose="020B0604020202020204" pitchFamily="34" charset="0"/>
                <a:cs typeface="Arial" panose="020B0604020202020204" pitchFamily="34" charset="0"/>
              </a:rPr>
              <a:t>In mental health?</a:t>
            </a:r>
          </a:p>
        </p:txBody>
      </p:sp>
      <p:sp>
        <p:nvSpPr>
          <p:cNvPr id="21" name="TextBox 21"/>
          <p:cNvSpPr txBox="1"/>
          <p:nvPr/>
        </p:nvSpPr>
        <p:spPr>
          <a:xfrm>
            <a:off x="10853081" y="5931245"/>
            <a:ext cx="3004784" cy="1226233"/>
          </a:xfrm>
          <a:prstGeom prst="rect">
            <a:avLst/>
          </a:prstGeom>
        </p:spPr>
        <p:txBody>
          <a:bodyPr wrap="square" lIns="0" tIns="0" rIns="0" bIns="0" rtlCol="0" anchor="t">
            <a:spAutoFit/>
          </a:bodyPr>
          <a:lstStyle/>
          <a:p>
            <a:pPr algn="ctr">
              <a:lnSpc>
                <a:spcPts val="4996"/>
              </a:lnSpc>
            </a:pPr>
            <a:endParaRPr dirty="0">
              <a:latin typeface="Arial" panose="020B0604020202020204" pitchFamily="34" charset="0"/>
              <a:cs typeface="Arial" panose="020B0604020202020204" pitchFamily="34" charset="0"/>
            </a:endParaRPr>
          </a:p>
          <a:p>
            <a:pPr algn="ctr">
              <a:lnSpc>
                <a:spcPts val="4996"/>
              </a:lnSpc>
            </a:pPr>
            <a:r>
              <a:rPr lang="en-US" sz="3568" dirty="0">
                <a:solidFill>
                  <a:srgbClr val="000000"/>
                </a:solidFill>
                <a:latin typeface="Arial" panose="020B0604020202020204" pitchFamily="34" charset="0"/>
                <a:cs typeface="Arial" panose="020B0604020202020204" pitchFamily="34" charset="0"/>
              </a:rPr>
              <a:t>Financially?</a:t>
            </a:r>
          </a:p>
        </p:txBody>
      </p:sp>
      <p:sp>
        <p:nvSpPr>
          <p:cNvPr id="22" name="Freeform 11">
            <a:extLst>
              <a:ext uri="{FF2B5EF4-FFF2-40B4-BE49-F238E27FC236}">
                <a16:creationId xmlns:a16="http://schemas.microsoft.com/office/drawing/2014/main" id="{A8CD2E51-71AE-EB47-D073-994E7C5D502B}"/>
              </a:ext>
            </a:extLst>
          </p:cNvPr>
          <p:cNvSpPr/>
          <p:nvPr/>
        </p:nvSpPr>
        <p:spPr>
          <a:xfrm>
            <a:off x="13861876" y="8942802"/>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23" name="Picture 22" descr="A logo on a black background&#10;&#10;AI-generated content may be incorrect.">
            <a:extLst>
              <a:ext uri="{FF2B5EF4-FFF2-40B4-BE49-F238E27FC236}">
                <a16:creationId xmlns:a16="http://schemas.microsoft.com/office/drawing/2014/main" id="{A1FF232A-446C-985E-20A5-DDD7A1D79F9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982437" y="8456882"/>
            <a:ext cx="1664895" cy="176842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Freeform 3"/>
          <p:cNvSpPr/>
          <p:nvPr/>
        </p:nvSpPr>
        <p:spPr>
          <a:xfrm rot="960812">
            <a:off x="9890120" y="-567932"/>
            <a:ext cx="7507866" cy="11664763"/>
          </a:xfrm>
          <a:custGeom>
            <a:avLst/>
            <a:gdLst/>
            <a:ahLst/>
            <a:cxnLst/>
            <a:rect l="l" t="t" r="r" b="b"/>
            <a:pathLst>
              <a:path w="7507866" h="11664763">
                <a:moveTo>
                  <a:pt x="0" y="0"/>
                </a:moveTo>
                <a:lnTo>
                  <a:pt x="7507866" y="0"/>
                </a:lnTo>
                <a:lnTo>
                  <a:pt x="7507866" y="11664763"/>
                </a:lnTo>
                <a:lnTo>
                  <a:pt x="0" y="116647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rot="977457">
            <a:off x="11390425" y="1156829"/>
            <a:ext cx="1942751" cy="1734714"/>
          </a:xfrm>
          <a:custGeom>
            <a:avLst/>
            <a:gdLst/>
            <a:ahLst/>
            <a:cxnLst/>
            <a:rect l="l" t="t" r="r" b="b"/>
            <a:pathLst>
              <a:path w="1942751" h="1734714">
                <a:moveTo>
                  <a:pt x="0" y="0"/>
                </a:moveTo>
                <a:lnTo>
                  <a:pt x="1942750" y="0"/>
                </a:lnTo>
                <a:lnTo>
                  <a:pt x="1942750" y="1734715"/>
                </a:lnTo>
                <a:lnTo>
                  <a:pt x="0" y="173471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6" name="Freeform 6"/>
          <p:cNvSpPr/>
          <p:nvPr/>
        </p:nvSpPr>
        <p:spPr>
          <a:xfrm>
            <a:off x="10151311" y="5916306"/>
            <a:ext cx="1531925" cy="2532108"/>
          </a:xfrm>
          <a:custGeom>
            <a:avLst/>
            <a:gdLst/>
            <a:ahLst/>
            <a:cxnLst/>
            <a:rect l="l" t="t" r="r" b="b"/>
            <a:pathLst>
              <a:path w="1531925" h="2532108">
                <a:moveTo>
                  <a:pt x="0" y="0"/>
                </a:moveTo>
                <a:lnTo>
                  <a:pt x="1531926" y="0"/>
                </a:lnTo>
                <a:lnTo>
                  <a:pt x="1531926" y="2532108"/>
                </a:lnTo>
                <a:lnTo>
                  <a:pt x="0" y="25321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rot="933517">
            <a:off x="15107039" y="4915525"/>
            <a:ext cx="1655133" cy="1630306"/>
          </a:xfrm>
          <a:custGeom>
            <a:avLst/>
            <a:gdLst/>
            <a:ahLst/>
            <a:cxnLst/>
            <a:rect l="l" t="t" r="r" b="b"/>
            <a:pathLst>
              <a:path w="1655133" h="1630306">
                <a:moveTo>
                  <a:pt x="0" y="0"/>
                </a:moveTo>
                <a:lnTo>
                  <a:pt x="1655133" y="0"/>
                </a:lnTo>
                <a:lnTo>
                  <a:pt x="1655133" y="1630306"/>
                </a:lnTo>
                <a:lnTo>
                  <a:pt x="0" y="16303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8" name="Freeform 8"/>
          <p:cNvSpPr/>
          <p:nvPr/>
        </p:nvSpPr>
        <p:spPr>
          <a:xfrm flipH="1">
            <a:off x="14961164" y="6701778"/>
            <a:ext cx="4947965" cy="3681584"/>
          </a:xfrm>
          <a:custGeom>
            <a:avLst/>
            <a:gdLst/>
            <a:ahLst/>
            <a:cxnLst/>
            <a:rect l="l" t="t" r="r" b="b"/>
            <a:pathLst>
              <a:path w="4947965" h="3681584">
                <a:moveTo>
                  <a:pt x="4947965" y="0"/>
                </a:moveTo>
                <a:lnTo>
                  <a:pt x="0" y="0"/>
                </a:lnTo>
                <a:lnTo>
                  <a:pt x="0" y="3681583"/>
                </a:lnTo>
                <a:lnTo>
                  <a:pt x="4947965" y="3681583"/>
                </a:lnTo>
                <a:lnTo>
                  <a:pt x="4947965" y="0"/>
                </a:lnTo>
                <a:close/>
              </a:path>
            </a:pathLst>
          </a:custGeom>
          <a:blipFill>
            <a:blip r:embed="rId7" cstate="email">
              <a:extLst>
                <a:ext uri="{28A0092B-C50C-407E-A947-70E740481C1C}">
                  <a14:useLocalDpi xmlns:a14="http://schemas.microsoft.com/office/drawing/2010/main"/>
                </a:ext>
              </a:extLst>
            </a:blip>
            <a:stretch>
              <a:fillRect l="-5769" r="-5769"/>
            </a:stretch>
          </a:blipFill>
        </p:spPr>
        <p:txBody>
          <a:bodyPr/>
          <a:lstStyle/>
          <a:p>
            <a:endParaRPr lang="en-GB"/>
          </a:p>
        </p:txBody>
      </p:sp>
      <p:sp>
        <p:nvSpPr>
          <p:cNvPr id="9" name="TextBox 9"/>
          <p:cNvSpPr txBox="1"/>
          <p:nvPr/>
        </p:nvSpPr>
        <p:spPr>
          <a:xfrm rot="960812">
            <a:off x="12127714" y="6844763"/>
            <a:ext cx="3857688" cy="1538883"/>
          </a:xfrm>
          <a:prstGeom prst="rect">
            <a:avLst/>
          </a:prstGeom>
        </p:spPr>
        <p:txBody>
          <a:bodyPr lIns="0" tIns="0" rIns="0" bIns="0" rtlCol="0" anchor="t">
            <a:spAutoFit/>
          </a:bodyPr>
          <a:lstStyle/>
          <a:p>
            <a:pPr marL="0" marR="0" lvl="0" indent="0" algn="ctr" defTabSz="914400" rtl="0" eaLnBrk="1" fontAlgn="auto" latinLnBrk="0" hangingPunct="1">
              <a:lnSpc>
                <a:spcPts val="2416"/>
              </a:lnSpc>
              <a:spcBef>
                <a:spcPts val="0"/>
              </a:spcBef>
              <a:spcAft>
                <a:spcPts val="0"/>
              </a:spcAft>
              <a:buClrTx/>
              <a:buSzTx/>
              <a:buFontTx/>
              <a:buNone/>
              <a:tabLst/>
              <a:defRPr/>
            </a:pPr>
            <a:r>
              <a:rPr kumimoji="0" lang="en-US" sz="212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a:t>
            </a:r>
            <a:r>
              <a:rPr kumimoji="0" lang="en-US" sz="212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flavours</a:t>
            </a:r>
            <a:r>
              <a:rPr kumimoji="0" lang="en-US" sz="212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and flavorings in vapes are also harmful. The risk of having a heart attack decreases right away when going vape-free.</a:t>
            </a:r>
          </a:p>
        </p:txBody>
      </p:sp>
      <p:sp>
        <p:nvSpPr>
          <p:cNvPr id="10" name="Freeform 10"/>
          <p:cNvSpPr/>
          <p:nvPr/>
        </p:nvSpPr>
        <p:spPr>
          <a:xfrm rot="-609102" flipH="1">
            <a:off x="13243829" y="8682559"/>
            <a:ext cx="4153437" cy="1043551"/>
          </a:xfrm>
          <a:custGeom>
            <a:avLst/>
            <a:gdLst/>
            <a:ahLst/>
            <a:cxnLst/>
            <a:rect l="l" t="t" r="r" b="b"/>
            <a:pathLst>
              <a:path w="4153437" h="1043551">
                <a:moveTo>
                  <a:pt x="4153436" y="0"/>
                </a:moveTo>
                <a:lnTo>
                  <a:pt x="0" y="0"/>
                </a:lnTo>
                <a:lnTo>
                  <a:pt x="0" y="1043550"/>
                </a:lnTo>
                <a:lnTo>
                  <a:pt x="4153436" y="1043550"/>
                </a:lnTo>
                <a:lnTo>
                  <a:pt x="4153436"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4" name="Freeform 14"/>
          <p:cNvSpPr/>
          <p:nvPr/>
        </p:nvSpPr>
        <p:spPr>
          <a:xfrm>
            <a:off x="10731484" y="2916632"/>
            <a:ext cx="524188" cy="524188"/>
          </a:xfrm>
          <a:custGeom>
            <a:avLst/>
            <a:gdLst/>
            <a:ahLst/>
            <a:cxnLst/>
            <a:rect l="l" t="t" r="r" b="b"/>
            <a:pathLst>
              <a:path w="524188" h="524188">
                <a:moveTo>
                  <a:pt x="0" y="0"/>
                </a:moveTo>
                <a:lnTo>
                  <a:pt x="524188" y="0"/>
                </a:lnTo>
                <a:lnTo>
                  <a:pt x="524188" y="524188"/>
                </a:lnTo>
                <a:lnTo>
                  <a:pt x="0" y="52418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6" name="TextBox 16"/>
          <p:cNvSpPr txBox="1"/>
          <p:nvPr/>
        </p:nvSpPr>
        <p:spPr>
          <a:xfrm rot="960812">
            <a:off x="13502931" y="2144991"/>
            <a:ext cx="3875411" cy="1538883"/>
          </a:xfrm>
          <a:prstGeom prst="rect">
            <a:avLst/>
          </a:prstGeom>
        </p:spPr>
        <p:txBody>
          <a:bodyPr lIns="0" tIns="0" rIns="0" bIns="0" rtlCol="0" anchor="t">
            <a:spAutoFit/>
          </a:bodyPr>
          <a:lstStyle/>
          <a:p>
            <a:pPr marL="0" marR="0" lvl="0" indent="0" algn="ctr" defTabSz="914400" rtl="0" eaLnBrk="1" fontAlgn="auto" latinLnBrk="0" hangingPunct="1">
              <a:lnSpc>
                <a:spcPts val="2419"/>
              </a:lnSpc>
              <a:spcBef>
                <a:spcPts val="0"/>
              </a:spcBef>
              <a:spcAft>
                <a:spcPts val="0"/>
              </a:spcAft>
              <a:buClrTx/>
              <a:buSzTx/>
              <a:buFontTx/>
              <a:buNone/>
              <a:tabLst/>
              <a:defRPr/>
            </a:pPr>
            <a:r>
              <a:rPr lang="en-US" sz="2122" dirty="0">
                <a:solidFill>
                  <a:srgbClr val="000000"/>
                </a:solidFill>
                <a:latin typeface="Arial" panose="020B0604020202020204" pitchFamily="34" charset="0"/>
                <a:cs typeface="Arial" panose="020B0604020202020204" pitchFamily="34" charset="0"/>
              </a:rPr>
              <a:t>Vape</a:t>
            </a:r>
            <a:r>
              <a:rPr kumimoji="0" lang="en-US" sz="2122"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 are NOT just harmless flavored water vapor. They produce an aerosol full of harmful chemicals and other elements.</a:t>
            </a:r>
          </a:p>
        </p:txBody>
      </p:sp>
      <p:sp>
        <p:nvSpPr>
          <p:cNvPr id="17" name="TextBox 17"/>
          <p:cNvSpPr txBox="1"/>
          <p:nvPr/>
        </p:nvSpPr>
        <p:spPr>
          <a:xfrm rot="960812">
            <a:off x="11060517" y="3896754"/>
            <a:ext cx="3529170" cy="1590179"/>
          </a:xfrm>
          <a:prstGeom prst="rect">
            <a:avLst/>
          </a:prstGeom>
        </p:spPr>
        <p:txBody>
          <a:bodyPr lIns="0" tIns="0" rIns="0" bIns="0" rtlCol="0" anchor="t">
            <a:spAutoFit/>
          </a:bodyPr>
          <a:lstStyle/>
          <a:p>
            <a:pPr marL="0" marR="0" lvl="0" indent="0" algn="ctr" defTabSz="914400" rtl="0" eaLnBrk="1" fontAlgn="auto" latinLnBrk="0" hangingPunct="1">
              <a:lnSpc>
                <a:spcPts val="3057"/>
              </a:lnSpc>
              <a:spcBef>
                <a:spcPts val="0"/>
              </a:spcBef>
              <a:spcAft>
                <a:spcPts val="0"/>
              </a:spcAft>
              <a:buClrTx/>
              <a:buSzTx/>
              <a:buFontTx/>
              <a:buNone/>
              <a:tabLst/>
              <a:defRPr/>
            </a:pPr>
            <a:r>
              <a:rPr kumimoji="0" lang="en-US" sz="2682"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Vape aerosol damages the lungs and heart, which can lead to disease.</a:t>
            </a:r>
          </a:p>
        </p:txBody>
      </p:sp>
      <p:sp>
        <p:nvSpPr>
          <p:cNvPr id="18" name="TextBox 18"/>
          <p:cNvSpPr txBox="1"/>
          <p:nvPr/>
        </p:nvSpPr>
        <p:spPr>
          <a:xfrm>
            <a:off x="4372129" y="106248"/>
            <a:ext cx="8109420" cy="970779"/>
          </a:xfrm>
          <a:prstGeom prst="rect">
            <a:avLst/>
          </a:prstGeom>
        </p:spPr>
        <p:txBody>
          <a:bodyPr lIns="0" tIns="0" rIns="0" bIns="0" rtlCol="0" anchor="t">
            <a:spAutoFit/>
          </a:bodyPr>
          <a:lstStyle/>
          <a:p>
            <a:pPr marL="0" marR="0" lvl="0" indent="0" algn="ctr" defTabSz="914400" rtl="0" eaLnBrk="1" fontAlgn="auto" latinLnBrk="0" hangingPunct="1">
              <a:lnSpc>
                <a:spcPts val="8271"/>
              </a:lnSpc>
              <a:spcBef>
                <a:spcPct val="0"/>
              </a:spcBef>
              <a:spcAft>
                <a:spcPts val="0"/>
              </a:spcAft>
              <a:buClrTx/>
              <a:buSzTx/>
              <a:buFontTx/>
              <a:buNone/>
              <a:tabLst/>
              <a:defRPr/>
            </a:pPr>
            <a:r>
              <a:rPr kumimoji="0" lang="en-US" sz="5907" b="0" i="0" u="none" strike="noStrike" kern="1200" cap="none" spc="0" normalizeH="0" baseline="0" noProof="0" dirty="0">
                <a:ln>
                  <a:noFill/>
                </a:ln>
                <a:effectLst/>
                <a:uLnTx/>
                <a:uFillTx/>
                <a:latin typeface="Arial" panose="020B0604020202020204" pitchFamily="34" charset="0"/>
                <a:cs typeface="Arial" panose="020B0604020202020204" pitchFamily="34" charset="0"/>
              </a:rPr>
              <a:t>Key Takeaways</a:t>
            </a:r>
          </a:p>
        </p:txBody>
      </p:sp>
      <p:sp>
        <p:nvSpPr>
          <p:cNvPr id="19" name="TextBox 19"/>
          <p:cNvSpPr txBox="1"/>
          <p:nvPr/>
        </p:nvSpPr>
        <p:spPr>
          <a:xfrm rot="-644812">
            <a:off x="13553072" y="8912362"/>
            <a:ext cx="3487988" cy="495300"/>
          </a:xfrm>
          <a:prstGeom prst="rect">
            <a:avLst/>
          </a:prstGeom>
        </p:spPr>
        <p:txBody>
          <a:bodyPr lIns="0" tIns="0" rIns="0" bIns="0" rtlCol="0" anchor="t">
            <a:spAutoFit/>
          </a:bodyPr>
          <a:lstStyle/>
          <a:p>
            <a:pPr marL="0" marR="0" lvl="0" indent="0" algn="ctr" defTabSz="914400" rtl="0" eaLnBrk="1" fontAlgn="auto" latinLnBrk="0" hangingPunct="1">
              <a:lnSpc>
                <a:spcPts val="1989"/>
              </a:lnSpc>
              <a:spcBef>
                <a:spcPct val="0"/>
              </a:spcBef>
              <a:spcAft>
                <a:spcPts val="0"/>
              </a:spcAft>
              <a:buClrTx/>
              <a:buSzTx/>
              <a:buFontTx/>
              <a:buNone/>
              <a:tabLst/>
              <a:defRPr/>
            </a:pPr>
            <a:r>
              <a:rPr kumimoji="0" lang="en-US" sz="1658"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Going smoke or vape-free allows the body to heal right away.</a:t>
            </a:r>
          </a:p>
        </p:txBody>
      </p:sp>
      <p:sp>
        <p:nvSpPr>
          <p:cNvPr id="26" name="Oval 25">
            <a:extLst>
              <a:ext uri="{FF2B5EF4-FFF2-40B4-BE49-F238E27FC236}">
                <a16:creationId xmlns:a16="http://schemas.microsoft.com/office/drawing/2014/main" id="{BD6819D3-CC65-FFDB-C89D-7A003AD3DAAC}"/>
              </a:ext>
            </a:extLst>
          </p:cNvPr>
          <p:cNvSpPr/>
          <p:nvPr/>
        </p:nvSpPr>
        <p:spPr>
          <a:xfrm>
            <a:off x="15555919" y="5399689"/>
            <a:ext cx="699261" cy="838365"/>
          </a:xfrm>
          <a:prstGeom prst="ellipse">
            <a:avLst/>
          </a:prstGeom>
          <a:solidFill>
            <a:srgbClr val="F357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
            <a:extLst>
              <a:ext uri="{FF2B5EF4-FFF2-40B4-BE49-F238E27FC236}">
                <a16:creationId xmlns:a16="http://schemas.microsoft.com/office/drawing/2014/main" id="{6A545C03-AA87-8814-66A0-C0513D7615BC}"/>
              </a:ext>
            </a:extLst>
          </p:cNvPr>
          <p:cNvSpPr/>
          <p:nvPr/>
        </p:nvSpPr>
        <p:spPr>
          <a:xfrm rot="19565448">
            <a:off x="1345832" y="1721417"/>
            <a:ext cx="5841583" cy="9033273"/>
          </a:xfrm>
          <a:custGeom>
            <a:avLst/>
            <a:gdLst/>
            <a:ahLst/>
            <a:cxnLst/>
            <a:rect l="l" t="t" r="r" b="b"/>
            <a:pathLst>
              <a:path w="7507866" h="11664763">
                <a:moveTo>
                  <a:pt x="0" y="0"/>
                </a:moveTo>
                <a:lnTo>
                  <a:pt x="7507866" y="0"/>
                </a:lnTo>
                <a:lnTo>
                  <a:pt x="7507866" y="11664763"/>
                </a:lnTo>
                <a:lnTo>
                  <a:pt x="0" y="116647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27" name="TextBox 19">
            <a:extLst>
              <a:ext uri="{FF2B5EF4-FFF2-40B4-BE49-F238E27FC236}">
                <a16:creationId xmlns:a16="http://schemas.microsoft.com/office/drawing/2014/main" id="{43DF4B88-2EAB-EF6C-5108-C5D0C929FC21}"/>
              </a:ext>
            </a:extLst>
          </p:cNvPr>
          <p:cNvSpPr txBox="1"/>
          <p:nvPr/>
        </p:nvSpPr>
        <p:spPr>
          <a:xfrm rot="19642258">
            <a:off x="2136856" y="3511756"/>
            <a:ext cx="2953141" cy="1107996"/>
          </a:xfrm>
          <a:prstGeom prst="rect">
            <a:avLst/>
          </a:prstGeom>
        </p:spPr>
        <p:txBody>
          <a:bodyPr wrap="square" lIns="0" tIns="0" rIns="0" bIns="0" rtlCol="0" anchor="t">
            <a:spAutoFit/>
          </a:bodyPr>
          <a:lstStyle/>
          <a:p>
            <a:pPr marL="0" lvl="0" indent="0" algn="ctr">
              <a:spcBef>
                <a:spcPct val="0"/>
              </a:spcBef>
            </a:pPr>
            <a:r>
              <a:rPr lang="en-US" sz="2400" spc="-58" dirty="0">
                <a:solidFill>
                  <a:srgbClr val="000000"/>
                </a:solidFill>
                <a:latin typeface="Arial" panose="020B0604020202020204" pitchFamily="34" charset="0"/>
                <a:cs typeface="Arial" panose="020B0604020202020204" pitchFamily="34" charset="0"/>
              </a:rPr>
              <a:t>An adolescent's brain is very vulnerable to drugs</a:t>
            </a:r>
          </a:p>
        </p:txBody>
      </p:sp>
      <p:sp>
        <p:nvSpPr>
          <p:cNvPr id="28" name="TextBox 20">
            <a:extLst>
              <a:ext uri="{FF2B5EF4-FFF2-40B4-BE49-F238E27FC236}">
                <a16:creationId xmlns:a16="http://schemas.microsoft.com/office/drawing/2014/main" id="{9738D691-7D6C-45E9-7D86-829051305558}"/>
              </a:ext>
            </a:extLst>
          </p:cNvPr>
          <p:cNvSpPr txBox="1"/>
          <p:nvPr/>
        </p:nvSpPr>
        <p:spPr>
          <a:xfrm rot="19644261">
            <a:off x="1883917" y="5980748"/>
            <a:ext cx="3182318" cy="1107996"/>
          </a:xfrm>
          <a:prstGeom prst="rect">
            <a:avLst/>
          </a:prstGeom>
        </p:spPr>
        <p:txBody>
          <a:bodyPr wrap="square" lIns="0" tIns="0" rIns="0" bIns="0" rtlCol="0" anchor="t">
            <a:spAutoFit/>
          </a:bodyPr>
          <a:lstStyle/>
          <a:p>
            <a:pPr marL="0" lvl="0" indent="0" algn="ctr">
              <a:spcBef>
                <a:spcPct val="0"/>
              </a:spcBef>
            </a:pPr>
            <a:r>
              <a:rPr lang="en-US" sz="2400" spc="-58" dirty="0">
                <a:solidFill>
                  <a:srgbClr val="000000"/>
                </a:solidFill>
                <a:latin typeface="Arial" panose="020B0604020202020204" pitchFamily="34" charset="0"/>
                <a:cs typeface="Arial" panose="020B0604020202020204" pitchFamily="34" charset="0"/>
              </a:rPr>
              <a:t>Nicotine hooks you and makes your brain think you need it</a:t>
            </a:r>
          </a:p>
        </p:txBody>
      </p:sp>
      <p:sp>
        <p:nvSpPr>
          <p:cNvPr id="11" name="Freeform 11"/>
          <p:cNvSpPr/>
          <p:nvPr/>
        </p:nvSpPr>
        <p:spPr>
          <a:xfrm rot="19459922">
            <a:off x="1627574" y="3940932"/>
            <a:ext cx="530865" cy="530865"/>
          </a:xfrm>
          <a:custGeom>
            <a:avLst/>
            <a:gdLst/>
            <a:ahLst/>
            <a:cxnLst/>
            <a:rect l="l" t="t" r="r" b="b"/>
            <a:pathLst>
              <a:path w="530865" h="530865">
                <a:moveTo>
                  <a:pt x="0" y="0"/>
                </a:moveTo>
                <a:lnTo>
                  <a:pt x="530866" y="0"/>
                </a:lnTo>
                <a:lnTo>
                  <a:pt x="530866" y="530865"/>
                </a:lnTo>
                <a:lnTo>
                  <a:pt x="0" y="53086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2" name="Freeform 12"/>
          <p:cNvSpPr/>
          <p:nvPr/>
        </p:nvSpPr>
        <p:spPr>
          <a:xfrm rot="19274697">
            <a:off x="1416016" y="6582510"/>
            <a:ext cx="547022" cy="547022"/>
          </a:xfrm>
          <a:custGeom>
            <a:avLst/>
            <a:gdLst/>
            <a:ahLst/>
            <a:cxnLst/>
            <a:rect l="l" t="t" r="r" b="b"/>
            <a:pathLst>
              <a:path w="547022" h="547022">
                <a:moveTo>
                  <a:pt x="0" y="0"/>
                </a:moveTo>
                <a:lnTo>
                  <a:pt x="547022" y="0"/>
                </a:lnTo>
                <a:lnTo>
                  <a:pt x="547022" y="547022"/>
                </a:lnTo>
                <a:lnTo>
                  <a:pt x="0" y="54702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3" name="Freeform 13"/>
          <p:cNvSpPr/>
          <p:nvPr/>
        </p:nvSpPr>
        <p:spPr>
          <a:xfrm rot="952296">
            <a:off x="13381767" y="1071603"/>
            <a:ext cx="524571" cy="524571"/>
          </a:xfrm>
          <a:custGeom>
            <a:avLst/>
            <a:gdLst/>
            <a:ahLst/>
            <a:cxnLst/>
            <a:rect l="l" t="t" r="r" b="b"/>
            <a:pathLst>
              <a:path w="524571" h="524571">
                <a:moveTo>
                  <a:pt x="0" y="0"/>
                </a:moveTo>
                <a:lnTo>
                  <a:pt x="524571" y="0"/>
                </a:lnTo>
                <a:lnTo>
                  <a:pt x="524571" y="524570"/>
                </a:lnTo>
                <a:lnTo>
                  <a:pt x="0" y="52457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31" name="Oval 30">
            <a:extLst>
              <a:ext uri="{FF2B5EF4-FFF2-40B4-BE49-F238E27FC236}">
                <a16:creationId xmlns:a16="http://schemas.microsoft.com/office/drawing/2014/main" id="{BF94891B-C7CB-75BE-3CF9-30C1A2B2506E}"/>
              </a:ext>
            </a:extLst>
          </p:cNvPr>
          <p:cNvSpPr/>
          <p:nvPr/>
        </p:nvSpPr>
        <p:spPr>
          <a:xfrm>
            <a:off x="11929475" y="5804217"/>
            <a:ext cx="545125" cy="535404"/>
          </a:xfrm>
          <a:prstGeom prst="ellipse">
            <a:avLst/>
          </a:prstGeom>
          <a:solidFill>
            <a:srgbClr val="56B4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5</a:t>
            </a:r>
          </a:p>
        </p:txBody>
      </p:sp>
      <p:sp>
        <p:nvSpPr>
          <p:cNvPr id="32" name="Oval 31">
            <a:extLst>
              <a:ext uri="{FF2B5EF4-FFF2-40B4-BE49-F238E27FC236}">
                <a16:creationId xmlns:a16="http://schemas.microsoft.com/office/drawing/2014/main" id="{0D722D8B-37CE-DC14-F99C-88135B139BBE}"/>
              </a:ext>
            </a:extLst>
          </p:cNvPr>
          <p:cNvSpPr/>
          <p:nvPr/>
        </p:nvSpPr>
        <p:spPr>
          <a:xfrm>
            <a:off x="12999464" y="8884994"/>
            <a:ext cx="545125" cy="535404"/>
          </a:xfrm>
          <a:prstGeom prst="ellipse">
            <a:avLst/>
          </a:prstGeom>
          <a:solidFill>
            <a:srgbClr val="56B4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6</a:t>
            </a:r>
          </a:p>
        </p:txBody>
      </p:sp>
      <p:sp>
        <p:nvSpPr>
          <p:cNvPr id="33" name="TextBox 20">
            <a:extLst>
              <a:ext uri="{FF2B5EF4-FFF2-40B4-BE49-F238E27FC236}">
                <a16:creationId xmlns:a16="http://schemas.microsoft.com/office/drawing/2014/main" id="{83F572D6-A618-80F4-A176-4D4CE33E63D9}"/>
              </a:ext>
            </a:extLst>
          </p:cNvPr>
          <p:cNvSpPr txBox="1"/>
          <p:nvPr/>
        </p:nvSpPr>
        <p:spPr>
          <a:xfrm rot="19644261">
            <a:off x="4177351" y="7115755"/>
            <a:ext cx="3182318" cy="369332"/>
          </a:xfrm>
          <a:prstGeom prst="rect">
            <a:avLst/>
          </a:prstGeom>
        </p:spPr>
        <p:txBody>
          <a:bodyPr wrap="square" lIns="0" tIns="0" rIns="0" bIns="0" rtlCol="0" anchor="t">
            <a:spAutoFit/>
          </a:bodyPr>
          <a:lstStyle/>
          <a:p>
            <a:pPr marL="0" lvl="0" indent="0" algn="ctr">
              <a:spcBef>
                <a:spcPct val="0"/>
              </a:spcBef>
            </a:pPr>
            <a:r>
              <a:rPr lang="en-US" sz="2400" spc="-58" dirty="0">
                <a:solidFill>
                  <a:srgbClr val="000000"/>
                </a:solidFill>
                <a:latin typeface="Arial" panose="020B0604020202020204" pitchFamily="34" charset="0"/>
                <a:cs typeface="Arial" panose="020B0604020202020204" pitchFamily="34" charset="0"/>
              </a:rPr>
              <a:t>…</a:t>
            </a:r>
          </a:p>
        </p:txBody>
      </p:sp>
      <p:sp>
        <p:nvSpPr>
          <p:cNvPr id="34" name="Freeform 5">
            <a:extLst>
              <a:ext uri="{FF2B5EF4-FFF2-40B4-BE49-F238E27FC236}">
                <a16:creationId xmlns:a16="http://schemas.microsoft.com/office/drawing/2014/main" id="{1532CDC8-E9E2-2F21-F960-F5D07E1988F5}"/>
              </a:ext>
            </a:extLst>
          </p:cNvPr>
          <p:cNvSpPr/>
          <p:nvPr/>
        </p:nvSpPr>
        <p:spPr>
          <a:xfrm>
            <a:off x="985788" y="4920706"/>
            <a:ext cx="1452612" cy="1070180"/>
          </a:xfrm>
          <a:custGeom>
            <a:avLst/>
            <a:gdLst/>
            <a:ahLst/>
            <a:cxnLst/>
            <a:rect l="l" t="t" r="r" b="b"/>
            <a:pathLst>
              <a:path w="3388474" h="2729262">
                <a:moveTo>
                  <a:pt x="0" y="0"/>
                </a:moveTo>
                <a:lnTo>
                  <a:pt x="3388474" y="0"/>
                </a:lnTo>
                <a:lnTo>
                  <a:pt x="3388474" y="2729262"/>
                </a:lnTo>
                <a:lnTo>
                  <a:pt x="0" y="2729262"/>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35" name="Freeform 5">
            <a:extLst>
              <a:ext uri="{FF2B5EF4-FFF2-40B4-BE49-F238E27FC236}">
                <a16:creationId xmlns:a16="http://schemas.microsoft.com/office/drawing/2014/main" id="{9CE1C01F-D8C0-741E-409E-EFE3B9F2D268}"/>
              </a:ext>
            </a:extLst>
          </p:cNvPr>
          <p:cNvSpPr/>
          <p:nvPr/>
        </p:nvSpPr>
        <p:spPr>
          <a:xfrm>
            <a:off x="5273714" y="4788969"/>
            <a:ext cx="925733" cy="889530"/>
          </a:xfrm>
          <a:custGeom>
            <a:avLst/>
            <a:gdLst/>
            <a:ahLst/>
            <a:cxnLst/>
            <a:rect l="l" t="t" r="r" b="b"/>
            <a:pathLst>
              <a:path w="2723237" h="2984369">
                <a:moveTo>
                  <a:pt x="0" y="0"/>
                </a:moveTo>
                <a:lnTo>
                  <a:pt x="2723237" y="0"/>
                </a:lnTo>
                <a:lnTo>
                  <a:pt x="2723237" y="2984369"/>
                </a:lnTo>
                <a:lnTo>
                  <a:pt x="0" y="2984369"/>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2" name="Freeform 11">
            <a:extLst>
              <a:ext uri="{FF2B5EF4-FFF2-40B4-BE49-F238E27FC236}">
                <a16:creationId xmlns:a16="http://schemas.microsoft.com/office/drawing/2014/main" id="{6925FA56-C831-D452-9DD2-9E81C3D37ABE}"/>
              </a:ext>
            </a:extLst>
          </p:cNvPr>
          <p:cNvSpPr/>
          <p:nvPr/>
        </p:nvSpPr>
        <p:spPr>
          <a:xfrm>
            <a:off x="-354249" y="494309"/>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5"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4" name="Picture 3" descr="A logo on a black background&#10;&#10;AI-generated content may be incorrect.">
            <a:extLst>
              <a:ext uri="{FF2B5EF4-FFF2-40B4-BE49-F238E27FC236}">
                <a16:creationId xmlns:a16="http://schemas.microsoft.com/office/drawing/2014/main" id="{D9B45A60-A434-07FB-46CC-93B01A838A5A}"/>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766312" y="8389"/>
            <a:ext cx="1360539" cy="1445143"/>
          </a:xfrm>
          <a:prstGeom prst="rect">
            <a:avLst/>
          </a:prstGeom>
        </p:spPr>
      </p:pic>
    </p:spTree>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grpSp>
        <p:nvGrpSpPr>
          <p:cNvPr id="2" name="Group 2"/>
          <p:cNvGrpSpPr/>
          <p:nvPr/>
        </p:nvGrpSpPr>
        <p:grpSpPr>
          <a:xfrm>
            <a:off x="17781502" y="9646702"/>
            <a:ext cx="174796" cy="174796"/>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4" name="Group 4"/>
          <p:cNvGrpSpPr/>
          <p:nvPr/>
        </p:nvGrpSpPr>
        <p:grpSpPr>
          <a:xfrm>
            <a:off x="17781502" y="448078"/>
            <a:ext cx="174796" cy="17479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6" name="Group 6"/>
          <p:cNvGrpSpPr/>
          <p:nvPr/>
        </p:nvGrpSpPr>
        <p:grpSpPr>
          <a:xfrm>
            <a:off x="364301" y="9646702"/>
            <a:ext cx="174796" cy="17479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8" name="Group 8"/>
          <p:cNvGrpSpPr/>
          <p:nvPr/>
        </p:nvGrpSpPr>
        <p:grpSpPr>
          <a:xfrm>
            <a:off x="364301" y="448078"/>
            <a:ext cx="174796" cy="174796"/>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sp>
        <p:nvSpPr>
          <p:cNvPr id="10" name="AutoShape 10"/>
          <p:cNvSpPr/>
          <p:nvPr/>
        </p:nvSpPr>
        <p:spPr>
          <a:xfrm>
            <a:off x="6362961" y="4129385"/>
            <a:ext cx="9525" cy="3597520"/>
          </a:xfrm>
          <a:prstGeom prst="rect">
            <a:avLst/>
          </a:prstGeom>
          <a:solidFill>
            <a:srgbClr val="000000"/>
          </a:solidFill>
        </p:spPr>
        <p:txBody>
          <a:bodyPr/>
          <a:lstStyle/>
          <a:p>
            <a:endParaRPr lang="en-GB"/>
          </a:p>
        </p:txBody>
      </p:sp>
      <p:sp>
        <p:nvSpPr>
          <p:cNvPr id="11" name="AutoShape 11"/>
          <p:cNvSpPr/>
          <p:nvPr/>
        </p:nvSpPr>
        <p:spPr>
          <a:xfrm>
            <a:off x="11729966" y="4129385"/>
            <a:ext cx="9525" cy="3597520"/>
          </a:xfrm>
          <a:prstGeom prst="rect">
            <a:avLst/>
          </a:prstGeom>
          <a:solidFill>
            <a:srgbClr val="000000"/>
          </a:solidFill>
        </p:spPr>
        <p:txBody>
          <a:bodyPr/>
          <a:lstStyle/>
          <a:p>
            <a:endParaRPr lang="en-GB"/>
          </a:p>
        </p:txBody>
      </p:sp>
      <p:grpSp>
        <p:nvGrpSpPr>
          <p:cNvPr id="12" name="Group 12"/>
          <p:cNvGrpSpPr/>
          <p:nvPr/>
        </p:nvGrpSpPr>
        <p:grpSpPr>
          <a:xfrm>
            <a:off x="2172759" y="7879955"/>
            <a:ext cx="3022924" cy="532156"/>
            <a:chOff x="0" y="0"/>
            <a:chExt cx="6214622" cy="1106170"/>
          </a:xfrm>
        </p:grpSpPr>
        <p:sp>
          <p:nvSpPr>
            <p:cNvPr id="13" name="Freeform 13"/>
            <p:cNvSpPr/>
            <p:nvPr/>
          </p:nvSpPr>
          <p:spPr>
            <a:xfrm>
              <a:off x="0" y="0"/>
              <a:ext cx="6215892" cy="1107440"/>
            </a:xfrm>
            <a:custGeom>
              <a:avLst/>
              <a:gdLst/>
              <a:ahLst/>
              <a:cxnLst/>
              <a:rect l="l" t="t" r="r" b="b"/>
              <a:pathLst>
                <a:path w="6215892" h="1107440">
                  <a:moveTo>
                    <a:pt x="5662172" y="45720"/>
                  </a:moveTo>
                  <a:cubicBezTo>
                    <a:pt x="5941572" y="45720"/>
                    <a:pt x="6168902" y="273050"/>
                    <a:pt x="6168902" y="552450"/>
                  </a:cubicBezTo>
                  <a:cubicBezTo>
                    <a:pt x="6168902" y="831850"/>
                    <a:pt x="5941572" y="1059180"/>
                    <a:pt x="5662172" y="1059180"/>
                  </a:cubicBezTo>
                  <a:lnTo>
                    <a:pt x="553720" y="1059180"/>
                  </a:lnTo>
                  <a:cubicBezTo>
                    <a:pt x="274320" y="1059180"/>
                    <a:pt x="46990" y="831850"/>
                    <a:pt x="46990" y="552450"/>
                  </a:cubicBezTo>
                  <a:cubicBezTo>
                    <a:pt x="46990" y="273050"/>
                    <a:pt x="274320" y="45720"/>
                    <a:pt x="553720" y="45720"/>
                  </a:cubicBezTo>
                  <a:lnTo>
                    <a:pt x="5662172" y="45720"/>
                  </a:lnTo>
                  <a:moveTo>
                    <a:pt x="5662172" y="0"/>
                  </a:moveTo>
                  <a:lnTo>
                    <a:pt x="553720" y="0"/>
                  </a:lnTo>
                  <a:cubicBezTo>
                    <a:pt x="247650" y="0"/>
                    <a:pt x="0" y="247650"/>
                    <a:pt x="0" y="553720"/>
                  </a:cubicBezTo>
                  <a:cubicBezTo>
                    <a:pt x="0" y="859790"/>
                    <a:pt x="247650" y="1107440"/>
                    <a:pt x="553720" y="1107440"/>
                  </a:cubicBezTo>
                  <a:lnTo>
                    <a:pt x="5662172" y="1107440"/>
                  </a:lnTo>
                  <a:cubicBezTo>
                    <a:pt x="5968242" y="1107440"/>
                    <a:pt x="6215892" y="859790"/>
                    <a:pt x="6215892" y="553720"/>
                  </a:cubicBezTo>
                  <a:cubicBezTo>
                    <a:pt x="6214622" y="247650"/>
                    <a:pt x="5966972" y="0"/>
                    <a:pt x="5662172" y="0"/>
                  </a:cubicBezTo>
                  <a:close/>
                </a:path>
              </a:pathLst>
            </a:custGeom>
            <a:solidFill>
              <a:srgbClr val="000000"/>
            </a:solidFill>
          </p:spPr>
          <p:txBody>
            <a:bodyPr/>
            <a:lstStyle/>
            <a:p>
              <a:endParaRPr lang="en-GB"/>
            </a:p>
          </p:txBody>
        </p:sp>
      </p:grpSp>
      <p:grpSp>
        <p:nvGrpSpPr>
          <p:cNvPr id="20" name="Group 20"/>
          <p:cNvGrpSpPr/>
          <p:nvPr/>
        </p:nvGrpSpPr>
        <p:grpSpPr>
          <a:xfrm>
            <a:off x="7632538" y="7904575"/>
            <a:ext cx="3022924" cy="532156"/>
            <a:chOff x="0" y="0"/>
            <a:chExt cx="6214622" cy="1106170"/>
          </a:xfrm>
        </p:grpSpPr>
        <p:sp>
          <p:nvSpPr>
            <p:cNvPr id="21" name="Freeform 21"/>
            <p:cNvSpPr/>
            <p:nvPr/>
          </p:nvSpPr>
          <p:spPr>
            <a:xfrm>
              <a:off x="0" y="0"/>
              <a:ext cx="6215892" cy="1107440"/>
            </a:xfrm>
            <a:custGeom>
              <a:avLst/>
              <a:gdLst/>
              <a:ahLst/>
              <a:cxnLst/>
              <a:rect l="l" t="t" r="r" b="b"/>
              <a:pathLst>
                <a:path w="6215892" h="1107440">
                  <a:moveTo>
                    <a:pt x="5662172" y="45720"/>
                  </a:moveTo>
                  <a:cubicBezTo>
                    <a:pt x="5941572" y="45720"/>
                    <a:pt x="6168902" y="273050"/>
                    <a:pt x="6168902" y="552450"/>
                  </a:cubicBezTo>
                  <a:cubicBezTo>
                    <a:pt x="6168902" y="831850"/>
                    <a:pt x="5941572" y="1059180"/>
                    <a:pt x="5662172" y="1059180"/>
                  </a:cubicBezTo>
                  <a:lnTo>
                    <a:pt x="553720" y="1059180"/>
                  </a:lnTo>
                  <a:cubicBezTo>
                    <a:pt x="274320" y="1059180"/>
                    <a:pt x="46990" y="831850"/>
                    <a:pt x="46990" y="552450"/>
                  </a:cubicBezTo>
                  <a:cubicBezTo>
                    <a:pt x="46990" y="273050"/>
                    <a:pt x="274320" y="45720"/>
                    <a:pt x="553720" y="45720"/>
                  </a:cubicBezTo>
                  <a:lnTo>
                    <a:pt x="5662172" y="45720"/>
                  </a:lnTo>
                  <a:moveTo>
                    <a:pt x="5662172" y="0"/>
                  </a:moveTo>
                  <a:lnTo>
                    <a:pt x="553720" y="0"/>
                  </a:lnTo>
                  <a:cubicBezTo>
                    <a:pt x="247650" y="0"/>
                    <a:pt x="0" y="247650"/>
                    <a:pt x="0" y="553720"/>
                  </a:cubicBezTo>
                  <a:cubicBezTo>
                    <a:pt x="0" y="859790"/>
                    <a:pt x="247650" y="1107440"/>
                    <a:pt x="553720" y="1107440"/>
                  </a:cubicBezTo>
                  <a:lnTo>
                    <a:pt x="5662172" y="1107440"/>
                  </a:lnTo>
                  <a:cubicBezTo>
                    <a:pt x="5968242" y="1107440"/>
                    <a:pt x="6215892" y="859790"/>
                    <a:pt x="6215892" y="553720"/>
                  </a:cubicBezTo>
                  <a:cubicBezTo>
                    <a:pt x="6214622" y="247650"/>
                    <a:pt x="5966972" y="0"/>
                    <a:pt x="5662172" y="0"/>
                  </a:cubicBezTo>
                  <a:close/>
                </a:path>
              </a:pathLst>
            </a:custGeom>
            <a:solidFill>
              <a:srgbClr val="000000"/>
            </a:solidFill>
          </p:spPr>
          <p:txBody>
            <a:bodyPr/>
            <a:lstStyle/>
            <a:p>
              <a:endParaRPr lang="en-GB"/>
            </a:p>
          </p:txBody>
        </p:sp>
      </p:grpSp>
      <p:grpSp>
        <p:nvGrpSpPr>
          <p:cNvPr id="22" name="Group 22"/>
          <p:cNvGrpSpPr/>
          <p:nvPr/>
        </p:nvGrpSpPr>
        <p:grpSpPr>
          <a:xfrm>
            <a:off x="12906769" y="7929196"/>
            <a:ext cx="3022924" cy="532156"/>
            <a:chOff x="0" y="0"/>
            <a:chExt cx="6214622" cy="1106170"/>
          </a:xfrm>
        </p:grpSpPr>
        <p:sp>
          <p:nvSpPr>
            <p:cNvPr id="23" name="Freeform 23"/>
            <p:cNvSpPr/>
            <p:nvPr/>
          </p:nvSpPr>
          <p:spPr>
            <a:xfrm>
              <a:off x="0" y="0"/>
              <a:ext cx="6215892" cy="1107440"/>
            </a:xfrm>
            <a:custGeom>
              <a:avLst/>
              <a:gdLst/>
              <a:ahLst/>
              <a:cxnLst/>
              <a:rect l="l" t="t" r="r" b="b"/>
              <a:pathLst>
                <a:path w="6215892" h="1107440">
                  <a:moveTo>
                    <a:pt x="5662172" y="45720"/>
                  </a:moveTo>
                  <a:cubicBezTo>
                    <a:pt x="5941572" y="45720"/>
                    <a:pt x="6168902" y="273050"/>
                    <a:pt x="6168902" y="552450"/>
                  </a:cubicBezTo>
                  <a:cubicBezTo>
                    <a:pt x="6168902" y="831850"/>
                    <a:pt x="5941572" y="1059180"/>
                    <a:pt x="5662172" y="1059180"/>
                  </a:cubicBezTo>
                  <a:lnTo>
                    <a:pt x="553720" y="1059180"/>
                  </a:lnTo>
                  <a:cubicBezTo>
                    <a:pt x="274320" y="1059180"/>
                    <a:pt x="46990" y="831850"/>
                    <a:pt x="46990" y="552450"/>
                  </a:cubicBezTo>
                  <a:cubicBezTo>
                    <a:pt x="46990" y="273050"/>
                    <a:pt x="274320" y="45720"/>
                    <a:pt x="553720" y="45720"/>
                  </a:cubicBezTo>
                  <a:lnTo>
                    <a:pt x="5662172" y="45720"/>
                  </a:lnTo>
                  <a:moveTo>
                    <a:pt x="5662172" y="0"/>
                  </a:moveTo>
                  <a:lnTo>
                    <a:pt x="553720" y="0"/>
                  </a:lnTo>
                  <a:cubicBezTo>
                    <a:pt x="247650" y="0"/>
                    <a:pt x="0" y="247650"/>
                    <a:pt x="0" y="553720"/>
                  </a:cubicBezTo>
                  <a:cubicBezTo>
                    <a:pt x="0" y="859790"/>
                    <a:pt x="247650" y="1107440"/>
                    <a:pt x="553720" y="1107440"/>
                  </a:cubicBezTo>
                  <a:lnTo>
                    <a:pt x="5662172" y="1107440"/>
                  </a:lnTo>
                  <a:cubicBezTo>
                    <a:pt x="5968242" y="1107440"/>
                    <a:pt x="6215892" y="859790"/>
                    <a:pt x="6215892" y="553720"/>
                  </a:cubicBezTo>
                  <a:cubicBezTo>
                    <a:pt x="6214622" y="247650"/>
                    <a:pt x="5966972" y="0"/>
                    <a:pt x="5662172" y="0"/>
                  </a:cubicBezTo>
                  <a:close/>
                </a:path>
              </a:pathLst>
            </a:custGeom>
            <a:solidFill>
              <a:srgbClr val="000000"/>
            </a:solidFill>
          </p:spPr>
          <p:txBody>
            <a:bodyPr/>
            <a:lstStyle/>
            <a:p>
              <a:endParaRPr lang="en-GB">
                <a:latin typeface="Arial" panose="020B0604020202020204" pitchFamily="34" charset="0"/>
                <a:cs typeface="Arial" panose="020B0604020202020204" pitchFamily="34" charset="0"/>
              </a:endParaRPr>
            </a:p>
          </p:txBody>
        </p:sp>
      </p:grpSp>
      <p:sp>
        <p:nvSpPr>
          <p:cNvPr id="25" name="TextBox 25"/>
          <p:cNvSpPr txBox="1"/>
          <p:nvPr/>
        </p:nvSpPr>
        <p:spPr>
          <a:xfrm>
            <a:off x="364691" y="1268625"/>
            <a:ext cx="16597658" cy="1474571"/>
          </a:xfrm>
          <a:prstGeom prst="rect">
            <a:avLst/>
          </a:prstGeom>
        </p:spPr>
        <p:txBody>
          <a:bodyPr wrap="square" lIns="0" tIns="0" rIns="0" bIns="0" rtlCol="0" anchor="t">
            <a:spAutoFit/>
          </a:bodyPr>
          <a:lstStyle/>
          <a:p>
            <a:pPr algn="ctr">
              <a:lnSpc>
                <a:spcPts val="12599"/>
              </a:lnSpc>
              <a:spcBef>
                <a:spcPct val="0"/>
              </a:spcBef>
            </a:pPr>
            <a:r>
              <a:rPr lang="en-US" sz="9000" spc="1800" dirty="0">
                <a:solidFill>
                  <a:srgbClr val="000000"/>
                </a:solidFill>
                <a:latin typeface="Arial" panose="020B0604020202020204" pitchFamily="34" charset="0"/>
                <a:cs typeface="Arial" panose="020B0604020202020204" pitchFamily="34" charset="0"/>
              </a:rPr>
              <a:t>YOUR BRAIN'S JOB</a:t>
            </a:r>
          </a:p>
        </p:txBody>
      </p:sp>
      <p:sp>
        <p:nvSpPr>
          <p:cNvPr id="26" name="TextBox 26"/>
          <p:cNvSpPr txBox="1"/>
          <p:nvPr/>
        </p:nvSpPr>
        <p:spPr>
          <a:xfrm>
            <a:off x="2363189" y="8050257"/>
            <a:ext cx="2642063" cy="230832"/>
          </a:xfrm>
          <a:prstGeom prst="rect">
            <a:avLst/>
          </a:prstGeom>
        </p:spPr>
        <p:txBody>
          <a:bodyPr lIns="0" tIns="0" rIns="0" bIns="0" rtlCol="0" anchor="t">
            <a:spAutoFit/>
          </a:bodyPr>
          <a:lstStyle/>
          <a:p>
            <a:pPr algn="ctr">
              <a:lnSpc>
                <a:spcPts val="1823"/>
              </a:lnSpc>
            </a:pPr>
            <a:r>
              <a:rPr lang="en-US" sz="1599" spc="588">
                <a:solidFill>
                  <a:srgbClr val="000000"/>
                </a:solidFill>
                <a:latin typeface="Arial" panose="020B0604020202020204" pitchFamily="34" charset="0"/>
                <a:cs typeface="Arial" panose="020B0604020202020204" pitchFamily="34" charset="0"/>
              </a:rPr>
              <a:t>FRIENDS</a:t>
            </a:r>
          </a:p>
        </p:txBody>
      </p:sp>
      <p:sp>
        <p:nvSpPr>
          <p:cNvPr id="27" name="TextBox 27"/>
          <p:cNvSpPr txBox="1"/>
          <p:nvPr/>
        </p:nvSpPr>
        <p:spPr>
          <a:xfrm>
            <a:off x="7030329" y="3881755"/>
            <a:ext cx="3910162" cy="537845"/>
          </a:xfrm>
          <a:prstGeom prst="rect">
            <a:avLst/>
          </a:prstGeom>
        </p:spPr>
        <p:txBody>
          <a:bodyPr lIns="0" tIns="0" rIns="0" bIns="0" rtlCol="0" anchor="t">
            <a:spAutoFit/>
          </a:bodyPr>
          <a:lstStyle/>
          <a:p>
            <a:pPr algn="ctr">
              <a:lnSpc>
                <a:spcPts val="4480"/>
              </a:lnSpc>
              <a:spcBef>
                <a:spcPct val="0"/>
              </a:spcBef>
            </a:pPr>
            <a:r>
              <a:rPr lang="en-US" sz="3200" spc="-48" dirty="0">
                <a:solidFill>
                  <a:srgbClr val="000000"/>
                </a:solidFill>
                <a:latin typeface="Arial" panose="020B0604020202020204" pitchFamily="34" charset="0"/>
                <a:cs typeface="Arial" panose="020B0604020202020204" pitchFamily="34" charset="0"/>
              </a:rPr>
              <a:t>Find new skills</a:t>
            </a:r>
          </a:p>
        </p:txBody>
      </p:sp>
      <p:sp>
        <p:nvSpPr>
          <p:cNvPr id="28" name="TextBox 28"/>
          <p:cNvSpPr txBox="1"/>
          <p:nvPr/>
        </p:nvSpPr>
        <p:spPr>
          <a:xfrm>
            <a:off x="12472675" y="3798179"/>
            <a:ext cx="3910162" cy="526234"/>
          </a:xfrm>
          <a:prstGeom prst="rect">
            <a:avLst/>
          </a:prstGeom>
        </p:spPr>
        <p:txBody>
          <a:bodyPr lIns="0" tIns="0" rIns="0" bIns="0" rtlCol="0" anchor="t">
            <a:spAutoFit/>
          </a:bodyPr>
          <a:lstStyle/>
          <a:p>
            <a:pPr algn="ctr">
              <a:lnSpc>
                <a:spcPts val="4480"/>
              </a:lnSpc>
              <a:spcBef>
                <a:spcPct val="0"/>
              </a:spcBef>
            </a:pPr>
            <a:r>
              <a:rPr lang="en-US" sz="3200" spc="-48" dirty="0">
                <a:solidFill>
                  <a:srgbClr val="000000"/>
                </a:solidFill>
                <a:latin typeface="Arial" panose="020B0604020202020204" pitchFamily="34" charset="0"/>
                <a:cs typeface="Arial" panose="020B0604020202020204" pitchFamily="34" charset="0"/>
              </a:rPr>
              <a:t>Find what feels good</a:t>
            </a:r>
          </a:p>
        </p:txBody>
      </p:sp>
      <p:sp>
        <p:nvSpPr>
          <p:cNvPr id="29" name="TextBox 29"/>
          <p:cNvSpPr txBox="1"/>
          <p:nvPr/>
        </p:nvSpPr>
        <p:spPr>
          <a:xfrm>
            <a:off x="1686707" y="3801674"/>
            <a:ext cx="3910162" cy="1099820"/>
          </a:xfrm>
          <a:prstGeom prst="rect">
            <a:avLst/>
          </a:prstGeom>
        </p:spPr>
        <p:txBody>
          <a:bodyPr lIns="0" tIns="0" rIns="0" bIns="0" rtlCol="0" anchor="t">
            <a:spAutoFit/>
          </a:bodyPr>
          <a:lstStyle/>
          <a:p>
            <a:pPr algn="ctr">
              <a:lnSpc>
                <a:spcPts val="4480"/>
              </a:lnSpc>
              <a:spcBef>
                <a:spcPct val="0"/>
              </a:spcBef>
            </a:pPr>
            <a:r>
              <a:rPr lang="en-US" sz="3200" spc="-48" dirty="0">
                <a:solidFill>
                  <a:srgbClr val="000000"/>
                </a:solidFill>
                <a:latin typeface="Arial" panose="020B0604020202020204" pitchFamily="34" charset="0"/>
                <a:cs typeface="Arial" panose="020B0604020202020204" pitchFamily="34" charset="0"/>
              </a:rPr>
              <a:t>Find healthy relationships</a:t>
            </a:r>
          </a:p>
        </p:txBody>
      </p:sp>
      <p:sp>
        <p:nvSpPr>
          <p:cNvPr id="30" name="TextBox 30"/>
          <p:cNvSpPr txBox="1"/>
          <p:nvPr/>
        </p:nvSpPr>
        <p:spPr>
          <a:xfrm>
            <a:off x="7822969" y="8074878"/>
            <a:ext cx="2642063" cy="230832"/>
          </a:xfrm>
          <a:prstGeom prst="rect">
            <a:avLst/>
          </a:prstGeom>
        </p:spPr>
        <p:txBody>
          <a:bodyPr lIns="0" tIns="0" rIns="0" bIns="0" rtlCol="0" anchor="t">
            <a:spAutoFit/>
          </a:bodyPr>
          <a:lstStyle/>
          <a:p>
            <a:pPr algn="ctr">
              <a:lnSpc>
                <a:spcPts val="1823"/>
              </a:lnSpc>
            </a:pPr>
            <a:r>
              <a:rPr lang="en-US" sz="1599" spc="588">
                <a:solidFill>
                  <a:srgbClr val="000000"/>
                </a:solidFill>
                <a:latin typeface="Arial" panose="020B0604020202020204" pitchFamily="34" charset="0"/>
                <a:cs typeface="Arial" panose="020B0604020202020204" pitchFamily="34" charset="0"/>
              </a:rPr>
              <a:t>FUN</a:t>
            </a:r>
          </a:p>
        </p:txBody>
      </p:sp>
      <p:sp>
        <p:nvSpPr>
          <p:cNvPr id="31" name="TextBox 31"/>
          <p:cNvSpPr txBox="1"/>
          <p:nvPr/>
        </p:nvSpPr>
        <p:spPr>
          <a:xfrm>
            <a:off x="13097199" y="8050257"/>
            <a:ext cx="2642063" cy="230832"/>
          </a:xfrm>
          <a:prstGeom prst="rect">
            <a:avLst/>
          </a:prstGeom>
        </p:spPr>
        <p:txBody>
          <a:bodyPr lIns="0" tIns="0" rIns="0" bIns="0" rtlCol="0" anchor="t">
            <a:spAutoFit/>
          </a:bodyPr>
          <a:lstStyle/>
          <a:p>
            <a:pPr algn="ctr">
              <a:lnSpc>
                <a:spcPts val="1823"/>
              </a:lnSpc>
            </a:pPr>
            <a:r>
              <a:rPr lang="en-US" sz="1599" spc="588">
                <a:solidFill>
                  <a:srgbClr val="000000"/>
                </a:solidFill>
                <a:latin typeface="Arial" panose="020B0604020202020204" pitchFamily="34" charset="0"/>
                <a:cs typeface="Arial" panose="020B0604020202020204" pitchFamily="34" charset="0"/>
              </a:rPr>
              <a:t>FAVORITE</a:t>
            </a:r>
          </a:p>
        </p:txBody>
      </p:sp>
      <p:pic>
        <p:nvPicPr>
          <p:cNvPr id="37" name="Picture 36" descr="Child skateboarding at park">
            <a:extLst>
              <a:ext uri="{FF2B5EF4-FFF2-40B4-BE49-F238E27FC236}">
                <a16:creationId xmlns:a16="http://schemas.microsoft.com/office/drawing/2014/main" id="{0737CD32-3E43-4B35-6E55-85D62C1CC8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16582" y="5223322"/>
            <a:ext cx="3580200" cy="238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9" name="Picture 38" descr="Child listening to music">
            <a:extLst>
              <a:ext uri="{FF2B5EF4-FFF2-40B4-BE49-F238E27FC236}">
                <a16:creationId xmlns:a16="http://schemas.microsoft.com/office/drawing/2014/main" id="{DF4480B6-8D69-D26F-D83D-CD028C2A13D3}"/>
              </a:ext>
            </a:extLst>
          </p:cNvPr>
          <p:cNvPicPr>
            <a:picLocks/>
          </p:cNvPicPr>
          <p:nvPr/>
        </p:nvPicPr>
        <p:blipFill>
          <a:blip r:embed="rId4" cstate="email">
            <a:extLst>
              <a:ext uri="{28A0092B-C50C-407E-A947-70E740481C1C}">
                <a14:useLocalDpi xmlns:a14="http://schemas.microsoft.com/office/drawing/2010/main"/>
              </a:ext>
            </a:extLst>
          </a:blip>
          <a:stretch>
            <a:fillRect/>
          </a:stretch>
        </p:blipFill>
        <p:spPr>
          <a:xfrm>
            <a:off x="12756367" y="5245686"/>
            <a:ext cx="3582000" cy="238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1" name="Picture 40" descr="Teenagers walking in town">
            <a:extLst>
              <a:ext uri="{FF2B5EF4-FFF2-40B4-BE49-F238E27FC236}">
                <a16:creationId xmlns:a16="http://schemas.microsoft.com/office/drawing/2014/main" id="{46063C41-40D6-567D-027F-601712532876}"/>
              </a:ext>
            </a:extLst>
          </p:cNvPr>
          <p:cNvPicPr>
            <a:picLocks/>
          </p:cNvPicPr>
          <p:nvPr/>
        </p:nvPicPr>
        <p:blipFill>
          <a:blip r:embed="rId5" cstate="email">
            <a:extLst>
              <a:ext uri="{28A0092B-C50C-407E-A947-70E740481C1C}">
                <a14:useLocalDpi xmlns:a14="http://schemas.microsoft.com/office/drawing/2010/main"/>
              </a:ext>
            </a:extLst>
          </a:blip>
          <a:stretch>
            <a:fillRect/>
          </a:stretch>
        </p:blipFill>
        <p:spPr>
          <a:xfrm>
            <a:off x="1949633" y="5250498"/>
            <a:ext cx="3582000" cy="238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Freeform 11">
            <a:extLst>
              <a:ext uri="{FF2B5EF4-FFF2-40B4-BE49-F238E27FC236}">
                <a16:creationId xmlns:a16="http://schemas.microsoft.com/office/drawing/2014/main" id="{434FE0E3-2CDB-2782-95F3-3CFBA34293E1}"/>
              </a:ext>
            </a:extLst>
          </p:cNvPr>
          <p:cNvSpPr/>
          <p:nvPr/>
        </p:nvSpPr>
        <p:spPr>
          <a:xfrm>
            <a:off x="13970196" y="8947883"/>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15" name="Picture 14" descr="A logo on a black background&#10;&#10;AI-generated content may be incorrect.">
            <a:extLst>
              <a:ext uri="{FF2B5EF4-FFF2-40B4-BE49-F238E27FC236}">
                <a16:creationId xmlns:a16="http://schemas.microsoft.com/office/drawing/2014/main" id="{0AC2441F-16A6-3036-49E7-DC5EF66D8B4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090757" y="8461963"/>
            <a:ext cx="1664895" cy="17684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sp>
        <p:nvSpPr>
          <p:cNvPr id="2" name="Freeform 2"/>
          <p:cNvSpPr/>
          <p:nvPr/>
        </p:nvSpPr>
        <p:spPr>
          <a:xfrm>
            <a:off x="1658162" y="2275025"/>
            <a:ext cx="7961277" cy="5045735"/>
          </a:xfrm>
          <a:custGeom>
            <a:avLst/>
            <a:gdLst/>
            <a:ahLst/>
            <a:cxnLst/>
            <a:rect l="l" t="t" r="r" b="b"/>
            <a:pathLst>
              <a:path w="10237367" h="6922809">
                <a:moveTo>
                  <a:pt x="0" y="0"/>
                </a:moveTo>
                <a:lnTo>
                  <a:pt x="10237366" y="0"/>
                </a:lnTo>
                <a:lnTo>
                  <a:pt x="10237366" y="6922809"/>
                </a:lnTo>
                <a:lnTo>
                  <a:pt x="0" y="6922809"/>
                </a:lnTo>
                <a:lnTo>
                  <a:pt x="0" y="0"/>
                </a:lnTo>
                <a:close/>
              </a:path>
            </a:pathLst>
          </a:custGeom>
          <a:blipFill>
            <a:blip r:embed="rId3"/>
            <a:stretch>
              <a:fillRect/>
            </a:stretch>
          </a:blipFill>
        </p:spPr>
        <p:txBody>
          <a:bodyPr/>
          <a:lstStyle/>
          <a:p>
            <a:endParaRPr lang="en-GB"/>
          </a:p>
        </p:txBody>
      </p:sp>
      <p:sp>
        <p:nvSpPr>
          <p:cNvPr id="3" name="TextBox 3"/>
          <p:cNvSpPr txBox="1"/>
          <p:nvPr/>
        </p:nvSpPr>
        <p:spPr>
          <a:xfrm>
            <a:off x="7562523" y="6355957"/>
            <a:ext cx="2706096" cy="964803"/>
          </a:xfrm>
          <a:prstGeom prst="round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b">
            <a:spAutoFit/>
          </a:bodyPr>
          <a:lstStyle/>
          <a:p>
            <a:pPr algn="ctr">
              <a:lnSpc>
                <a:spcPts val="3360"/>
              </a:lnSpc>
            </a:pPr>
            <a:r>
              <a:rPr lang="en-US" sz="3600" b="1" dirty="0">
                <a:solidFill>
                  <a:srgbClr val="000000"/>
                </a:solidFill>
                <a:latin typeface="Arial" panose="020B0604020202020204" pitchFamily="34" charset="0"/>
                <a:cs typeface="Arial" panose="020B0604020202020204" pitchFamily="34" charset="0"/>
              </a:rPr>
              <a:t>Prefrontal </a:t>
            </a:r>
          </a:p>
          <a:p>
            <a:pPr algn="ctr">
              <a:lnSpc>
                <a:spcPts val="3360"/>
              </a:lnSpc>
            </a:pPr>
            <a:r>
              <a:rPr lang="en-US" sz="3600" b="1" dirty="0">
                <a:solidFill>
                  <a:srgbClr val="000000"/>
                </a:solidFill>
                <a:latin typeface="Arial" panose="020B0604020202020204" pitchFamily="34" charset="0"/>
                <a:cs typeface="Arial" panose="020B0604020202020204" pitchFamily="34" charset="0"/>
              </a:rPr>
              <a:t>Cortex</a:t>
            </a:r>
          </a:p>
        </p:txBody>
      </p:sp>
      <p:sp>
        <p:nvSpPr>
          <p:cNvPr id="4" name="AutoShape 4"/>
          <p:cNvSpPr/>
          <p:nvPr/>
        </p:nvSpPr>
        <p:spPr>
          <a:xfrm>
            <a:off x="9144000" y="4857754"/>
            <a:ext cx="228429" cy="1269603"/>
          </a:xfrm>
          <a:prstGeom prst="line">
            <a:avLst/>
          </a:prstGeom>
          <a:ln w="47625" cap="flat">
            <a:solidFill>
              <a:srgbClr val="000000"/>
            </a:solidFill>
            <a:prstDash val="solid"/>
            <a:headEnd type="none" w="sm" len="sm"/>
            <a:tailEnd type="triangle" w="lg" len="med"/>
          </a:ln>
        </p:spPr>
        <p:txBody>
          <a:bodyPr/>
          <a:lstStyle/>
          <a:p>
            <a:endParaRPr lang="en-GB"/>
          </a:p>
        </p:txBody>
      </p:sp>
      <p:sp>
        <p:nvSpPr>
          <p:cNvPr id="6" name="TextBox 6"/>
          <p:cNvSpPr txBox="1"/>
          <p:nvPr/>
        </p:nvSpPr>
        <p:spPr>
          <a:xfrm>
            <a:off x="8546694" y="2756677"/>
            <a:ext cx="4638030" cy="619593"/>
          </a:xfrm>
          <a:prstGeom prst="rect">
            <a:avLst/>
          </a:prstGeom>
        </p:spPr>
        <p:txBody>
          <a:bodyPr lIns="0" tIns="0" rIns="0" bIns="0" rtlCol="0" anchor="t">
            <a:spAutoFit/>
          </a:bodyPr>
          <a:lstStyle/>
          <a:p>
            <a:pPr algn="ctr">
              <a:lnSpc>
                <a:spcPts val="5270"/>
              </a:lnSpc>
            </a:pPr>
            <a:r>
              <a:rPr lang="en-US" sz="3764" dirty="0">
                <a:solidFill>
                  <a:srgbClr val="000000"/>
                </a:solidFill>
                <a:latin typeface="Arial" panose="020B0604020202020204" pitchFamily="34" charset="0"/>
                <a:cs typeface="Arial" panose="020B0604020202020204" pitchFamily="34" charset="0"/>
              </a:rPr>
              <a:t>FRONT</a:t>
            </a:r>
          </a:p>
        </p:txBody>
      </p:sp>
      <p:sp>
        <p:nvSpPr>
          <p:cNvPr id="10" name="TextBox 10"/>
          <p:cNvSpPr txBox="1"/>
          <p:nvPr/>
        </p:nvSpPr>
        <p:spPr>
          <a:xfrm>
            <a:off x="-423472" y="4056671"/>
            <a:ext cx="3264246" cy="608628"/>
          </a:xfrm>
          <a:prstGeom prst="rect">
            <a:avLst/>
          </a:prstGeom>
        </p:spPr>
        <p:txBody>
          <a:bodyPr lIns="0" tIns="0" rIns="0" bIns="0" rtlCol="0" anchor="t">
            <a:spAutoFit/>
          </a:bodyPr>
          <a:lstStyle/>
          <a:p>
            <a:pPr algn="ctr">
              <a:lnSpc>
                <a:spcPts val="5203"/>
              </a:lnSpc>
            </a:pPr>
            <a:r>
              <a:rPr lang="en-US" sz="3716" dirty="0">
                <a:solidFill>
                  <a:srgbClr val="000000"/>
                </a:solidFill>
                <a:latin typeface="Arial" panose="020B0604020202020204" pitchFamily="34" charset="0"/>
                <a:cs typeface="Arial" panose="020B0604020202020204" pitchFamily="34" charset="0"/>
              </a:rPr>
              <a:t>BACK</a:t>
            </a:r>
          </a:p>
        </p:txBody>
      </p:sp>
      <p:sp>
        <p:nvSpPr>
          <p:cNvPr id="11" name="Arrow: Curved Right 10">
            <a:extLst>
              <a:ext uri="{FF2B5EF4-FFF2-40B4-BE49-F238E27FC236}">
                <a16:creationId xmlns:a16="http://schemas.microsoft.com/office/drawing/2014/main" id="{0A6B3638-2AEB-718D-CE39-377A8230BD60}"/>
              </a:ext>
            </a:extLst>
          </p:cNvPr>
          <p:cNvSpPr/>
          <p:nvPr/>
        </p:nvSpPr>
        <p:spPr>
          <a:xfrm rot="5400000" flipV="1">
            <a:off x="4809284" y="-1407094"/>
            <a:ext cx="2377483" cy="8541187"/>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9"/>
          <p:cNvSpPr txBox="1"/>
          <p:nvPr/>
        </p:nvSpPr>
        <p:spPr>
          <a:xfrm>
            <a:off x="3969065" y="-6451"/>
            <a:ext cx="9639398" cy="1469185"/>
          </a:xfrm>
          <a:prstGeom prst="rect">
            <a:avLst/>
          </a:prstGeom>
        </p:spPr>
        <p:txBody>
          <a:bodyPr wrap="square"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Adolescent</a:t>
            </a:r>
            <a:r>
              <a:rPr lang="en-US" sz="9000" dirty="0">
                <a:solidFill>
                  <a:srgbClr val="000000"/>
                </a:solidFill>
                <a:latin typeface="Lazydog"/>
              </a:rPr>
              <a:t> </a:t>
            </a:r>
            <a:r>
              <a:rPr lang="en-US" sz="9000" dirty="0">
                <a:solidFill>
                  <a:srgbClr val="000000"/>
                </a:solidFill>
                <a:latin typeface="Arial" panose="020B0604020202020204" pitchFamily="34" charset="0"/>
                <a:cs typeface="Arial" panose="020B0604020202020204" pitchFamily="34" charset="0"/>
              </a:rPr>
              <a:t>Brain </a:t>
            </a:r>
          </a:p>
        </p:txBody>
      </p:sp>
      <p:sp>
        <p:nvSpPr>
          <p:cNvPr id="12" name="TextBox 11">
            <a:extLst>
              <a:ext uri="{FF2B5EF4-FFF2-40B4-BE49-F238E27FC236}">
                <a16:creationId xmlns:a16="http://schemas.microsoft.com/office/drawing/2014/main" id="{C65F75E1-F5E9-8910-77BD-18D5268F12CB}"/>
              </a:ext>
            </a:extLst>
          </p:cNvPr>
          <p:cNvSpPr txBox="1"/>
          <p:nvPr/>
        </p:nvSpPr>
        <p:spPr>
          <a:xfrm>
            <a:off x="3789032" y="7811400"/>
            <a:ext cx="7739789" cy="2281476"/>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Develops during our teens+</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Stops developing around age 25</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Responsible for impulse control, planning, and judgement</a:t>
            </a:r>
          </a:p>
        </p:txBody>
      </p:sp>
      <p:cxnSp>
        <p:nvCxnSpPr>
          <p:cNvPr id="14" name="Straight Connector 13">
            <a:extLst>
              <a:ext uri="{FF2B5EF4-FFF2-40B4-BE49-F238E27FC236}">
                <a16:creationId xmlns:a16="http://schemas.microsoft.com/office/drawing/2014/main" id="{61902BA7-8746-4756-331C-364FD5F397D2}"/>
              </a:ext>
            </a:extLst>
          </p:cNvPr>
          <p:cNvCxnSpPr>
            <a:cxnSpLocks/>
            <a:stCxn id="3" idx="2"/>
          </p:cNvCxnSpPr>
          <p:nvPr/>
        </p:nvCxnSpPr>
        <p:spPr>
          <a:xfrm>
            <a:off x="8915571" y="7320760"/>
            <a:ext cx="0" cy="4906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7EDB853-1650-D79E-0F6E-7A231E647744}"/>
              </a:ext>
            </a:extLst>
          </p:cNvPr>
          <p:cNvSpPr txBox="1"/>
          <p:nvPr/>
        </p:nvSpPr>
        <p:spPr>
          <a:xfrm>
            <a:off x="11701073" y="3507610"/>
            <a:ext cx="6264059" cy="4392692"/>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800" dirty="0">
                <a:latin typeface="Arial" panose="020B0604020202020204" pitchFamily="34" charset="0"/>
                <a:cs typeface="Arial" panose="020B0604020202020204" pitchFamily="34" charset="0"/>
              </a:rPr>
              <a:t>Young people are often driven by emotion, excitement, and short-term reward. </a:t>
            </a:r>
          </a:p>
          <a:p>
            <a:pPr marL="457200" indent="-457200">
              <a:buFont typeface="Arial" panose="020B0604020202020204" pitchFamily="34" charset="0"/>
              <a:buChar char="•"/>
            </a:pPr>
            <a:r>
              <a:rPr lang="en-GB" sz="2800" b="1" dirty="0">
                <a:latin typeface="Arial" panose="020B0604020202020204" pitchFamily="34" charset="0"/>
                <a:cs typeface="Arial" panose="020B0604020202020204" pitchFamily="34" charset="0"/>
              </a:rPr>
              <a:t>Write in your book</a:t>
            </a:r>
            <a:r>
              <a:rPr lang="en-GB" sz="2800" dirty="0">
                <a:latin typeface="Arial" panose="020B0604020202020204" pitchFamily="34" charset="0"/>
                <a:cs typeface="Arial" panose="020B0604020202020204" pitchFamily="34" charset="0"/>
              </a:rPr>
              <a:t>: Young people’s brains are more vulnerable to damage from drug and alcohol use – creating more risk for immediate and lasting harm.</a:t>
            </a:r>
          </a:p>
        </p:txBody>
      </p:sp>
      <p:cxnSp>
        <p:nvCxnSpPr>
          <p:cNvPr id="19" name="Straight Connector 18">
            <a:extLst>
              <a:ext uri="{FF2B5EF4-FFF2-40B4-BE49-F238E27FC236}">
                <a16:creationId xmlns:a16="http://schemas.microsoft.com/office/drawing/2014/main" id="{91B96341-6C08-56D8-3DA2-773DCB90D978}"/>
              </a:ext>
            </a:extLst>
          </p:cNvPr>
          <p:cNvCxnSpPr>
            <a:cxnSpLocks/>
            <a:stCxn id="18" idx="1"/>
          </p:cNvCxnSpPr>
          <p:nvPr/>
        </p:nvCxnSpPr>
        <p:spPr>
          <a:xfrm flipH="1">
            <a:off x="11356569" y="5703956"/>
            <a:ext cx="344504" cy="210744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Freeform 11">
            <a:extLst>
              <a:ext uri="{FF2B5EF4-FFF2-40B4-BE49-F238E27FC236}">
                <a16:creationId xmlns:a16="http://schemas.microsoft.com/office/drawing/2014/main" id="{68D0055C-B1B8-0751-1A89-7DA19BDB424A}"/>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8" name="Picture 7" descr="A logo on a black background&#10;&#10;AI-generated content may be incorrect.">
            <a:extLst>
              <a:ext uri="{FF2B5EF4-FFF2-40B4-BE49-F238E27FC236}">
                <a16:creationId xmlns:a16="http://schemas.microsoft.com/office/drawing/2014/main" id="{5CB35578-0544-EBBD-6A36-47D2E1FC298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18EE14E8-476B-87E1-9E57-BB519943D197}"/>
              </a:ext>
            </a:extLst>
          </p:cNvPr>
          <p:cNvSpPr/>
          <p:nvPr/>
        </p:nvSpPr>
        <p:spPr>
          <a:xfrm>
            <a:off x="12645" y="3064424"/>
            <a:ext cx="6571610" cy="4714859"/>
          </a:xfrm>
          <a:custGeom>
            <a:avLst/>
            <a:gdLst/>
            <a:ahLst/>
            <a:cxnLst/>
            <a:rect l="l" t="t" r="r" b="b"/>
            <a:pathLst>
              <a:path w="10237367" h="6922809">
                <a:moveTo>
                  <a:pt x="0" y="0"/>
                </a:moveTo>
                <a:lnTo>
                  <a:pt x="10237366" y="0"/>
                </a:lnTo>
                <a:lnTo>
                  <a:pt x="10237366" y="6922809"/>
                </a:lnTo>
                <a:lnTo>
                  <a:pt x="0" y="6922809"/>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3505200" y="0"/>
            <a:ext cx="11771784" cy="1474571"/>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Drugs and the brain</a:t>
            </a:r>
          </a:p>
        </p:txBody>
      </p:sp>
      <p:sp>
        <p:nvSpPr>
          <p:cNvPr id="7" name="TextBox 6">
            <a:extLst>
              <a:ext uri="{FF2B5EF4-FFF2-40B4-BE49-F238E27FC236}">
                <a16:creationId xmlns:a16="http://schemas.microsoft.com/office/drawing/2014/main" id="{5C35E424-9E67-6AFD-7879-BF89E8A2A7E1}"/>
              </a:ext>
            </a:extLst>
          </p:cNvPr>
          <p:cNvSpPr txBox="1"/>
          <p:nvPr/>
        </p:nvSpPr>
        <p:spPr>
          <a:xfrm>
            <a:off x="361392" y="1800052"/>
            <a:ext cx="18059400" cy="1077218"/>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While the brain is developing and looking for things it likes, it can easily be tricked by drugs, like nicotine.</a:t>
            </a:r>
          </a:p>
        </p:txBody>
      </p:sp>
      <p:sp>
        <p:nvSpPr>
          <p:cNvPr id="9" name="TextBox 8">
            <a:extLst>
              <a:ext uri="{FF2B5EF4-FFF2-40B4-BE49-F238E27FC236}">
                <a16:creationId xmlns:a16="http://schemas.microsoft.com/office/drawing/2014/main" id="{897EF4FD-7BED-3662-C666-19D7FE923A4B}"/>
              </a:ext>
            </a:extLst>
          </p:cNvPr>
          <p:cNvSpPr txBox="1"/>
          <p:nvPr/>
        </p:nvSpPr>
        <p:spPr>
          <a:xfrm>
            <a:off x="10819285" y="3515151"/>
            <a:ext cx="6096000" cy="1736646"/>
          </a:xfrm>
          <a:prstGeom prst="round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sz="3200" dirty="0">
                <a:latin typeface="Arial" panose="020B0604020202020204" pitchFamily="34" charset="0"/>
                <a:cs typeface="Arial" panose="020B0604020202020204" pitchFamily="34" charset="0"/>
              </a:rPr>
              <a:t>Drugs trick the brain by making it think it likes the drug, and making it feel good…</a:t>
            </a:r>
            <a:r>
              <a:rPr lang="en-GB" sz="3200" i="1" dirty="0">
                <a:latin typeface="Arial" panose="020B0604020202020204" pitchFamily="34" charset="0"/>
                <a:cs typeface="Arial" panose="020B0604020202020204" pitchFamily="34" charset="0"/>
              </a:rPr>
              <a:t>at first.</a:t>
            </a:r>
          </a:p>
        </p:txBody>
      </p:sp>
      <p:sp>
        <p:nvSpPr>
          <p:cNvPr id="11" name="Freeform 6">
            <a:extLst>
              <a:ext uri="{FF2B5EF4-FFF2-40B4-BE49-F238E27FC236}">
                <a16:creationId xmlns:a16="http://schemas.microsoft.com/office/drawing/2014/main" id="{F2639B59-8663-B599-B91F-570BD44DC09C}"/>
              </a:ext>
            </a:extLst>
          </p:cNvPr>
          <p:cNvSpPr/>
          <p:nvPr/>
        </p:nvSpPr>
        <p:spPr>
          <a:xfrm rot="19579889">
            <a:off x="6438463" y="2866171"/>
            <a:ext cx="3953156" cy="3226316"/>
          </a:xfrm>
          <a:custGeom>
            <a:avLst/>
            <a:gdLst/>
            <a:ahLst/>
            <a:cxnLst/>
            <a:rect l="l" t="t" r="r" b="b"/>
            <a:pathLst>
              <a:path w="4312447" h="3714095">
                <a:moveTo>
                  <a:pt x="0" y="0"/>
                </a:moveTo>
                <a:lnTo>
                  <a:pt x="4312448" y="0"/>
                </a:lnTo>
                <a:lnTo>
                  <a:pt x="4312448" y="3714095"/>
                </a:lnTo>
                <a:lnTo>
                  <a:pt x="0" y="37140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7" name="Group 16">
            <a:extLst>
              <a:ext uri="{FF2B5EF4-FFF2-40B4-BE49-F238E27FC236}">
                <a16:creationId xmlns:a16="http://schemas.microsoft.com/office/drawing/2014/main" id="{B2027D66-FB5B-62E8-72EE-A8B01DFEA6EE}"/>
              </a:ext>
            </a:extLst>
          </p:cNvPr>
          <p:cNvGrpSpPr/>
          <p:nvPr/>
        </p:nvGrpSpPr>
        <p:grpSpPr>
          <a:xfrm>
            <a:off x="2809989" y="4004173"/>
            <a:ext cx="3984524" cy="4920220"/>
            <a:chOff x="8266549" y="4915345"/>
            <a:chExt cx="2533780" cy="2963485"/>
          </a:xfrm>
        </p:grpSpPr>
        <p:sp>
          <p:nvSpPr>
            <p:cNvPr id="14" name="Freeform 4">
              <a:extLst>
                <a:ext uri="{FF2B5EF4-FFF2-40B4-BE49-F238E27FC236}">
                  <a16:creationId xmlns:a16="http://schemas.microsoft.com/office/drawing/2014/main" id="{6405C628-E832-A1AF-5A8D-00982CD0B83F}"/>
                </a:ext>
              </a:extLst>
            </p:cNvPr>
            <p:cNvSpPr/>
            <p:nvPr/>
          </p:nvSpPr>
          <p:spPr>
            <a:xfrm>
              <a:off x="8266549" y="4915345"/>
              <a:ext cx="2533780" cy="2963485"/>
            </a:xfrm>
            <a:custGeom>
              <a:avLst/>
              <a:gdLst/>
              <a:ahLst/>
              <a:cxnLst/>
              <a:rect l="l" t="t" r="r" b="b"/>
              <a:pathLst>
                <a:path w="3378374" h="3951314">
                  <a:moveTo>
                    <a:pt x="0" y="0"/>
                  </a:moveTo>
                  <a:lnTo>
                    <a:pt x="3378374" y="0"/>
                  </a:lnTo>
                  <a:lnTo>
                    <a:pt x="3378374" y="3951314"/>
                  </a:lnTo>
                  <a:lnTo>
                    <a:pt x="0" y="395131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pic>
          <p:nvPicPr>
            <p:cNvPr id="13" name="Picture 5">
              <a:extLst>
                <a:ext uri="{FF2B5EF4-FFF2-40B4-BE49-F238E27FC236}">
                  <a16:creationId xmlns:a16="http://schemas.microsoft.com/office/drawing/2014/main" id="{FF256763-81AB-BF9E-5B59-3CBACFF1143E}"/>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9293861" y="5092926"/>
              <a:ext cx="1352596" cy="1352595"/>
            </a:xfrm>
            <a:prstGeom prst="rect">
              <a:avLst/>
            </a:prstGeom>
          </p:spPr>
        </p:pic>
      </p:grpSp>
      <p:sp>
        <p:nvSpPr>
          <p:cNvPr id="10" name="TextBox 7">
            <a:extLst>
              <a:ext uri="{FF2B5EF4-FFF2-40B4-BE49-F238E27FC236}">
                <a16:creationId xmlns:a16="http://schemas.microsoft.com/office/drawing/2014/main" id="{AEDCA8C7-E1A2-BD7D-CEA7-6B06EF2E2116}"/>
              </a:ext>
            </a:extLst>
          </p:cNvPr>
          <p:cNvSpPr txBox="1"/>
          <p:nvPr/>
        </p:nvSpPr>
        <p:spPr>
          <a:xfrm rot="18820326">
            <a:off x="3251435" y="6170736"/>
            <a:ext cx="5238933" cy="1340303"/>
          </a:xfrm>
          <a:prstGeom prst="rect">
            <a:avLst/>
          </a:prstGeom>
        </p:spPr>
        <p:txBody>
          <a:bodyPr wrap="square" lIns="0" tIns="0" rIns="0" bIns="0" rtlCol="0" anchor="t">
            <a:spAutoFit/>
          </a:bodyPr>
          <a:lstStyle/>
          <a:p>
            <a:pPr algn="ctr">
              <a:lnSpc>
                <a:spcPts val="12599"/>
              </a:lnSpc>
            </a:pPr>
            <a:r>
              <a:rPr lang="en-US" sz="4800" dirty="0">
                <a:solidFill>
                  <a:srgbClr val="002060"/>
                </a:solidFill>
                <a:latin typeface="Arial" panose="020B0604020202020204" pitchFamily="34" charset="0"/>
                <a:cs typeface="Arial" panose="020B0604020202020204" pitchFamily="34" charset="0"/>
              </a:rPr>
              <a:t>Nicotine?</a:t>
            </a:r>
          </a:p>
        </p:txBody>
      </p:sp>
      <p:sp>
        <p:nvSpPr>
          <p:cNvPr id="19" name="TextBox 18">
            <a:extLst>
              <a:ext uri="{FF2B5EF4-FFF2-40B4-BE49-F238E27FC236}">
                <a16:creationId xmlns:a16="http://schemas.microsoft.com/office/drawing/2014/main" id="{EE1C0EED-1FCD-1219-F20B-78F12CE22629}"/>
              </a:ext>
            </a:extLst>
          </p:cNvPr>
          <p:cNvSpPr txBox="1"/>
          <p:nvPr/>
        </p:nvSpPr>
        <p:spPr>
          <a:xfrm>
            <a:off x="10819285" y="5639563"/>
            <a:ext cx="6096000" cy="2281476"/>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3200" b="1" dirty="0">
                <a:latin typeface="Arial" panose="020B0604020202020204" pitchFamily="34" charset="0"/>
                <a:cs typeface="Arial" panose="020B0604020202020204" pitchFamily="34" charset="0"/>
              </a:rPr>
              <a:t>Write in your book: </a:t>
            </a:r>
            <a:r>
              <a:rPr lang="en-GB" sz="3200" dirty="0">
                <a:latin typeface="Arial" panose="020B0604020202020204" pitchFamily="34" charset="0"/>
                <a:cs typeface="Arial" panose="020B0604020202020204" pitchFamily="34" charset="0"/>
              </a:rPr>
              <a:t>Nicotine is the drug that is in vapes, cigarettes, and other tobacco products, like nicotine pouches.</a:t>
            </a:r>
            <a:endParaRPr lang="en-GB" sz="3200"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4F142E9-D1EA-8691-876F-3907765FD0FB}"/>
              </a:ext>
            </a:extLst>
          </p:cNvPr>
          <p:cNvPicPr>
            <a:picLocks noChangeAspect="1"/>
          </p:cNvPicPr>
          <p:nvPr/>
        </p:nvPicPr>
        <p:blipFill>
          <a:blip r:embed="rId7" cstate="email">
            <a:extLst>
              <a:ext uri="{28A0092B-C50C-407E-A947-70E740481C1C}">
                <a14:useLocalDpi xmlns:a14="http://schemas.microsoft.com/office/drawing/2010/main"/>
              </a:ext>
            </a:extLst>
          </a:blip>
          <a:srcRect l="67101" t="21852" r="10590" b="58807"/>
          <a:stretch/>
        </p:blipFill>
        <p:spPr>
          <a:xfrm>
            <a:off x="15276984" y="8486948"/>
            <a:ext cx="1500721" cy="1470205"/>
          </a:xfrm>
          <a:prstGeom prst="ellipse">
            <a:avLst/>
          </a:prstGeom>
          <a:ln>
            <a:noFill/>
          </a:ln>
          <a:effectLst>
            <a:softEdge rad="112500"/>
          </a:effectLst>
        </p:spPr>
      </p:pic>
      <p:pic>
        <p:nvPicPr>
          <p:cNvPr id="8" name="Picture 7">
            <a:extLst>
              <a:ext uri="{FF2B5EF4-FFF2-40B4-BE49-F238E27FC236}">
                <a16:creationId xmlns:a16="http://schemas.microsoft.com/office/drawing/2014/main" id="{EFBC077B-D538-BC9B-3E91-32DA473DC93C}"/>
              </a:ext>
            </a:extLst>
          </p:cNvPr>
          <p:cNvPicPr>
            <a:picLocks noChangeAspect="1"/>
          </p:cNvPicPr>
          <p:nvPr/>
        </p:nvPicPr>
        <p:blipFill>
          <a:blip r:embed="rId8" cstate="email">
            <a:extLst>
              <a:ext uri="{28A0092B-C50C-407E-A947-70E740481C1C}">
                <a14:useLocalDpi xmlns:a14="http://schemas.microsoft.com/office/drawing/2010/main"/>
              </a:ext>
            </a:extLst>
          </a:blip>
          <a:srcRect l="11682" t="14180" r="16290"/>
          <a:stretch/>
        </p:blipFill>
        <p:spPr>
          <a:xfrm>
            <a:off x="10648972" y="8308805"/>
            <a:ext cx="2590800" cy="1736922"/>
          </a:xfrm>
          <a:prstGeom prst="ellipse">
            <a:avLst/>
          </a:prstGeom>
          <a:ln>
            <a:noFill/>
          </a:ln>
          <a:effectLst>
            <a:softEdge rad="112500"/>
          </a:effectLst>
        </p:spPr>
      </p:pic>
      <p:pic>
        <p:nvPicPr>
          <p:cNvPr id="12" name="Picture 11">
            <a:extLst>
              <a:ext uri="{FF2B5EF4-FFF2-40B4-BE49-F238E27FC236}">
                <a16:creationId xmlns:a16="http://schemas.microsoft.com/office/drawing/2014/main" id="{6E01513B-FD0B-360C-CD2A-65119E3F414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778741" y="8311090"/>
            <a:ext cx="768163" cy="1646063"/>
          </a:xfrm>
          <a:prstGeom prst="rect">
            <a:avLst/>
          </a:prstGeom>
        </p:spPr>
      </p:pic>
      <p:sp>
        <p:nvSpPr>
          <p:cNvPr id="3" name="Freeform 11">
            <a:extLst>
              <a:ext uri="{FF2B5EF4-FFF2-40B4-BE49-F238E27FC236}">
                <a16:creationId xmlns:a16="http://schemas.microsoft.com/office/drawing/2014/main" id="{9CAECE0E-FADF-D650-F592-901E9DA30CD9}"/>
              </a:ext>
            </a:extLst>
          </p:cNvPr>
          <p:cNvSpPr/>
          <p:nvPr/>
        </p:nvSpPr>
        <p:spPr>
          <a:xfrm>
            <a:off x="14133131" y="532229"/>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6" name="Picture 5" descr="A logo on a black background&#10;&#10;AI-generated content may be incorrect.">
            <a:extLst>
              <a:ext uri="{FF2B5EF4-FFF2-40B4-BE49-F238E27FC236}">
                <a16:creationId xmlns:a16="http://schemas.microsoft.com/office/drawing/2014/main" id="{0C7A94CE-6633-5F37-0173-77F83057DB1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6253692" y="46309"/>
            <a:ext cx="1664895" cy="1768425"/>
          </a:xfrm>
          <a:prstGeom prst="rect">
            <a:avLst/>
          </a:prstGeom>
        </p:spPr>
      </p:pic>
    </p:spTree>
    <p:extLst>
      <p:ext uri="{BB962C8B-B14F-4D97-AF65-F5344CB8AC3E}">
        <p14:creationId xmlns:p14="http://schemas.microsoft.com/office/powerpoint/2010/main" val="225982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grpSp>
        <p:nvGrpSpPr>
          <p:cNvPr id="2" name="Group 2"/>
          <p:cNvGrpSpPr/>
          <p:nvPr/>
        </p:nvGrpSpPr>
        <p:grpSpPr>
          <a:xfrm>
            <a:off x="17781502" y="9646702"/>
            <a:ext cx="174796" cy="174796"/>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4" name="Group 4"/>
          <p:cNvGrpSpPr/>
          <p:nvPr/>
        </p:nvGrpSpPr>
        <p:grpSpPr>
          <a:xfrm>
            <a:off x="17781502" y="448078"/>
            <a:ext cx="174796" cy="17479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6" name="Group 6"/>
          <p:cNvGrpSpPr/>
          <p:nvPr/>
        </p:nvGrpSpPr>
        <p:grpSpPr>
          <a:xfrm>
            <a:off x="364301" y="9646702"/>
            <a:ext cx="174796" cy="17479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grpSp>
        <p:nvGrpSpPr>
          <p:cNvPr id="8" name="Group 8"/>
          <p:cNvGrpSpPr/>
          <p:nvPr/>
        </p:nvGrpSpPr>
        <p:grpSpPr>
          <a:xfrm>
            <a:off x="364301" y="448078"/>
            <a:ext cx="174796" cy="174796"/>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solidFill>
          </p:spPr>
          <p:txBody>
            <a:bodyPr/>
            <a:lstStyle/>
            <a:p>
              <a:endParaRPr lang="en-GB"/>
            </a:p>
          </p:txBody>
        </p:sp>
      </p:grpSp>
      <p:pic>
        <p:nvPicPr>
          <p:cNvPr id="10" name="Picture 1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23600" r="15212"/>
          <a:stretch>
            <a:fillRect/>
          </a:stretch>
        </p:blipFill>
        <p:spPr>
          <a:xfrm>
            <a:off x="10972800" y="5761120"/>
            <a:ext cx="4648200" cy="4006060"/>
          </a:xfrm>
          <a:prstGeom prst="rect">
            <a:avLst/>
          </a:prstGeom>
        </p:spPr>
      </p:pic>
      <p:sp>
        <p:nvSpPr>
          <p:cNvPr id="14" name="TextBox 4">
            <a:extLst>
              <a:ext uri="{FF2B5EF4-FFF2-40B4-BE49-F238E27FC236}">
                <a16:creationId xmlns:a16="http://schemas.microsoft.com/office/drawing/2014/main" id="{2895823B-4DB8-1D91-5053-540122962FD4}"/>
              </a:ext>
            </a:extLst>
          </p:cNvPr>
          <p:cNvSpPr txBox="1"/>
          <p:nvPr/>
        </p:nvSpPr>
        <p:spPr>
          <a:xfrm>
            <a:off x="3258108" y="73350"/>
            <a:ext cx="11771784" cy="1474571"/>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Drugs and the brain</a:t>
            </a:r>
          </a:p>
        </p:txBody>
      </p:sp>
      <p:sp>
        <p:nvSpPr>
          <p:cNvPr id="15" name="TextBox 14">
            <a:extLst>
              <a:ext uri="{FF2B5EF4-FFF2-40B4-BE49-F238E27FC236}">
                <a16:creationId xmlns:a16="http://schemas.microsoft.com/office/drawing/2014/main" id="{8CD095AD-73A5-9FCB-952C-4E5F23C76D0C}"/>
              </a:ext>
            </a:extLst>
          </p:cNvPr>
          <p:cNvSpPr txBox="1"/>
          <p:nvPr/>
        </p:nvSpPr>
        <p:spPr>
          <a:xfrm>
            <a:off x="533400" y="1666266"/>
            <a:ext cx="9033700" cy="173664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3200" dirty="0">
                <a:latin typeface="Arial" panose="020B0604020202020204" pitchFamily="34" charset="0"/>
                <a:cs typeface="Arial" panose="020B0604020202020204" pitchFamily="34" charset="0"/>
              </a:rPr>
              <a:t>The problem with drugs like nicotine is that eventually, it takes more of the drug to make the person's brain feel good. </a:t>
            </a:r>
          </a:p>
        </p:txBody>
      </p:sp>
      <p:sp>
        <p:nvSpPr>
          <p:cNvPr id="16" name="Rectangle 15">
            <a:extLst>
              <a:ext uri="{FF2B5EF4-FFF2-40B4-BE49-F238E27FC236}">
                <a16:creationId xmlns:a16="http://schemas.microsoft.com/office/drawing/2014/main" id="{26F85B72-B3F1-51D3-3873-F35554396A76}"/>
              </a:ext>
            </a:extLst>
          </p:cNvPr>
          <p:cNvSpPr/>
          <p:nvPr/>
        </p:nvSpPr>
        <p:spPr>
          <a:xfrm>
            <a:off x="11430000" y="2522850"/>
            <a:ext cx="5278290" cy="1015663"/>
          </a:xfrm>
          <a:prstGeom prst="rect">
            <a:avLst/>
          </a:prstGeom>
          <a:noFill/>
        </p:spPr>
        <p:txBody>
          <a:bodyPr wrap="square" lIns="91440" tIns="45720" rIns="91440" bIns="45720">
            <a:spAutoFit/>
          </a:bodyPr>
          <a:lstStyle/>
          <a:p>
            <a:pPr algn="ctr"/>
            <a:r>
              <a:rPr lang="en-GB" sz="60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Tolerance</a:t>
            </a:r>
            <a:endParaRPr lang="en-GB" sz="6000" b="1" dirty="0">
              <a:ln w="22225">
                <a:solidFill>
                  <a:schemeClr val="accent2"/>
                </a:solidFill>
                <a:prstDash val="solid"/>
              </a:ln>
              <a:solidFill>
                <a:schemeClr val="accent2">
                  <a:lumMod val="40000"/>
                  <a:lumOff val="60000"/>
                </a:schemeClr>
              </a:solidFill>
            </a:endParaRPr>
          </a:p>
        </p:txBody>
      </p:sp>
      <p:sp>
        <p:nvSpPr>
          <p:cNvPr id="17" name="Equals 16">
            <a:extLst>
              <a:ext uri="{FF2B5EF4-FFF2-40B4-BE49-F238E27FC236}">
                <a16:creationId xmlns:a16="http://schemas.microsoft.com/office/drawing/2014/main" id="{40490F31-FC06-96C2-0BEC-0587EFE3195F}"/>
              </a:ext>
            </a:extLst>
          </p:cNvPr>
          <p:cNvSpPr/>
          <p:nvPr/>
        </p:nvSpPr>
        <p:spPr>
          <a:xfrm>
            <a:off x="10515600" y="2573481"/>
            <a:ext cx="914400" cy="914400"/>
          </a:xfrm>
          <a:prstGeom prst="mathEqual">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sp>
        <p:nvSpPr>
          <p:cNvPr id="18" name="TextBox 17">
            <a:extLst>
              <a:ext uri="{FF2B5EF4-FFF2-40B4-BE49-F238E27FC236}">
                <a16:creationId xmlns:a16="http://schemas.microsoft.com/office/drawing/2014/main" id="{C2A2E67A-18BA-7CC6-03CA-4CCAD2F2E2C8}"/>
              </a:ext>
            </a:extLst>
          </p:cNvPr>
          <p:cNvSpPr txBox="1"/>
          <p:nvPr/>
        </p:nvSpPr>
        <p:spPr>
          <a:xfrm>
            <a:off x="533400" y="3708028"/>
            <a:ext cx="6982740" cy="173664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3200" dirty="0">
                <a:latin typeface="Arial" panose="020B0604020202020204" pitchFamily="34" charset="0"/>
                <a:cs typeface="Arial" panose="020B0604020202020204" pitchFamily="34" charset="0"/>
              </a:rPr>
              <a:t>The brain and body can start to feel bad when a person stops using nicotine.</a:t>
            </a:r>
          </a:p>
        </p:txBody>
      </p:sp>
      <p:sp>
        <p:nvSpPr>
          <p:cNvPr id="19" name="Equals 18">
            <a:extLst>
              <a:ext uri="{FF2B5EF4-FFF2-40B4-BE49-F238E27FC236}">
                <a16:creationId xmlns:a16="http://schemas.microsoft.com/office/drawing/2014/main" id="{6236A057-1250-6C24-E875-221BDFD3DB80}"/>
              </a:ext>
            </a:extLst>
          </p:cNvPr>
          <p:cNvSpPr/>
          <p:nvPr/>
        </p:nvSpPr>
        <p:spPr>
          <a:xfrm>
            <a:off x="8097236" y="4441583"/>
            <a:ext cx="914400" cy="914400"/>
          </a:xfrm>
          <a:prstGeom prst="mathEqual">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sp>
        <p:nvSpPr>
          <p:cNvPr id="20" name="Rectangle 19">
            <a:extLst>
              <a:ext uri="{FF2B5EF4-FFF2-40B4-BE49-F238E27FC236}">
                <a16:creationId xmlns:a16="http://schemas.microsoft.com/office/drawing/2014/main" id="{3D5BC468-5110-0857-39FE-9FEC8F9E9BFA}"/>
              </a:ext>
            </a:extLst>
          </p:cNvPr>
          <p:cNvSpPr/>
          <p:nvPr/>
        </p:nvSpPr>
        <p:spPr>
          <a:xfrm>
            <a:off x="8790855" y="4402949"/>
            <a:ext cx="5278290" cy="1015663"/>
          </a:xfrm>
          <a:prstGeom prst="rect">
            <a:avLst/>
          </a:prstGeom>
          <a:noFill/>
        </p:spPr>
        <p:txBody>
          <a:bodyPr wrap="square" lIns="91440" tIns="45720" rIns="91440" bIns="45720">
            <a:spAutoFit/>
          </a:bodyPr>
          <a:lstStyle/>
          <a:p>
            <a:pPr algn="ctr"/>
            <a:r>
              <a:rPr lang="en-GB" sz="60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Withdrawal</a:t>
            </a:r>
            <a:endParaRPr lang="en-GB" sz="6000" b="1" dirty="0">
              <a:ln w="22225">
                <a:solidFill>
                  <a:schemeClr val="accent2"/>
                </a:solidFill>
                <a:prstDash val="solid"/>
              </a:ln>
              <a:solidFill>
                <a:schemeClr val="accent2">
                  <a:lumMod val="40000"/>
                  <a:lumOff val="60000"/>
                </a:schemeClr>
              </a:solidFill>
            </a:endParaRPr>
          </a:p>
        </p:txBody>
      </p:sp>
      <p:sp>
        <p:nvSpPr>
          <p:cNvPr id="21" name="TextBox 20">
            <a:extLst>
              <a:ext uri="{FF2B5EF4-FFF2-40B4-BE49-F238E27FC236}">
                <a16:creationId xmlns:a16="http://schemas.microsoft.com/office/drawing/2014/main" id="{46987D38-C86F-A42B-A1D0-261242703B27}"/>
              </a:ext>
            </a:extLst>
          </p:cNvPr>
          <p:cNvSpPr txBox="1"/>
          <p:nvPr/>
        </p:nvSpPr>
        <p:spPr>
          <a:xfrm>
            <a:off x="533400" y="6173278"/>
            <a:ext cx="6982740" cy="173664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3200" dirty="0">
                <a:latin typeface="Arial" panose="020B0604020202020204" pitchFamily="34" charset="0"/>
                <a:cs typeface="Arial" panose="020B0604020202020204" pitchFamily="34" charset="0"/>
              </a:rPr>
              <a:t>Withdrawal can produce intense anxiety, high heart rate, cravings, and irritability.</a:t>
            </a:r>
          </a:p>
        </p:txBody>
      </p:sp>
      <p:sp>
        <p:nvSpPr>
          <p:cNvPr id="22" name="Arrow: Up 21">
            <a:extLst>
              <a:ext uri="{FF2B5EF4-FFF2-40B4-BE49-F238E27FC236}">
                <a16:creationId xmlns:a16="http://schemas.microsoft.com/office/drawing/2014/main" id="{699ACF31-B130-5DF3-196E-1E20F5E37139}"/>
              </a:ext>
            </a:extLst>
          </p:cNvPr>
          <p:cNvSpPr/>
          <p:nvPr/>
        </p:nvSpPr>
        <p:spPr>
          <a:xfrm rot="5400000">
            <a:off x="9032044" y="5514696"/>
            <a:ext cx="484632" cy="2995004"/>
          </a:xfrm>
          <a:prstGeom prs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1">
            <a:extLst>
              <a:ext uri="{FF2B5EF4-FFF2-40B4-BE49-F238E27FC236}">
                <a16:creationId xmlns:a16="http://schemas.microsoft.com/office/drawing/2014/main" id="{6AC353BC-D6B9-A62C-2CCA-76ABC6FD17A3}"/>
              </a:ext>
            </a:extLst>
          </p:cNvPr>
          <p:cNvSpPr/>
          <p:nvPr/>
        </p:nvSpPr>
        <p:spPr>
          <a:xfrm>
            <a:off x="13963837" y="607924"/>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13" name="Picture 12" descr="A logo on a black background&#10;&#10;AI-generated content may be incorrect.">
            <a:extLst>
              <a:ext uri="{FF2B5EF4-FFF2-40B4-BE49-F238E27FC236}">
                <a16:creationId xmlns:a16="http://schemas.microsoft.com/office/drawing/2014/main" id="{63E9D50B-0694-64C4-1C97-C6D15182253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084398" y="122004"/>
            <a:ext cx="1664895" cy="1768425"/>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10"/>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8387" r="8978"/>
          <a:stretch>
            <a:fillRect/>
          </a:stretch>
        </p:blipFill>
        <p:spPr>
          <a:xfrm>
            <a:off x="292087" y="2048156"/>
            <a:ext cx="11113570" cy="7590168"/>
          </a:xfrm>
          <a:prstGeom prst="rect">
            <a:avLst/>
          </a:prstGeom>
        </p:spPr>
      </p:pic>
      <p:sp>
        <p:nvSpPr>
          <p:cNvPr id="4" name="TextBox 4"/>
          <p:cNvSpPr txBox="1"/>
          <p:nvPr/>
        </p:nvSpPr>
        <p:spPr>
          <a:xfrm>
            <a:off x="559461" y="112102"/>
            <a:ext cx="10578822" cy="3152775"/>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What </a:t>
            </a:r>
            <a:r>
              <a:rPr lang="en-US" sz="9000" i="1" dirty="0">
                <a:solidFill>
                  <a:srgbClr val="000000"/>
                </a:solidFill>
                <a:latin typeface="Arial" panose="020B0604020202020204" pitchFamily="34" charset="0"/>
                <a:cs typeface="Arial" panose="020B0604020202020204" pitchFamily="34" charset="0"/>
              </a:rPr>
              <a:t>is</a:t>
            </a:r>
            <a:r>
              <a:rPr lang="en-US" sz="9000" dirty="0">
                <a:solidFill>
                  <a:srgbClr val="000000"/>
                </a:solidFill>
                <a:latin typeface="Arial" panose="020B0604020202020204" pitchFamily="34" charset="0"/>
                <a:cs typeface="Arial" panose="020B0604020202020204" pitchFamily="34" charset="0"/>
              </a:rPr>
              <a:t> nicotine?</a:t>
            </a:r>
          </a:p>
          <a:p>
            <a:pPr algn="ctr">
              <a:lnSpc>
                <a:spcPts val="12599"/>
              </a:lnSpc>
            </a:pPr>
            <a:endParaRPr lang="en-US" sz="9000" dirty="0">
              <a:solidFill>
                <a:srgbClr val="000000"/>
              </a:solidFill>
              <a:latin typeface="Lazydog Bold"/>
            </a:endParaRPr>
          </a:p>
        </p:txBody>
      </p:sp>
      <p:sp>
        <p:nvSpPr>
          <p:cNvPr id="5" name="TextBox 5"/>
          <p:cNvSpPr txBox="1"/>
          <p:nvPr/>
        </p:nvSpPr>
        <p:spPr>
          <a:xfrm>
            <a:off x="12182122" y="495300"/>
            <a:ext cx="5916454" cy="6276655"/>
          </a:xfrm>
          <a:prstGeom prst="rect">
            <a:avLst/>
          </a:prstGeom>
        </p:spPr>
        <p:txBody>
          <a:bodyPr lIns="0" tIns="0" rIns="0" bIns="0" rtlCol="0" anchor="t">
            <a:spAutoFit/>
          </a:bodyPr>
          <a:lstStyle/>
          <a:p>
            <a:pPr marL="845169" lvl="1" indent="-422585">
              <a:lnSpc>
                <a:spcPts val="5480"/>
              </a:lnSpc>
              <a:buFont typeface="Arial"/>
              <a:buChar char="•"/>
            </a:pPr>
            <a:r>
              <a:rPr lang="en-US" sz="3600" spc="782" dirty="0">
                <a:solidFill>
                  <a:srgbClr val="000000"/>
                </a:solidFill>
                <a:latin typeface="Arial" panose="020B0604020202020204" pitchFamily="34" charset="0"/>
                <a:cs typeface="Arial" panose="020B0604020202020204" pitchFamily="34" charset="0"/>
              </a:rPr>
              <a:t>Drug</a:t>
            </a:r>
          </a:p>
          <a:p>
            <a:pPr marL="845169" lvl="1" indent="-422585">
              <a:lnSpc>
                <a:spcPts val="5480"/>
              </a:lnSpc>
              <a:buFont typeface="Arial"/>
              <a:buChar char="•"/>
            </a:pPr>
            <a:r>
              <a:rPr lang="en-US" sz="3600" spc="782" dirty="0">
                <a:solidFill>
                  <a:srgbClr val="000000"/>
                </a:solidFill>
                <a:latin typeface="Arial" panose="020B0604020202020204" pitchFamily="34" charset="0"/>
                <a:cs typeface="Arial" panose="020B0604020202020204" pitchFamily="34" charset="0"/>
              </a:rPr>
              <a:t>Stimulant </a:t>
            </a:r>
          </a:p>
          <a:p>
            <a:pPr marL="845169" lvl="1" indent="-422585">
              <a:lnSpc>
                <a:spcPts val="5480"/>
              </a:lnSpc>
              <a:buFont typeface="Arial"/>
              <a:buChar char="•"/>
            </a:pPr>
            <a:r>
              <a:rPr lang="en-US" sz="3600" spc="782" dirty="0">
                <a:solidFill>
                  <a:srgbClr val="000000"/>
                </a:solidFill>
                <a:latin typeface="Arial" panose="020B0604020202020204" pitchFamily="34" charset="0"/>
                <a:cs typeface="Arial" panose="020B0604020202020204" pitchFamily="34" charset="0"/>
              </a:rPr>
              <a:t>Highly addictive</a:t>
            </a:r>
          </a:p>
          <a:p>
            <a:pPr marL="845169" lvl="1" indent="-422585">
              <a:lnSpc>
                <a:spcPts val="5480"/>
              </a:lnSpc>
              <a:buFont typeface="Arial"/>
              <a:buChar char="•"/>
            </a:pPr>
            <a:r>
              <a:rPr lang="en-US" sz="3600" spc="782" dirty="0">
                <a:solidFill>
                  <a:srgbClr val="000000"/>
                </a:solidFill>
                <a:latin typeface="Arial" panose="020B0604020202020204" pitchFamily="34" charset="0"/>
                <a:cs typeface="Arial" panose="020B0604020202020204" pitchFamily="34" charset="0"/>
              </a:rPr>
              <a:t>Causes changes in brain chemistry</a:t>
            </a:r>
          </a:p>
          <a:p>
            <a:pPr marL="845169" lvl="1" indent="-422585">
              <a:lnSpc>
                <a:spcPts val="5480"/>
              </a:lnSpc>
              <a:buFont typeface="Arial"/>
              <a:buChar char="•"/>
            </a:pPr>
            <a:r>
              <a:rPr lang="en-US" sz="3600" spc="782" dirty="0">
                <a:solidFill>
                  <a:srgbClr val="000000"/>
                </a:solidFill>
                <a:latin typeface="Arial" panose="020B0604020202020204" pitchFamily="34" charset="0"/>
                <a:cs typeface="Arial" panose="020B0604020202020204" pitchFamily="34" charset="0"/>
              </a:rPr>
              <a:t>Found in vapes and tobacco products</a:t>
            </a:r>
          </a:p>
        </p:txBody>
      </p:sp>
      <p:sp>
        <p:nvSpPr>
          <p:cNvPr id="6" name="Freeform 11">
            <a:extLst>
              <a:ext uri="{FF2B5EF4-FFF2-40B4-BE49-F238E27FC236}">
                <a16:creationId xmlns:a16="http://schemas.microsoft.com/office/drawing/2014/main" id="{877D1A5A-4476-490A-E5DB-DA01FF696C91}"/>
              </a:ext>
            </a:extLst>
          </p:cNvPr>
          <p:cNvSpPr/>
          <p:nvPr/>
        </p:nvSpPr>
        <p:spPr>
          <a:xfrm>
            <a:off x="14116858" y="897761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7" name="Picture 6" descr="A logo on a black background&#10;&#10;AI-generated content may be incorrect.">
            <a:extLst>
              <a:ext uri="{FF2B5EF4-FFF2-40B4-BE49-F238E27FC236}">
                <a16:creationId xmlns:a16="http://schemas.microsoft.com/office/drawing/2014/main" id="{69567129-A3B6-2873-78CF-02CFE4CC263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237419" y="8491691"/>
            <a:ext cx="1664895" cy="1768425"/>
          </a:xfrm>
          <a:prstGeom prst="rect">
            <a:avLst/>
          </a:prstGeom>
        </p:spPr>
      </p:pic>
    </p:spTree>
    <p:extLst>
      <p:ext uri="{BB962C8B-B14F-4D97-AF65-F5344CB8AC3E}">
        <p14:creationId xmlns:p14="http://schemas.microsoft.com/office/powerpoint/2010/main" val="25996977"/>
      </p:ext>
    </p:extLst>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38E672BA-0181-E39D-93DC-4E19996FBBC6}"/>
              </a:ext>
            </a:extLst>
          </p:cNvPr>
          <p:cNvSpPr/>
          <p:nvPr/>
        </p:nvSpPr>
        <p:spPr>
          <a:xfrm flipH="1">
            <a:off x="2724800" y="932907"/>
            <a:ext cx="12411853" cy="4499297"/>
          </a:xfrm>
          <a:custGeom>
            <a:avLst/>
            <a:gdLst/>
            <a:ahLst/>
            <a:cxnLst/>
            <a:rect l="l" t="t" r="r" b="b"/>
            <a:pathLst>
              <a:path w="12411853" h="4499297">
                <a:moveTo>
                  <a:pt x="12411853" y="0"/>
                </a:moveTo>
                <a:lnTo>
                  <a:pt x="0" y="0"/>
                </a:lnTo>
                <a:lnTo>
                  <a:pt x="0" y="4499297"/>
                </a:lnTo>
                <a:lnTo>
                  <a:pt x="12411853" y="4499297"/>
                </a:lnTo>
                <a:lnTo>
                  <a:pt x="1241185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5">
            <a:extLst>
              <a:ext uri="{FF2B5EF4-FFF2-40B4-BE49-F238E27FC236}">
                <a16:creationId xmlns:a16="http://schemas.microsoft.com/office/drawing/2014/main" id="{007DB6BB-B83A-DFC9-A962-9FADA935CF13}"/>
              </a:ext>
            </a:extLst>
          </p:cNvPr>
          <p:cNvSpPr/>
          <p:nvPr/>
        </p:nvSpPr>
        <p:spPr>
          <a:xfrm>
            <a:off x="13945652" y="3663597"/>
            <a:ext cx="4342348" cy="6623403"/>
          </a:xfrm>
          <a:custGeom>
            <a:avLst/>
            <a:gdLst/>
            <a:ahLst/>
            <a:cxnLst/>
            <a:rect l="l" t="t" r="r" b="b"/>
            <a:pathLst>
              <a:path w="4342348" h="6623403">
                <a:moveTo>
                  <a:pt x="0" y="0"/>
                </a:moveTo>
                <a:lnTo>
                  <a:pt x="4342348" y="0"/>
                </a:lnTo>
                <a:lnTo>
                  <a:pt x="4342348" y="6623403"/>
                </a:lnTo>
                <a:lnTo>
                  <a:pt x="0" y="6623403"/>
                </a:lnTo>
                <a:lnTo>
                  <a:pt x="0" y="0"/>
                </a:lnTo>
                <a:close/>
              </a:path>
            </a:pathLst>
          </a:custGeom>
          <a:blipFill>
            <a:blip r:embed="rId4" cstate="email">
              <a:extLst>
                <a:ext uri="{28A0092B-C50C-407E-A947-70E740481C1C}">
                  <a14:useLocalDpi xmlns:a14="http://schemas.microsoft.com/office/drawing/2010/main"/>
                </a:ext>
              </a:extLst>
            </a:blip>
            <a:stretch>
              <a:fillRect l="-843" r="-843"/>
            </a:stretch>
          </a:blipFill>
        </p:spPr>
        <p:txBody>
          <a:bodyPr/>
          <a:lstStyle/>
          <a:p>
            <a:endParaRPr lang="en-GB"/>
          </a:p>
        </p:txBody>
      </p:sp>
      <p:sp>
        <p:nvSpPr>
          <p:cNvPr id="5" name="TextBox 8">
            <a:extLst>
              <a:ext uri="{FF2B5EF4-FFF2-40B4-BE49-F238E27FC236}">
                <a16:creationId xmlns:a16="http://schemas.microsoft.com/office/drawing/2014/main" id="{0E16C46F-DCB8-1EF8-51AA-DE656BF7B34E}"/>
              </a:ext>
            </a:extLst>
          </p:cNvPr>
          <p:cNvSpPr txBox="1"/>
          <p:nvPr/>
        </p:nvSpPr>
        <p:spPr>
          <a:xfrm>
            <a:off x="3453301" y="1999186"/>
            <a:ext cx="10763330" cy="2271488"/>
          </a:xfrm>
          <a:prstGeom prst="rect">
            <a:avLst/>
          </a:prstGeom>
        </p:spPr>
        <p:txBody>
          <a:bodyPr lIns="0" tIns="0" rIns="0" bIns="0" rtlCol="0" anchor="t">
            <a:spAutoFit/>
          </a:bodyPr>
          <a:lstStyle/>
          <a:p>
            <a:pPr algn="ctr">
              <a:lnSpc>
                <a:spcPts val="6049"/>
              </a:lnSpc>
            </a:pPr>
            <a:r>
              <a:rPr lang="en-US" sz="4321" dirty="0">
                <a:solidFill>
                  <a:srgbClr val="EBEEF1"/>
                </a:solidFill>
                <a:latin typeface="Arial" panose="020B0604020202020204" pitchFamily="34" charset="0"/>
                <a:cs typeface="Arial" panose="020B0604020202020204" pitchFamily="34" charset="0"/>
              </a:rPr>
              <a:t>If nicotine is unsafe, why do you think people still choose to use products that have nicotine?</a:t>
            </a:r>
          </a:p>
        </p:txBody>
      </p:sp>
      <p:sp>
        <p:nvSpPr>
          <p:cNvPr id="4" name="Freeform 11">
            <a:extLst>
              <a:ext uri="{FF2B5EF4-FFF2-40B4-BE49-F238E27FC236}">
                <a16:creationId xmlns:a16="http://schemas.microsoft.com/office/drawing/2014/main" id="{3EFFF6F0-17DB-8077-39FE-E9011D355C90}"/>
              </a:ext>
            </a:extLst>
          </p:cNvPr>
          <p:cNvSpPr/>
          <p:nvPr/>
        </p:nvSpPr>
        <p:spPr>
          <a:xfrm>
            <a:off x="394039" y="8525020"/>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6" name="Picture 5" descr="A logo on a black background&#10;&#10;AI-generated content may be incorrect.">
            <a:extLst>
              <a:ext uri="{FF2B5EF4-FFF2-40B4-BE49-F238E27FC236}">
                <a16:creationId xmlns:a16="http://schemas.microsoft.com/office/drawing/2014/main" id="{C979BEC1-F726-01C1-5FC9-18E48C13856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14600" y="8039100"/>
            <a:ext cx="1664895" cy="17684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EF"/>
        </a:solidFill>
        <a:effectLst/>
      </p:bgPr>
    </p:bg>
    <p:spTree>
      <p:nvGrpSpPr>
        <p:cNvPr id="1" name=""/>
        <p:cNvGrpSpPr/>
        <p:nvPr/>
      </p:nvGrpSpPr>
      <p:grpSpPr>
        <a:xfrm>
          <a:off x="0" y="0"/>
          <a:ext cx="0" cy="0"/>
          <a:chOff x="0" y="0"/>
          <a:chExt cx="0" cy="0"/>
        </a:xfrm>
      </p:grpSpPr>
      <p:grpSp>
        <p:nvGrpSpPr>
          <p:cNvPr id="2" name="Group 2"/>
          <p:cNvGrpSpPr/>
          <p:nvPr/>
        </p:nvGrpSpPr>
        <p:grpSpPr>
          <a:xfrm>
            <a:off x="325314" y="5366238"/>
            <a:ext cx="5064369" cy="3892062"/>
            <a:chOff x="0" y="0"/>
            <a:chExt cx="1333826" cy="1025070"/>
          </a:xfrm>
        </p:grpSpPr>
        <p:sp>
          <p:nvSpPr>
            <p:cNvPr id="3" name="Freeform 3"/>
            <p:cNvSpPr/>
            <p:nvPr/>
          </p:nvSpPr>
          <p:spPr>
            <a:xfrm>
              <a:off x="0" y="0"/>
              <a:ext cx="1333826" cy="1025070"/>
            </a:xfrm>
            <a:custGeom>
              <a:avLst/>
              <a:gdLst/>
              <a:ahLst/>
              <a:cxnLst/>
              <a:rect l="l" t="t" r="r" b="b"/>
              <a:pathLst>
                <a:path w="1333826" h="1025070">
                  <a:moveTo>
                    <a:pt x="77964" y="0"/>
                  </a:moveTo>
                  <a:lnTo>
                    <a:pt x="1255862" y="0"/>
                  </a:lnTo>
                  <a:cubicBezTo>
                    <a:pt x="1276539" y="0"/>
                    <a:pt x="1296370" y="8214"/>
                    <a:pt x="1310991" y="22835"/>
                  </a:cubicBezTo>
                  <a:cubicBezTo>
                    <a:pt x="1325612" y="37456"/>
                    <a:pt x="1333826" y="57287"/>
                    <a:pt x="1333826" y="77964"/>
                  </a:cubicBezTo>
                  <a:lnTo>
                    <a:pt x="1333826" y="947106"/>
                  </a:lnTo>
                  <a:cubicBezTo>
                    <a:pt x="1333826" y="990164"/>
                    <a:pt x="1298920" y="1025070"/>
                    <a:pt x="1255862" y="1025070"/>
                  </a:cubicBezTo>
                  <a:lnTo>
                    <a:pt x="77964" y="1025070"/>
                  </a:lnTo>
                  <a:cubicBezTo>
                    <a:pt x="34906" y="1025070"/>
                    <a:pt x="0" y="990164"/>
                    <a:pt x="0" y="947106"/>
                  </a:cubicBezTo>
                  <a:lnTo>
                    <a:pt x="0" y="77964"/>
                  </a:lnTo>
                  <a:cubicBezTo>
                    <a:pt x="0" y="34906"/>
                    <a:pt x="34906" y="0"/>
                    <a:pt x="77964" y="0"/>
                  </a:cubicBezTo>
                  <a:close/>
                </a:path>
              </a:pathLst>
            </a:custGeom>
            <a:solidFill>
              <a:srgbClr val="004AAD"/>
            </a:solidFill>
          </p:spPr>
          <p:txBody>
            <a:bodyPr/>
            <a:lstStyle/>
            <a:p>
              <a:endParaRPr lang="en-GB"/>
            </a:p>
          </p:txBody>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3360"/>
                </a:lnSpc>
              </a:pPr>
              <a:endParaRPr/>
            </a:p>
          </p:txBody>
        </p:sp>
      </p:grpSp>
      <p:sp>
        <p:nvSpPr>
          <p:cNvPr id="5" name="Freeform 5"/>
          <p:cNvSpPr/>
          <p:nvPr/>
        </p:nvSpPr>
        <p:spPr>
          <a:xfrm>
            <a:off x="1373890" y="5793773"/>
            <a:ext cx="3388474" cy="2729262"/>
          </a:xfrm>
          <a:custGeom>
            <a:avLst/>
            <a:gdLst/>
            <a:ahLst/>
            <a:cxnLst/>
            <a:rect l="l" t="t" r="r" b="b"/>
            <a:pathLst>
              <a:path w="3388474" h="2729262">
                <a:moveTo>
                  <a:pt x="0" y="0"/>
                </a:moveTo>
                <a:lnTo>
                  <a:pt x="3388474" y="0"/>
                </a:lnTo>
                <a:lnTo>
                  <a:pt x="3388474" y="2729262"/>
                </a:lnTo>
                <a:lnTo>
                  <a:pt x="0" y="272926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6" name="Group 6"/>
          <p:cNvGrpSpPr/>
          <p:nvPr/>
        </p:nvGrpSpPr>
        <p:grpSpPr>
          <a:xfrm>
            <a:off x="6769535" y="5400996"/>
            <a:ext cx="4529122" cy="4228947"/>
            <a:chOff x="0" y="0"/>
            <a:chExt cx="1192855" cy="1113797"/>
          </a:xfrm>
        </p:grpSpPr>
        <p:sp>
          <p:nvSpPr>
            <p:cNvPr id="7" name="Freeform 7"/>
            <p:cNvSpPr/>
            <p:nvPr/>
          </p:nvSpPr>
          <p:spPr>
            <a:xfrm>
              <a:off x="0" y="0"/>
              <a:ext cx="1192855" cy="1113797"/>
            </a:xfrm>
            <a:custGeom>
              <a:avLst/>
              <a:gdLst/>
              <a:ahLst/>
              <a:cxnLst/>
              <a:rect l="l" t="t" r="r" b="b"/>
              <a:pathLst>
                <a:path w="1192855" h="1113797">
                  <a:moveTo>
                    <a:pt x="87178" y="0"/>
                  </a:moveTo>
                  <a:lnTo>
                    <a:pt x="1105678" y="0"/>
                  </a:lnTo>
                  <a:cubicBezTo>
                    <a:pt x="1153824" y="0"/>
                    <a:pt x="1192855" y="39031"/>
                    <a:pt x="1192855" y="87178"/>
                  </a:cubicBezTo>
                  <a:lnTo>
                    <a:pt x="1192855" y="1026619"/>
                  </a:lnTo>
                  <a:cubicBezTo>
                    <a:pt x="1192855" y="1074766"/>
                    <a:pt x="1153824" y="1113797"/>
                    <a:pt x="1105678" y="1113797"/>
                  </a:cubicBezTo>
                  <a:lnTo>
                    <a:pt x="87178" y="1113797"/>
                  </a:lnTo>
                  <a:cubicBezTo>
                    <a:pt x="39031" y="1113797"/>
                    <a:pt x="0" y="1074766"/>
                    <a:pt x="0" y="1026619"/>
                  </a:cubicBezTo>
                  <a:lnTo>
                    <a:pt x="0" y="87178"/>
                  </a:lnTo>
                  <a:cubicBezTo>
                    <a:pt x="0" y="39031"/>
                    <a:pt x="39031" y="0"/>
                    <a:pt x="87178" y="0"/>
                  </a:cubicBezTo>
                  <a:close/>
                </a:path>
              </a:pathLst>
            </a:custGeom>
            <a:solidFill>
              <a:srgbClr val="E63949"/>
            </a:solidFill>
          </p:spPr>
          <p:txBody>
            <a:bodyPr/>
            <a:lstStyle/>
            <a:p>
              <a:endParaRPr lang="en-GB"/>
            </a:p>
          </p:txBody>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60"/>
                </a:lnSpc>
              </a:pPr>
              <a:endParaRPr/>
            </a:p>
          </p:txBody>
        </p:sp>
      </p:grpSp>
      <p:sp>
        <p:nvSpPr>
          <p:cNvPr id="9" name="Freeform 9"/>
          <p:cNvSpPr/>
          <p:nvPr/>
        </p:nvSpPr>
        <p:spPr>
          <a:xfrm>
            <a:off x="7127441" y="6331888"/>
            <a:ext cx="3813311" cy="2315720"/>
          </a:xfrm>
          <a:custGeom>
            <a:avLst/>
            <a:gdLst/>
            <a:ahLst/>
            <a:cxnLst/>
            <a:rect l="l" t="t" r="r" b="b"/>
            <a:pathLst>
              <a:path w="3813311" h="2315720">
                <a:moveTo>
                  <a:pt x="0" y="0"/>
                </a:moveTo>
                <a:lnTo>
                  <a:pt x="3813311" y="0"/>
                </a:lnTo>
                <a:lnTo>
                  <a:pt x="3813311" y="2315720"/>
                </a:lnTo>
                <a:lnTo>
                  <a:pt x="0" y="23157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0" name="Group 10"/>
          <p:cNvGrpSpPr/>
          <p:nvPr/>
        </p:nvGrpSpPr>
        <p:grpSpPr>
          <a:xfrm>
            <a:off x="12344400" y="5201383"/>
            <a:ext cx="5490647" cy="3914042"/>
            <a:chOff x="0" y="0"/>
            <a:chExt cx="1446096" cy="1030859"/>
          </a:xfrm>
        </p:grpSpPr>
        <p:sp>
          <p:nvSpPr>
            <p:cNvPr id="11" name="Freeform 11"/>
            <p:cNvSpPr/>
            <p:nvPr/>
          </p:nvSpPr>
          <p:spPr>
            <a:xfrm>
              <a:off x="0" y="0"/>
              <a:ext cx="1446096" cy="1030859"/>
            </a:xfrm>
            <a:custGeom>
              <a:avLst/>
              <a:gdLst/>
              <a:ahLst/>
              <a:cxnLst/>
              <a:rect l="l" t="t" r="r" b="b"/>
              <a:pathLst>
                <a:path w="1446096" h="1030859">
                  <a:moveTo>
                    <a:pt x="71911" y="0"/>
                  </a:moveTo>
                  <a:lnTo>
                    <a:pt x="1374185" y="0"/>
                  </a:lnTo>
                  <a:cubicBezTo>
                    <a:pt x="1393257" y="0"/>
                    <a:pt x="1411548" y="7576"/>
                    <a:pt x="1425034" y="21062"/>
                  </a:cubicBezTo>
                  <a:cubicBezTo>
                    <a:pt x="1438520" y="34548"/>
                    <a:pt x="1446096" y="52839"/>
                    <a:pt x="1446096" y="71911"/>
                  </a:cubicBezTo>
                  <a:lnTo>
                    <a:pt x="1446096" y="958948"/>
                  </a:lnTo>
                  <a:cubicBezTo>
                    <a:pt x="1446096" y="978020"/>
                    <a:pt x="1438520" y="996311"/>
                    <a:pt x="1425034" y="1009797"/>
                  </a:cubicBezTo>
                  <a:cubicBezTo>
                    <a:pt x="1411548" y="1023283"/>
                    <a:pt x="1393257" y="1030859"/>
                    <a:pt x="1374185" y="1030859"/>
                  </a:cubicBezTo>
                  <a:lnTo>
                    <a:pt x="71911" y="1030859"/>
                  </a:lnTo>
                  <a:cubicBezTo>
                    <a:pt x="52839" y="1030859"/>
                    <a:pt x="34548" y="1023283"/>
                    <a:pt x="21062" y="1009797"/>
                  </a:cubicBezTo>
                  <a:cubicBezTo>
                    <a:pt x="7576" y="996311"/>
                    <a:pt x="0" y="978020"/>
                    <a:pt x="0" y="958948"/>
                  </a:cubicBezTo>
                  <a:lnTo>
                    <a:pt x="0" y="71911"/>
                  </a:lnTo>
                  <a:cubicBezTo>
                    <a:pt x="0" y="52839"/>
                    <a:pt x="7576" y="34548"/>
                    <a:pt x="21062" y="21062"/>
                  </a:cubicBezTo>
                  <a:cubicBezTo>
                    <a:pt x="34548" y="7576"/>
                    <a:pt x="52839" y="0"/>
                    <a:pt x="71911" y="0"/>
                  </a:cubicBezTo>
                  <a:close/>
                </a:path>
              </a:pathLst>
            </a:custGeom>
            <a:solidFill>
              <a:srgbClr val="5E17EB"/>
            </a:solidFill>
          </p:spPr>
          <p:txBody>
            <a:bodyPr/>
            <a:lstStyle/>
            <a:p>
              <a:endParaRPr lang="en-GB"/>
            </a:p>
          </p:txBody>
        </p:sp>
        <p:sp>
          <p:nvSpPr>
            <p:cNvPr id="12" name="TextBox 12"/>
            <p:cNvSpPr txBox="1"/>
            <p:nvPr/>
          </p:nvSpPr>
          <p:spPr>
            <a:xfrm>
              <a:off x="0" y="-57150"/>
              <a:ext cx="812800" cy="869950"/>
            </a:xfrm>
            <a:prstGeom prst="rect">
              <a:avLst/>
            </a:prstGeom>
          </p:spPr>
          <p:txBody>
            <a:bodyPr lIns="50800" tIns="50800" rIns="50800" bIns="50800" rtlCol="0" anchor="ctr"/>
            <a:lstStyle/>
            <a:p>
              <a:pPr algn="ctr">
                <a:lnSpc>
                  <a:spcPts val="3360"/>
                </a:lnSpc>
              </a:pPr>
              <a:endParaRPr/>
            </a:p>
          </p:txBody>
        </p:sp>
      </p:grpSp>
      <p:sp>
        <p:nvSpPr>
          <p:cNvPr id="13" name="Freeform 13"/>
          <p:cNvSpPr/>
          <p:nvPr/>
        </p:nvSpPr>
        <p:spPr>
          <a:xfrm>
            <a:off x="13070307" y="5400996"/>
            <a:ext cx="3593213" cy="3514816"/>
          </a:xfrm>
          <a:custGeom>
            <a:avLst/>
            <a:gdLst/>
            <a:ahLst/>
            <a:cxnLst/>
            <a:rect l="l" t="t" r="r" b="b"/>
            <a:pathLst>
              <a:path w="3593213" h="3514816">
                <a:moveTo>
                  <a:pt x="0" y="0"/>
                </a:moveTo>
                <a:lnTo>
                  <a:pt x="3593213" y="0"/>
                </a:lnTo>
                <a:lnTo>
                  <a:pt x="3593213" y="3514816"/>
                </a:lnTo>
                <a:lnTo>
                  <a:pt x="0" y="351481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5" name="TextBox 15"/>
          <p:cNvSpPr txBox="1"/>
          <p:nvPr/>
        </p:nvSpPr>
        <p:spPr>
          <a:xfrm>
            <a:off x="3787304" y="23160"/>
            <a:ext cx="10713393" cy="1474571"/>
          </a:xfrm>
          <a:prstGeom prst="rect">
            <a:avLst/>
          </a:prstGeom>
        </p:spPr>
        <p:txBody>
          <a:bodyPr lIns="0" tIns="0" rIns="0" bIns="0" rtlCol="0" anchor="t">
            <a:spAutoFit/>
          </a:bodyPr>
          <a:lstStyle/>
          <a:p>
            <a:pPr algn="ctr">
              <a:lnSpc>
                <a:spcPts val="12599"/>
              </a:lnSpc>
            </a:pPr>
            <a:r>
              <a:rPr lang="en-US" sz="9000" dirty="0">
                <a:solidFill>
                  <a:srgbClr val="000000"/>
                </a:solidFill>
                <a:latin typeface="Arial" panose="020B0604020202020204" pitchFamily="34" charset="0"/>
                <a:cs typeface="Arial" panose="020B0604020202020204" pitchFamily="34" charset="0"/>
              </a:rPr>
              <a:t>What is Addiction?</a:t>
            </a:r>
          </a:p>
        </p:txBody>
      </p:sp>
      <p:sp>
        <p:nvSpPr>
          <p:cNvPr id="16" name="TextBox 16"/>
          <p:cNvSpPr txBox="1"/>
          <p:nvPr/>
        </p:nvSpPr>
        <p:spPr>
          <a:xfrm>
            <a:off x="1028700" y="1925266"/>
            <a:ext cx="15911364" cy="1349617"/>
          </a:xfrm>
          <a:prstGeom prst="rect">
            <a:avLst/>
          </a:prstGeom>
        </p:spPr>
        <p:txBody>
          <a:bodyPr lIns="0" tIns="0" rIns="0" bIns="0" rtlCol="0" anchor="t">
            <a:spAutoFit/>
          </a:bodyPr>
          <a:lstStyle/>
          <a:p>
            <a:pPr algn="ctr">
              <a:lnSpc>
                <a:spcPts val="5411"/>
              </a:lnSpc>
            </a:pPr>
            <a:r>
              <a:rPr lang="en-US" sz="3865" b="1" dirty="0">
                <a:solidFill>
                  <a:srgbClr val="000000"/>
                </a:solidFill>
                <a:latin typeface="Arial" panose="020B0604020202020204" pitchFamily="34" charset="0"/>
                <a:cs typeface="Arial" panose="020B0604020202020204" pitchFamily="34" charset="0"/>
              </a:rPr>
              <a:t>Write in your book: </a:t>
            </a:r>
            <a:r>
              <a:rPr lang="en-US" sz="3865" dirty="0">
                <a:solidFill>
                  <a:srgbClr val="000000"/>
                </a:solidFill>
                <a:latin typeface="Arial" panose="020B0604020202020204" pitchFamily="34" charset="0"/>
                <a:cs typeface="Arial" panose="020B0604020202020204" pitchFamily="34" charset="0"/>
              </a:rPr>
              <a:t>Addiction is a complex interaction between our biology,  psychology, and social situation.</a:t>
            </a:r>
          </a:p>
        </p:txBody>
      </p:sp>
      <p:sp>
        <p:nvSpPr>
          <p:cNvPr id="17" name="TextBox 16">
            <a:extLst>
              <a:ext uri="{FF2B5EF4-FFF2-40B4-BE49-F238E27FC236}">
                <a16:creationId xmlns:a16="http://schemas.microsoft.com/office/drawing/2014/main" id="{322E40C0-2EE9-6B96-CE81-2759A22F8280}"/>
              </a:ext>
            </a:extLst>
          </p:cNvPr>
          <p:cNvSpPr txBox="1"/>
          <p:nvPr/>
        </p:nvSpPr>
        <p:spPr>
          <a:xfrm>
            <a:off x="1014960" y="4596843"/>
            <a:ext cx="3914854"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Biology</a:t>
            </a:r>
            <a:r>
              <a:rPr lang="en-GB" sz="2400" dirty="0">
                <a:latin typeface="Arial" panose="020B0604020202020204" pitchFamily="34" charset="0"/>
                <a:cs typeface="Arial" panose="020B0604020202020204" pitchFamily="34" charset="0"/>
              </a:rPr>
              <a:t> includes our brain.</a:t>
            </a:r>
          </a:p>
        </p:txBody>
      </p:sp>
      <p:sp>
        <p:nvSpPr>
          <p:cNvPr id="19" name="TextBox 18">
            <a:extLst>
              <a:ext uri="{FF2B5EF4-FFF2-40B4-BE49-F238E27FC236}">
                <a16:creationId xmlns:a16="http://schemas.microsoft.com/office/drawing/2014/main" id="{21C2BB9C-CCB8-8A62-2BC5-446164C8BF8E}"/>
              </a:ext>
            </a:extLst>
          </p:cNvPr>
          <p:cNvSpPr txBox="1"/>
          <p:nvPr/>
        </p:nvSpPr>
        <p:spPr>
          <a:xfrm>
            <a:off x="6805957" y="4149224"/>
            <a:ext cx="4529122" cy="1200329"/>
          </a:xfrm>
          <a:prstGeom prst="rect">
            <a:avLst/>
          </a:prstGeom>
          <a:noFill/>
        </p:spPr>
        <p:txBody>
          <a:bodyPr wrap="square">
            <a:spAutoFit/>
          </a:bodyPr>
          <a:lstStyle/>
          <a:p>
            <a:r>
              <a:rPr lang="en-US" sz="2400" b="1" dirty="0">
                <a:latin typeface="Arial" panose="020B0604020202020204" pitchFamily="34" charset="0"/>
                <a:cs typeface="Arial" panose="020B0604020202020204" pitchFamily="34" charset="0"/>
              </a:rPr>
              <a:t>Psychology</a:t>
            </a:r>
            <a:r>
              <a:rPr lang="en-US" sz="2400" dirty="0">
                <a:latin typeface="Arial" panose="020B0604020202020204" pitchFamily="34" charset="0"/>
                <a:cs typeface="Arial" panose="020B0604020202020204" pitchFamily="34" charset="0"/>
              </a:rPr>
              <a:t> includes thoughts, beliefs, feelings, expectations and motivations.</a:t>
            </a:r>
          </a:p>
        </p:txBody>
      </p:sp>
      <p:sp>
        <p:nvSpPr>
          <p:cNvPr id="21" name="TextBox 20">
            <a:extLst>
              <a:ext uri="{FF2B5EF4-FFF2-40B4-BE49-F238E27FC236}">
                <a16:creationId xmlns:a16="http://schemas.microsoft.com/office/drawing/2014/main" id="{1DA955FD-2462-160D-341D-AED04D309AF1}"/>
              </a:ext>
            </a:extLst>
          </p:cNvPr>
          <p:cNvSpPr txBox="1"/>
          <p:nvPr/>
        </p:nvSpPr>
        <p:spPr>
          <a:xfrm>
            <a:off x="12296447" y="3901247"/>
            <a:ext cx="5490647" cy="1200329"/>
          </a:xfrm>
          <a:prstGeom prst="rect">
            <a:avLst/>
          </a:prstGeom>
          <a:noFill/>
        </p:spPr>
        <p:txBody>
          <a:bodyPr wrap="square">
            <a:spAutoFit/>
          </a:bodyPr>
          <a:lstStyle/>
          <a:p>
            <a:r>
              <a:rPr lang="en-US" sz="2400" b="1" dirty="0">
                <a:latin typeface="Arial" panose="020B0604020202020204" pitchFamily="34" charset="0"/>
                <a:cs typeface="Arial" panose="020B0604020202020204" pitchFamily="34" charset="0"/>
              </a:rPr>
              <a:t>Social situation </a:t>
            </a:r>
            <a:r>
              <a:rPr lang="en-US" sz="2400" dirty="0">
                <a:latin typeface="Arial" panose="020B0604020202020204" pitchFamily="34" charset="0"/>
                <a:cs typeface="Arial" panose="020B0604020202020204" pitchFamily="34" charset="0"/>
              </a:rPr>
              <a:t>means where we live and the spaces where people use drugs like nicotine.</a:t>
            </a:r>
          </a:p>
        </p:txBody>
      </p:sp>
      <p:sp>
        <p:nvSpPr>
          <p:cNvPr id="22" name="Plus Sign 21">
            <a:extLst>
              <a:ext uri="{FF2B5EF4-FFF2-40B4-BE49-F238E27FC236}">
                <a16:creationId xmlns:a16="http://schemas.microsoft.com/office/drawing/2014/main" id="{EAC04CD1-87AF-EE98-1EFA-7969231C1A35}"/>
              </a:ext>
            </a:extLst>
          </p:cNvPr>
          <p:cNvSpPr/>
          <p:nvPr/>
        </p:nvSpPr>
        <p:spPr>
          <a:xfrm>
            <a:off x="11408561" y="6694736"/>
            <a:ext cx="854019" cy="820733"/>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Plus Sign 22">
            <a:extLst>
              <a:ext uri="{FF2B5EF4-FFF2-40B4-BE49-F238E27FC236}">
                <a16:creationId xmlns:a16="http://schemas.microsoft.com/office/drawing/2014/main" id="{A1041D8D-3A2A-D89B-4913-2B4CFF843B62}"/>
              </a:ext>
            </a:extLst>
          </p:cNvPr>
          <p:cNvSpPr/>
          <p:nvPr/>
        </p:nvSpPr>
        <p:spPr>
          <a:xfrm>
            <a:off x="5672973" y="6790263"/>
            <a:ext cx="784371" cy="725206"/>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11">
            <a:extLst>
              <a:ext uri="{FF2B5EF4-FFF2-40B4-BE49-F238E27FC236}">
                <a16:creationId xmlns:a16="http://schemas.microsoft.com/office/drawing/2014/main" id="{ABBDFBBE-5D99-CEF1-C838-FCA3867D4C48}"/>
              </a:ext>
            </a:extLst>
          </p:cNvPr>
          <p:cNvSpPr/>
          <p:nvPr/>
        </p:nvSpPr>
        <p:spPr>
          <a:xfrm>
            <a:off x="14306291" y="642761"/>
            <a:ext cx="2084802" cy="1338182"/>
          </a:xfrm>
          <a:custGeom>
            <a:avLst/>
            <a:gdLst/>
            <a:ahLst/>
            <a:cxnLst/>
            <a:rect l="l" t="t" r="r" b="b"/>
            <a:pathLst>
              <a:path w="2084802" h="1338182">
                <a:moveTo>
                  <a:pt x="0" y="0"/>
                </a:moveTo>
                <a:lnTo>
                  <a:pt x="2084802" y="0"/>
                </a:lnTo>
                <a:lnTo>
                  <a:pt x="2084802" y="1338182"/>
                </a:lnTo>
                <a:lnTo>
                  <a:pt x="0" y="133818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20" name="Picture 19" descr="A logo on a black background&#10;&#10;AI-generated content may be incorrect.">
            <a:extLst>
              <a:ext uri="{FF2B5EF4-FFF2-40B4-BE49-F238E27FC236}">
                <a16:creationId xmlns:a16="http://schemas.microsoft.com/office/drawing/2014/main" id="{B1991117-0685-C968-C221-9CF446E3ED6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426852" y="156841"/>
            <a:ext cx="1664895" cy="176842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6812C27E7CA4408DAB0EDD1204BF6C" ma:contentTypeVersion="19" ma:contentTypeDescription="Create a new document." ma:contentTypeScope="" ma:versionID="c119f9293c3d79f0cb2e6a8da77983d6">
  <xsd:schema xmlns:xsd="http://www.w3.org/2001/XMLSchema" xmlns:xs="http://www.w3.org/2001/XMLSchema" xmlns:p="http://schemas.microsoft.com/office/2006/metadata/properties" xmlns:ns2="23c895f5-8f03-4e2a-96cf-ba0e42ab2d56" xmlns:ns3="e8db29fc-ab14-4e74-ac86-697a2a7d46e3" targetNamespace="http://schemas.microsoft.com/office/2006/metadata/properties" ma:root="true" ma:fieldsID="55918ba6505b0976982c932443f7fb97" ns2:_="" ns3:_="">
    <xsd:import namespace="23c895f5-8f03-4e2a-96cf-ba0e42ab2d56"/>
    <xsd:import namespace="e8db29fc-ab14-4e74-ac86-697a2a7d46e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SearchProperti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c895f5-8f03-4e2a-96cf-ba0e42ab2d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e47a77f1-cf3c-4eb3-ad1c-cfadb09caf6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db29fc-ab14-4e74-ac86-697a2a7d46e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9066198-c202-4bf3-a490-200bf62a54cb}" ma:internalName="TaxCatchAll" ma:showField="CatchAllData" ma:web="e8db29fc-ab14-4e74-ac86-697a2a7d46e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8db29fc-ab14-4e74-ac86-697a2a7d46e3" xsi:nil="true"/>
    <lcf76f155ced4ddcb4097134ff3c332f xmlns="23c895f5-8f03-4e2a-96cf-ba0e42ab2d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A2C642-C162-4608-8B4D-ADF2F327A9E2}"/>
</file>

<file path=customXml/itemProps2.xml><?xml version="1.0" encoding="utf-8"?>
<ds:datastoreItem xmlns:ds="http://schemas.openxmlformats.org/officeDocument/2006/customXml" ds:itemID="{117E7705-12CD-4322-8FAB-C85F998C847E}">
  <ds:schemaRefs>
    <ds:schemaRef ds:uri="http://schemas.microsoft.com/sharepoint/v3/contenttype/forms"/>
  </ds:schemaRefs>
</ds:datastoreItem>
</file>

<file path=customXml/itemProps3.xml><?xml version="1.0" encoding="utf-8"?>
<ds:datastoreItem xmlns:ds="http://schemas.openxmlformats.org/officeDocument/2006/customXml" ds:itemID="{8C9FF20F-BF97-4AD5-B8D3-F061E029B10F}">
  <ds:schemaRefs>
    <ds:schemaRef ds:uri="http://schemas.microsoft.com/office/2006/documentManagement/types"/>
    <ds:schemaRef ds:uri="http://purl.org/dc/elements/1.1/"/>
    <ds:schemaRef ds:uri="http://purl.org/dc/terms/"/>
    <ds:schemaRef ds:uri="http://www.w3.org/XML/1998/namespace"/>
    <ds:schemaRef ds:uri="23c895f5-8f03-4e2a-96cf-ba0e42ab2d56"/>
    <ds:schemaRef ds:uri="http://schemas.microsoft.com/office/2006/metadata/properties"/>
    <ds:schemaRef ds:uri="http://purl.org/dc/dcmitype/"/>
    <ds:schemaRef ds:uri="http://schemas.microsoft.com/office/infopath/2007/PartnerControls"/>
    <ds:schemaRef ds:uri="http://schemas.openxmlformats.org/package/2006/metadata/core-properties"/>
    <ds:schemaRef ds:uri="e8db29fc-ab14-4e74-ac86-697a2a7d46e3"/>
  </ds:schemaRefs>
</ds:datastoreItem>
</file>

<file path=docProps/app.xml><?xml version="1.0" encoding="utf-8"?>
<Properties xmlns="http://schemas.openxmlformats.org/officeDocument/2006/extended-properties" xmlns:vt="http://schemas.openxmlformats.org/officeDocument/2006/docPropsVTypes">
  <TotalTime>1260</TotalTime>
  <Words>3380</Words>
  <Application>Microsoft Office PowerPoint</Application>
  <PresentationFormat>Custom</PresentationFormat>
  <Paragraphs>401</Paragraphs>
  <Slides>25</Slides>
  <Notes>24</Notes>
  <HiddenSlides>0</HiddenSlides>
  <MMClips>4</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Full of Potential: Your Brain Nicotine-Free- HS </dc:title>
  <cp:lastModifiedBy>Jennifer Cassarly</cp:lastModifiedBy>
  <cp:revision>5</cp:revision>
  <dcterms:created xsi:type="dcterms:W3CDTF">2006-08-16T00:00:00Z</dcterms:created>
  <dcterms:modified xsi:type="dcterms:W3CDTF">2026-04-07T09:20:23Z</dcterms:modified>
  <dc:identifier>DAFmS5pMu7E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ecdfc32-7be5-4b17-9f97-00453388bdd7_Enabled">
    <vt:lpwstr>true</vt:lpwstr>
  </property>
  <property fmtid="{D5CDD505-2E9C-101B-9397-08002B2CF9AE}" pid="3" name="MSIP_Label_3ecdfc32-7be5-4b17-9f97-00453388bdd7_SetDate">
    <vt:lpwstr>2025-08-22T11:57:38Z</vt:lpwstr>
  </property>
  <property fmtid="{D5CDD505-2E9C-101B-9397-08002B2CF9AE}" pid="4" name="MSIP_Label_3ecdfc32-7be5-4b17-9f97-00453388bdd7_Method">
    <vt:lpwstr>Standard</vt:lpwstr>
  </property>
  <property fmtid="{D5CDD505-2E9C-101B-9397-08002B2CF9AE}" pid="5" name="MSIP_Label_3ecdfc32-7be5-4b17-9f97-00453388bdd7_Name">
    <vt:lpwstr>OFFICIAL</vt:lpwstr>
  </property>
  <property fmtid="{D5CDD505-2E9C-101B-9397-08002B2CF9AE}" pid="6" name="MSIP_Label_3ecdfc32-7be5-4b17-9f97-00453388bdd7_SiteId">
    <vt:lpwstr>ad3d9c73-9830-44a1-b487-e1055441c70e</vt:lpwstr>
  </property>
  <property fmtid="{D5CDD505-2E9C-101B-9397-08002B2CF9AE}" pid="7" name="MSIP_Label_3ecdfc32-7be5-4b17-9f97-00453388bdd7_ActionId">
    <vt:lpwstr>1d8ef1be-ba4d-4e7b-86cd-35fb60dd63ce</vt:lpwstr>
  </property>
  <property fmtid="{D5CDD505-2E9C-101B-9397-08002B2CF9AE}" pid="8" name="MSIP_Label_3ecdfc32-7be5-4b17-9f97-00453388bdd7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OFFICIAL</vt:lpwstr>
  </property>
  <property fmtid="{D5CDD505-2E9C-101B-9397-08002B2CF9AE}" pid="11" name="ContentTypeId">
    <vt:lpwstr>0x0101004E6812C27E7CA4408DAB0EDD1204BF6C</vt:lpwstr>
  </property>
  <property fmtid="{D5CDD505-2E9C-101B-9397-08002B2CF9AE}" pid="12" name="MediaServiceImageTags">
    <vt:lpwstr/>
  </property>
</Properties>
</file>