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3"/>
  </p:notesMasterIdLst>
  <p:sldIdLst>
    <p:sldId id="256" r:id="rId3"/>
    <p:sldId id="257" r:id="rId4"/>
    <p:sldId id="260" r:id="rId5"/>
    <p:sldId id="258" r:id="rId6"/>
    <p:sldId id="268" r:id="rId7"/>
    <p:sldId id="264" r:id="rId8"/>
    <p:sldId id="261" r:id="rId9"/>
    <p:sldId id="267" r:id="rId10"/>
    <p:sldId id="269"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978" autoAdjust="0"/>
  </p:normalViewPr>
  <p:slideViewPr>
    <p:cSldViewPr>
      <p:cViewPr varScale="1">
        <p:scale>
          <a:sx n="58" d="100"/>
          <a:sy n="58" d="100"/>
        </p:scale>
        <p:origin x="1520" y="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C46739-798C-4B7B-8718-64DF2AAED58F}" type="datetimeFigureOut">
              <a:rPr lang="en-GB" smtClean="0"/>
              <a:t>13/01/2026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84F80F-CA62-4121-8723-7568D4BB0AB2}" type="slidenum">
              <a:rPr lang="en-GB" smtClean="0"/>
              <a:t>‹#›</a:t>
            </a:fld>
            <a:endParaRPr lang="en-GB"/>
          </a:p>
        </p:txBody>
      </p:sp>
    </p:spTree>
    <p:extLst>
      <p:ext uri="{BB962C8B-B14F-4D97-AF65-F5344CB8AC3E}">
        <p14:creationId xmlns:p14="http://schemas.microsoft.com/office/powerpoint/2010/main" val="1116095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presentation is for pupils who will be completing the Growing Up in North Yorkshire Survey 2026 – it could be shown in assembly, before the pupils start the questionnaire or before break and then they complete the questionnaire after the break . The aim of the </a:t>
            </a:r>
            <a:r>
              <a:rPr lang="en-GB" dirty="0" err="1"/>
              <a:t>powerpoint</a:t>
            </a:r>
            <a:r>
              <a:rPr lang="en-GB" dirty="0"/>
              <a:t> is to ensure that a safe, secure and positive learning environment is created so the pupils feel able to complete the questionnaire honestly and accurately which will then provide your school with a good source of data.  </a:t>
            </a:r>
          </a:p>
          <a:p>
            <a:endParaRPr lang="en-GB" dirty="0"/>
          </a:p>
          <a:p>
            <a:r>
              <a:rPr lang="en-GB" dirty="0"/>
              <a:t>Pupils should complete</a:t>
            </a:r>
            <a:r>
              <a:rPr lang="en-GB" baseline="0" dirty="0"/>
              <a:t> their own survey without talking to other pupils (exam type conditions)  and the survey should never be set to complete at home. </a:t>
            </a:r>
            <a:endParaRPr lang="en-GB" dirty="0"/>
          </a:p>
          <a:p>
            <a:endParaRPr lang="en-GB" dirty="0"/>
          </a:p>
        </p:txBody>
      </p:sp>
      <p:sp>
        <p:nvSpPr>
          <p:cNvPr id="4" name="Slide Number Placeholder 3"/>
          <p:cNvSpPr>
            <a:spLocks noGrp="1"/>
          </p:cNvSpPr>
          <p:nvPr>
            <p:ph type="sldNum" sz="quarter" idx="10"/>
          </p:nvPr>
        </p:nvSpPr>
        <p:spPr/>
        <p:txBody>
          <a:bodyPr/>
          <a:lstStyle/>
          <a:p>
            <a:fld id="{B784F80F-CA62-4121-8723-7568D4BB0AB2}" type="slidenum">
              <a:rPr lang="en-GB" smtClean="0"/>
              <a:t>1</a:t>
            </a:fld>
            <a:endParaRPr lang="en-GB"/>
          </a:p>
        </p:txBody>
      </p:sp>
    </p:spTree>
    <p:extLst>
      <p:ext uri="{BB962C8B-B14F-4D97-AF65-F5344CB8AC3E}">
        <p14:creationId xmlns:p14="http://schemas.microsoft.com/office/powerpoint/2010/main" val="3101730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Again thank them for taking part, remind them to be honest and that their responses will be confidential and that if they need to then</a:t>
            </a:r>
            <a:r>
              <a:rPr lang="en-GB" baseline="0" dirty="0"/>
              <a:t> </a:t>
            </a:r>
            <a:r>
              <a:rPr lang="en-GB" dirty="0"/>
              <a:t>they can speak to a trusted adult if the questionnaire raises any questions for them. If they get ‘stuck’ then they can put their hand up and speak to the member</a:t>
            </a:r>
            <a:r>
              <a:rPr lang="en-GB" baseline="0" dirty="0"/>
              <a:t> of staff. </a:t>
            </a:r>
            <a:endParaRPr lang="en-GB" dirty="0"/>
          </a:p>
        </p:txBody>
      </p:sp>
      <p:sp>
        <p:nvSpPr>
          <p:cNvPr id="4" name="Slide Number Placeholder 3"/>
          <p:cNvSpPr>
            <a:spLocks noGrp="1"/>
          </p:cNvSpPr>
          <p:nvPr>
            <p:ph type="sldNum" sz="quarter" idx="10"/>
          </p:nvPr>
        </p:nvSpPr>
        <p:spPr/>
        <p:txBody>
          <a:bodyPr/>
          <a:lstStyle/>
          <a:p>
            <a:fld id="{B784F80F-CA62-4121-8723-7568D4BB0AB2}" type="slidenum">
              <a:rPr lang="en-GB" smtClean="0"/>
              <a:t>10</a:t>
            </a:fld>
            <a:endParaRPr lang="en-GB"/>
          </a:p>
        </p:txBody>
      </p:sp>
    </p:spTree>
    <p:extLst>
      <p:ext uri="{BB962C8B-B14F-4D97-AF65-F5344CB8AC3E}">
        <p14:creationId xmlns:p14="http://schemas.microsoft.com/office/powerpoint/2010/main" val="380804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survey has been running since 2006 so some pupils may have completed it before as it is done with Year 2, 6, 8 and 10 and this year Y12 – so please thank pupils if they have completed it.  In North Yorkshire the survey runs</a:t>
            </a:r>
            <a:r>
              <a:rPr lang="en-GB" baseline="0" dirty="0"/>
              <a:t> ever two years. </a:t>
            </a:r>
            <a:endParaRPr lang="en-GB" dirty="0"/>
          </a:p>
        </p:txBody>
      </p:sp>
      <p:sp>
        <p:nvSpPr>
          <p:cNvPr id="4" name="Slide Number Placeholder 3"/>
          <p:cNvSpPr>
            <a:spLocks noGrp="1"/>
          </p:cNvSpPr>
          <p:nvPr>
            <p:ph type="sldNum" sz="quarter" idx="10"/>
          </p:nvPr>
        </p:nvSpPr>
        <p:spPr/>
        <p:txBody>
          <a:bodyPr/>
          <a:lstStyle/>
          <a:p>
            <a:fld id="{B784F80F-CA62-4121-8723-7568D4BB0AB2}" type="slidenum">
              <a:rPr lang="en-GB" smtClean="0"/>
              <a:t>2</a:t>
            </a:fld>
            <a:endParaRPr lang="en-GB"/>
          </a:p>
        </p:txBody>
      </p:sp>
    </p:spTree>
    <p:extLst>
      <p:ext uri="{BB962C8B-B14F-4D97-AF65-F5344CB8AC3E}">
        <p14:creationId xmlns:p14="http://schemas.microsoft.com/office/powerpoint/2010/main" val="1536932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data from the surveys is collected from all the pupils in North Yorkshire and used at a County level </a:t>
            </a:r>
            <a:r>
              <a:rPr lang="en-GB" dirty="0" err="1"/>
              <a:t>e.g</a:t>
            </a:r>
            <a:r>
              <a:rPr lang="en-GB" dirty="0"/>
              <a:t> to inform the children and young peoples plan , ‘Young and Yorkshire’, as well as district data and then your</a:t>
            </a:r>
            <a:r>
              <a:rPr lang="en-GB" baseline="0" dirty="0"/>
              <a:t> individual school data</a:t>
            </a:r>
            <a:r>
              <a:rPr lang="en-GB" dirty="0"/>
              <a:t>– if possible give a good example of something that has changed due to the data your school got in 2024 or you could use the examples on the slide. </a:t>
            </a:r>
          </a:p>
          <a:p>
            <a:endParaRPr lang="en-GB" dirty="0"/>
          </a:p>
        </p:txBody>
      </p:sp>
      <p:sp>
        <p:nvSpPr>
          <p:cNvPr id="4" name="Slide Number Placeholder 3"/>
          <p:cNvSpPr>
            <a:spLocks noGrp="1"/>
          </p:cNvSpPr>
          <p:nvPr>
            <p:ph type="sldNum" sz="quarter" idx="10"/>
          </p:nvPr>
        </p:nvSpPr>
        <p:spPr/>
        <p:txBody>
          <a:bodyPr/>
          <a:lstStyle/>
          <a:p>
            <a:fld id="{B784F80F-CA62-4121-8723-7568D4BB0AB2}" type="slidenum">
              <a:rPr lang="en-GB" smtClean="0"/>
              <a:t>3</a:t>
            </a:fld>
            <a:endParaRPr lang="en-GB"/>
          </a:p>
        </p:txBody>
      </p:sp>
    </p:spTree>
    <p:extLst>
      <p:ext uri="{BB962C8B-B14F-4D97-AF65-F5344CB8AC3E}">
        <p14:creationId xmlns:p14="http://schemas.microsoft.com/office/powerpoint/2010/main" val="32077422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It is really important that pupils feel safe and comfortable completing the questionnaire and that they are made aware that no one will see their answers and that they do not write their name on the questionnaire. BUT please do emphasise to pupils that because there is no name on the questionnaire if they ask for help in writing on the questionnaire in response to a question then an adult in the school will not see this – if the questionnaire raises any issues for the pupils then they must TALK to an adult they trust in school.  </a:t>
            </a:r>
          </a:p>
          <a:p>
            <a:endParaRPr lang="en-GB" dirty="0"/>
          </a:p>
        </p:txBody>
      </p:sp>
      <p:sp>
        <p:nvSpPr>
          <p:cNvPr id="4" name="Slide Number Placeholder 3"/>
          <p:cNvSpPr>
            <a:spLocks noGrp="1"/>
          </p:cNvSpPr>
          <p:nvPr>
            <p:ph type="sldNum" sz="quarter" idx="10"/>
          </p:nvPr>
        </p:nvSpPr>
        <p:spPr/>
        <p:txBody>
          <a:bodyPr/>
          <a:lstStyle/>
          <a:p>
            <a:fld id="{B784F80F-CA62-4121-8723-7568D4BB0AB2}" type="slidenum">
              <a:rPr lang="en-GB" smtClean="0"/>
              <a:t>4</a:t>
            </a:fld>
            <a:endParaRPr lang="en-GB"/>
          </a:p>
        </p:txBody>
      </p:sp>
    </p:spTree>
    <p:extLst>
      <p:ext uri="{BB962C8B-B14F-4D97-AF65-F5344CB8AC3E}">
        <p14:creationId xmlns:p14="http://schemas.microsoft.com/office/powerpoint/2010/main" val="17238444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short clip shows how SHEU (the organisation that run the survey on behalf of North Yorkshire</a:t>
            </a:r>
            <a:r>
              <a:rPr lang="en-GB" baseline="0" dirty="0"/>
              <a:t> County Council ) manages the data so it is kept safe at all times. You will need to consider how this information is provided to pupils who may find it difficult to access the writing on the presentation. </a:t>
            </a:r>
          </a:p>
          <a:p>
            <a:r>
              <a:rPr lang="en-GB" dirty="0"/>
              <a:t>https://sheu.org.uk/content/pupil-privacy-notice-video </a:t>
            </a:r>
          </a:p>
          <a:p>
            <a:endParaRPr lang="en-GB" dirty="0"/>
          </a:p>
        </p:txBody>
      </p:sp>
      <p:sp>
        <p:nvSpPr>
          <p:cNvPr id="4" name="Slide Number Placeholder 3"/>
          <p:cNvSpPr>
            <a:spLocks noGrp="1"/>
          </p:cNvSpPr>
          <p:nvPr>
            <p:ph type="sldNum" sz="quarter" idx="10"/>
          </p:nvPr>
        </p:nvSpPr>
        <p:spPr/>
        <p:txBody>
          <a:bodyPr/>
          <a:lstStyle/>
          <a:p>
            <a:fld id="{B784F80F-CA62-4121-8723-7568D4BB0AB2}" type="slidenum">
              <a:rPr lang="en-GB" smtClean="0"/>
              <a:t>5</a:t>
            </a:fld>
            <a:endParaRPr lang="en-GB"/>
          </a:p>
        </p:txBody>
      </p:sp>
    </p:spTree>
    <p:extLst>
      <p:ext uri="{BB962C8B-B14F-4D97-AF65-F5344CB8AC3E}">
        <p14:creationId xmlns:p14="http://schemas.microsoft.com/office/powerpoint/2010/main" val="9499939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Please clarify for the pupils  if th</a:t>
            </a:r>
            <a:r>
              <a:rPr lang="en-GB" baseline="0" dirty="0"/>
              <a:t>e school </a:t>
            </a:r>
            <a:r>
              <a:rPr lang="en-GB" dirty="0"/>
              <a:t>will be asking the pupils to complete the questionnaire online or on paper and explain how that will work. Please also clarify that they can leave any questions out that they don’t want to answer.</a:t>
            </a:r>
          </a:p>
          <a:p>
            <a:endParaRPr lang="en-GB" dirty="0"/>
          </a:p>
        </p:txBody>
      </p:sp>
      <p:sp>
        <p:nvSpPr>
          <p:cNvPr id="4" name="Slide Number Placeholder 3"/>
          <p:cNvSpPr>
            <a:spLocks noGrp="1"/>
          </p:cNvSpPr>
          <p:nvPr>
            <p:ph type="sldNum" sz="quarter" idx="10"/>
          </p:nvPr>
        </p:nvSpPr>
        <p:spPr/>
        <p:txBody>
          <a:bodyPr/>
          <a:lstStyle/>
          <a:p>
            <a:fld id="{B784F80F-CA62-4121-8723-7568D4BB0AB2}" type="slidenum">
              <a:rPr lang="en-GB" smtClean="0"/>
              <a:t>6</a:t>
            </a:fld>
            <a:endParaRPr lang="en-GB"/>
          </a:p>
        </p:txBody>
      </p:sp>
    </p:spTree>
    <p:extLst>
      <p:ext uri="{BB962C8B-B14F-4D97-AF65-F5344CB8AC3E}">
        <p14:creationId xmlns:p14="http://schemas.microsoft.com/office/powerpoint/2010/main" val="37587775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emphasis must be on them giving honest answers to the questions that are being asked – please expand on the hair washing example provided. Explain it is not a test – that they can put their hand up and ask questions. It might be a good idea after the practice page to just ask again if anyone has any questions before they start the full questionnaire.</a:t>
            </a:r>
          </a:p>
          <a:p>
            <a:endParaRPr lang="en-GB" dirty="0"/>
          </a:p>
        </p:txBody>
      </p:sp>
      <p:sp>
        <p:nvSpPr>
          <p:cNvPr id="4" name="Slide Number Placeholder 3"/>
          <p:cNvSpPr>
            <a:spLocks noGrp="1"/>
          </p:cNvSpPr>
          <p:nvPr>
            <p:ph type="sldNum" sz="quarter" idx="10"/>
          </p:nvPr>
        </p:nvSpPr>
        <p:spPr/>
        <p:txBody>
          <a:bodyPr/>
          <a:lstStyle/>
          <a:p>
            <a:fld id="{B784F80F-CA62-4121-8723-7568D4BB0AB2}" type="slidenum">
              <a:rPr lang="en-GB" smtClean="0"/>
              <a:t>7</a:t>
            </a:fld>
            <a:endParaRPr lang="en-GB"/>
          </a:p>
        </p:txBody>
      </p:sp>
    </p:spTree>
    <p:extLst>
      <p:ext uri="{BB962C8B-B14F-4D97-AF65-F5344CB8AC3E}">
        <p14:creationId xmlns:p14="http://schemas.microsoft.com/office/powerpoint/2010/main" val="41109064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Due to responses in previous years we would ask that you clarify for pupils that when asking if they are a young carer it is not whether they care about a family member but whether they care for them in specific ways  - please emphasise the difference.  Also for the armed services I am sure some pupils will have family members who they are very proud of in the armed services but this questionnaire is only asking about either their mum / dad or main carer not any other family members.  We will ask pupils for their postcode – they perhaps need reminding of this before they complete the questionnaire or could there be a list available for them to copy from but again please explain to them that by putting the postcode down does not mean the answers will ever be matched to an individual or their home, it is so ‘areas’ of the county can be identified. </a:t>
            </a:r>
          </a:p>
          <a:p>
            <a:endParaRPr lang="en-GB" dirty="0"/>
          </a:p>
        </p:txBody>
      </p:sp>
      <p:sp>
        <p:nvSpPr>
          <p:cNvPr id="4" name="Slide Number Placeholder 3"/>
          <p:cNvSpPr>
            <a:spLocks noGrp="1"/>
          </p:cNvSpPr>
          <p:nvPr>
            <p:ph type="sldNum" sz="quarter" idx="10"/>
          </p:nvPr>
        </p:nvSpPr>
        <p:spPr/>
        <p:txBody>
          <a:bodyPr/>
          <a:lstStyle/>
          <a:p>
            <a:fld id="{B784F80F-CA62-4121-8723-7568D4BB0AB2}" type="slidenum">
              <a:rPr lang="en-GB" smtClean="0"/>
              <a:t>8</a:t>
            </a:fld>
            <a:endParaRPr lang="en-GB"/>
          </a:p>
        </p:txBody>
      </p:sp>
    </p:spTree>
    <p:extLst>
      <p:ext uri="{BB962C8B-B14F-4D97-AF65-F5344CB8AC3E}">
        <p14:creationId xmlns:p14="http://schemas.microsoft.com/office/powerpoint/2010/main" val="17722480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Further clarification on why postcode information is asked for so we can map responses</a:t>
            </a:r>
            <a:r>
              <a:rPr lang="en-GB" baseline="0" dirty="0"/>
              <a:t> against areas of the County. By providing the postcode no pupils will be identifiable </a:t>
            </a: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8D62E4E-9F57-4D05-933A-774BD97120DD}" type="slidenum">
              <a:rPr kumimoji="0" lang="en-US" altLang="en-US"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altLang="en-US" sz="12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17421752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subtitle style</a:t>
            </a:r>
            <a:endParaRPr lang="en-US" dirty="0"/>
          </a:p>
        </p:txBody>
      </p:sp>
      <p:sp>
        <p:nvSpPr>
          <p:cNvPr id="4" name="Date Placeholder 3"/>
          <p:cNvSpPr>
            <a:spLocks noGrp="1"/>
          </p:cNvSpPr>
          <p:nvPr>
            <p:ph type="dt" sz="half" idx="10"/>
          </p:nvPr>
        </p:nvSpPr>
        <p:spPr/>
        <p:txBody>
          <a:bodyPr/>
          <a:lstStyle/>
          <a:p>
            <a:fld id="{E7917780-FBFD-4226-BF02-060FBA4B5D28}" type="datetimeFigureOut">
              <a:rPr lang="en-GB" smtClean="0"/>
              <a:t>13/01/2026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2D96BE-9D00-43E3-82FF-90536B0E5AD1}"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917780-FBFD-4226-BF02-060FBA4B5D28}" type="datetimeFigureOut">
              <a:rPr lang="en-GB" smtClean="0"/>
              <a:t>13/01/2026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2D96BE-9D00-43E3-82FF-90536B0E5AD1}"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917780-FBFD-4226-BF02-060FBA4B5D28}" type="datetimeFigureOut">
              <a:rPr lang="en-GB" smtClean="0"/>
              <a:t>13/01/2026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2D96BE-9D00-43E3-82FF-90536B0E5AD1}" type="slidenum">
              <a:rPr lang="en-GB" smtClean="0"/>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002F6D"/>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8933566" cy="6858000"/>
          </a:xfrm>
          <a:prstGeom prst="rect">
            <a:avLst/>
          </a:prstGeom>
        </p:spPr>
      </p:pic>
      <p:sp>
        <p:nvSpPr>
          <p:cNvPr id="4098" name="Rectangle 2"/>
          <p:cNvSpPr>
            <a:spLocks noGrp="1" noChangeArrowheads="1"/>
          </p:cNvSpPr>
          <p:nvPr>
            <p:ph type="ctrTitle"/>
          </p:nvPr>
        </p:nvSpPr>
        <p:spPr>
          <a:xfrm>
            <a:off x="468313" y="404664"/>
            <a:ext cx="7989887" cy="1470025"/>
          </a:xfrm>
          <a:prstGeom prst="rect">
            <a:avLst/>
          </a:prstGeom>
        </p:spPr>
        <p:txBody>
          <a:bodyPr/>
          <a:lstStyle>
            <a:lvl1pPr>
              <a:defRPr>
                <a:solidFill>
                  <a:schemeClr val="bg1"/>
                </a:solidFill>
              </a:defRPr>
            </a:lvl1pPr>
          </a:lstStyle>
          <a:p>
            <a:pPr lvl="0"/>
            <a:r>
              <a:rPr lang="en-US" altLang="en-US" noProof="0"/>
              <a:t>Click to edit Master title style</a:t>
            </a:r>
            <a:endParaRPr lang="en-US" altLang="en-US" noProof="0" dirty="0"/>
          </a:p>
        </p:txBody>
      </p:sp>
      <p:sp>
        <p:nvSpPr>
          <p:cNvPr id="4099" name="Rectangle 3"/>
          <p:cNvSpPr>
            <a:spLocks noGrp="1" noChangeArrowheads="1"/>
          </p:cNvSpPr>
          <p:nvPr>
            <p:ph type="subTitle" idx="1"/>
          </p:nvPr>
        </p:nvSpPr>
        <p:spPr>
          <a:xfrm>
            <a:off x="508000" y="1844824"/>
            <a:ext cx="7304088" cy="720080"/>
          </a:xfrm>
          <a:prstGeom prst="rect">
            <a:avLst/>
          </a:prstGeom>
        </p:spPr>
        <p:txBody>
          <a:bodyPr/>
          <a:lstStyle>
            <a:lvl1pPr marL="0" indent="0" algn="l">
              <a:buFont typeface="Wingdings" pitchFamily="2" charset="2"/>
              <a:buNone/>
              <a:defRPr/>
            </a:lvl1pPr>
          </a:lstStyle>
          <a:p>
            <a:pPr lvl="0"/>
            <a:r>
              <a:rPr lang="en-US" altLang="en-US" noProof="0"/>
              <a:t>Click to edit Master subtitle style</a:t>
            </a:r>
            <a:endParaRPr lang="en-US" altLang="en-US" noProof="0" dirty="0"/>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272266" y="5733567"/>
            <a:ext cx="2448000" cy="720780"/>
          </a:xfrm>
          <a:prstGeom prst="rect">
            <a:avLst/>
          </a:prstGeom>
        </p:spPr>
      </p:pic>
    </p:spTree>
    <p:extLst>
      <p:ext uri="{BB962C8B-B14F-4D97-AF65-F5344CB8AC3E}">
        <p14:creationId xmlns:p14="http://schemas.microsoft.com/office/powerpoint/2010/main" val="984343552"/>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Print version">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8933566" cy="6858000"/>
          </a:xfrm>
          <a:prstGeom prst="rect">
            <a:avLst/>
          </a:prstGeom>
        </p:spPr>
      </p:pic>
      <p:sp>
        <p:nvSpPr>
          <p:cNvPr id="4098" name="Rectangle 2"/>
          <p:cNvSpPr>
            <a:spLocks noGrp="1" noChangeArrowheads="1"/>
          </p:cNvSpPr>
          <p:nvPr>
            <p:ph type="ctrTitle"/>
          </p:nvPr>
        </p:nvSpPr>
        <p:spPr>
          <a:xfrm>
            <a:off x="468313" y="404664"/>
            <a:ext cx="7989887" cy="1470025"/>
          </a:xfrm>
          <a:prstGeom prst="rect">
            <a:avLst/>
          </a:prstGeom>
        </p:spPr>
        <p:txBody>
          <a:bodyPr/>
          <a:lstStyle>
            <a:lvl1pPr>
              <a:defRPr>
                <a:solidFill>
                  <a:srgbClr val="0055A4"/>
                </a:solidFill>
              </a:defRPr>
            </a:lvl1pPr>
          </a:lstStyle>
          <a:p>
            <a:pPr lvl="0"/>
            <a:r>
              <a:rPr lang="en-US" altLang="en-US" noProof="0"/>
              <a:t>Click to edit Master title style</a:t>
            </a:r>
            <a:endParaRPr lang="en-US" altLang="en-US" noProof="0" dirty="0"/>
          </a:p>
        </p:txBody>
      </p:sp>
      <p:sp>
        <p:nvSpPr>
          <p:cNvPr id="4099" name="Rectangle 3"/>
          <p:cNvSpPr>
            <a:spLocks noGrp="1" noChangeArrowheads="1"/>
          </p:cNvSpPr>
          <p:nvPr>
            <p:ph type="subTitle" idx="1"/>
          </p:nvPr>
        </p:nvSpPr>
        <p:spPr>
          <a:xfrm>
            <a:off x="508000" y="1844824"/>
            <a:ext cx="7304088" cy="720080"/>
          </a:xfrm>
          <a:prstGeom prst="rect">
            <a:avLst/>
          </a:prstGeom>
        </p:spPr>
        <p:txBody>
          <a:bodyPr/>
          <a:lstStyle>
            <a:lvl1pPr marL="0" indent="0" algn="l">
              <a:buFont typeface="Wingdings" pitchFamily="2" charset="2"/>
              <a:buNone/>
              <a:defRPr/>
            </a:lvl1pPr>
          </a:lstStyle>
          <a:p>
            <a:pPr lvl="0"/>
            <a:r>
              <a:rPr lang="en-US" altLang="en-US" noProof="0"/>
              <a:t>Click to edit Master subtitle style</a:t>
            </a:r>
            <a:endParaRPr lang="en-US" altLang="en-US" noProof="0" dirty="0"/>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271200" y="5734933"/>
            <a:ext cx="2448000" cy="720780"/>
          </a:xfrm>
          <a:prstGeom prst="rect">
            <a:avLst/>
          </a:prstGeom>
        </p:spPr>
      </p:pic>
    </p:spTree>
    <p:extLst>
      <p:ext uri="{BB962C8B-B14F-4D97-AF65-F5344CB8AC3E}">
        <p14:creationId xmlns:p14="http://schemas.microsoft.com/office/powerpoint/2010/main" val="9884026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8933566" cy="6858000"/>
          </a:xfrm>
          <a:prstGeom prst="rect">
            <a:avLst/>
          </a:prstGeom>
        </p:spPr>
      </p:pic>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271200" y="5734933"/>
            <a:ext cx="2448000" cy="720780"/>
          </a:xfrm>
          <a:prstGeom prst="rect">
            <a:avLst/>
          </a:prstGeom>
        </p:spPr>
      </p:pic>
      <p:sp>
        <p:nvSpPr>
          <p:cNvPr id="8" name="Rectangle 2"/>
          <p:cNvSpPr>
            <a:spLocks noGrp="1" noChangeArrowheads="1"/>
          </p:cNvSpPr>
          <p:nvPr>
            <p:ph type="title" idx="4294967295"/>
          </p:nvPr>
        </p:nvSpPr>
        <p:spPr>
          <a:xfrm>
            <a:off x="395288" y="404664"/>
            <a:ext cx="8280400" cy="1143000"/>
          </a:xfrm>
          <a:prstGeom prst="rect">
            <a:avLst/>
          </a:prstGeom>
        </p:spPr>
        <p:txBody>
          <a:bodyPr/>
          <a:lstStyle/>
          <a:p>
            <a:r>
              <a:rPr lang="en-US" altLang="en-US"/>
              <a:t>Click to edit Master title style</a:t>
            </a:r>
            <a:endParaRPr lang="en-US" altLang="en-US" dirty="0"/>
          </a:p>
        </p:txBody>
      </p:sp>
      <p:sp>
        <p:nvSpPr>
          <p:cNvPr id="9" name="Rectangle 3"/>
          <p:cNvSpPr>
            <a:spLocks noGrp="1" noChangeArrowheads="1"/>
          </p:cNvSpPr>
          <p:nvPr>
            <p:ph idx="4294967295" hasCustomPrompt="1"/>
          </p:nvPr>
        </p:nvSpPr>
        <p:spPr>
          <a:xfrm>
            <a:off x="395288" y="1484784"/>
            <a:ext cx="8208962" cy="4248472"/>
          </a:xfrm>
          <a:prstGeom prst="rect">
            <a:avLst/>
          </a:prstGeom>
        </p:spPr>
        <p:txBody>
          <a:bodyPr/>
          <a:lstStyle>
            <a:lvl1pPr marL="342900" marR="0" indent="-342900" algn="just" defTabSz="914400" rtl="0" eaLnBrk="1" fontAlgn="base" latinLnBrk="0" hangingPunct="1">
              <a:lnSpc>
                <a:spcPct val="100000"/>
              </a:lnSpc>
              <a:spcBef>
                <a:spcPct val="20000"/>
              </a:spcBef>
              <a:spcAft>
                <a:spcPct val="0"/>
              </a:spcAft>
              <a:buClr>
                <a:srgbClr val="2C4592"/>
              </a:buClr>
              <a:buSzPct val="50000"/>
              <a:buFont typeface="Wingdings" pitchFamily="2" charset="2"/>
              <a:buNone/>
              <a:tabLst/>
              <a:defRPr/>
            </a:lvl1pPr>
            <a:lvl2pPr marL="742950" marR="0" indent="-285750" algn="just" defTabSz="914400" rtl="0" eaLnBrk="1" fontAlgn="base" latinLnBrk="0" hangingPunct="1">
              <a:lnSpc>
                <a:spcPct val="100000"/>
              </a:lnSpc>
              <a:spcBef>
                <a:spcPct val="20000"/>
              </a:spcBef>
              <a:spcAft>
                <a:spcPct val="0"/>
              </a:spcAft>
              <a:buClr>
                <a:srgbClr val="2C4592"/>
              </a:buClr>
              <a:buSzPct val="50000"/>
              <a:buFont typeface="Wingdings" pitchFamily="2" charset="2"/>
              <a:buChar char="l"/>
              <a:tabLst/>
              <a:defRPr/>
            </a:lvl2pPr>
          </a:lstStyle>
          <a:p>
            <a:pPr>
              <a:buFont typeface="Wingdings" pitchFamily="2" charset="2"/>
              <a:buNone/>
            </a:pPr>
            <a:r>
              <a:rPr lang="en-GB" altLang="en-US" sz="2400" dirty="0">
                <a:solidFill>
                  <a:schemeClr val="tx1"/>
                </a:solidFill>
              </a:rPr>
              <a:t>Subtitle Arial 24pt</a:t>
            </a:r>
          </a:p>
          <a:p>
            <a:pPr>
              <a:buNone/>
            </a:pPr>
            <a:r>
              <a:rPr lang="en-GB" altLang="en-US" sz="1600" dirty="0">
                <a:solidFill>
                  <a:schemeClr val="tx1"/>
                </a:solidFill>
              </a:rPr>
              <a:t>Body text Arial 16pt Body text Arial 16pt Body text Arial 16pt. </a:t>
            </a:r>
          </a:p>
          <a:p>
            <a:r>
              <a:rPr lang="en-GB" altLang="en-US" sz="1600" dirty="0">
                <a:solidFill>
                  <a:schemeClr val="tx1"/>
                </a:solidFill>
              </a:rPr>
              <a:t>First bullet 16pt</a:t>
            </a:r>
          </a:p>
          <a:p>
            <a:r>
              <a:rPr lang="en-GB" altLang="en-US" sz="1600" dirty="0">
                <a:solidFill>
                  <a:schemeClr val="tx1"/>
                </a:solidFill>
              </a:rPr>
              <a:t>Second bullet 16pt</a:t>
            </a:r>
          </a:p>
          <a:p>
            <a:r>
              <a:rPr lang="en-GB" altLang="en-US" sz="1600" dirty="0">
                <a:solidFill>
                  <a:schemeClr val="tx1"/>
                </a:solidFill>
              </a:rPr>
              <a:t>Third bullet 16pt</a:t>
            </a:r>
          </a:p>
          <a:p>
            <a:pPr lvl="1"/>
            <a:r>
              <a:rPr lang="en-GB" altLang="en-US" sz="1400" dirty="0">
                <a:solidFill>
                  <a:schemeClr val="tx1"/>
                </a:solidFill>
              </a:rPr>
              <a:t>First indent bullet 14pt</a:t>
            </a:r>
          </a:p>
          <a:p>
            <a:pPr lvl="1"/>
            <a:r>
              <a:rPr lang="en-GB" altLang="en-US" sz="1400" dirty="0">
                <a:solidFill>
                  <a:schemeClr val="tx1"/>
                </a:solidFill>
              </a:rPr>
              <a:t>Second indent bullet 14pt</a:t>
            </a:r>
          </a:p>
          <a:p>
            <a:pPr lvl="1"/>
            <a:r>
              <a:rPr lang="en-GB" altLang="en-US" sz="1400" dirty="0">
                <a:solidFill>
                  <a:schemeClr val="tx1"/>
                </a:solidFill>
              </a:rPr>
              <a:t>Third indent bullet 14pt</a:t>
            </a:r>
          </a:p>
        </p:txBody>
      </p:sp>
    </p:spTree>
    <p:extLst>
      <p:ext uri="{BB962C8B-B14F-4D97-AF65-F5344CB8AC3E}">
        <p14:creationId xmlns:p14="http://schemas.microsoft.com/office/powerpoint/2010/main" val="41114783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xfrm>
            <a:off x="468313" y="6248400"/>
            <a:ext cx="2122487" cy="457200"/>
          </a:xfrm>
          <a:prstGeom prst="rect">
            <a:avLst/>
          </a:prstGeom>
          <a:ln/>
        </p:spPr>
        <p:txBody>
          <a:bodyPr/>
          <a:lstStyle>
            <a:lvl1pPr>
              <a:defRPr/>
            </a:lvl1pPr>
          </a:lstStyle>
          <a:p>
            <a:pPr>
              <a:defRPr/>
            </a:pPr>
            <a:endParaRPr lang="en-US" altLang="en-US"/>
          </a:p>
        </p:txBody>
      </p:sp>
      <p:sp>
        <p:nvSpPr>
          <p:cNvPr id="3" name="Rectangle 6"/>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ltLang="en-US"/>
          </a:p>
        </p:txBody>
      </p:sp>
      <p:sp>
        <p:nvSpPr>
          <p:cNvPr id="4" name="Rectangle 7"/>
          <p:cNvSpPr>
            <a:spLocks noGrp="1" noChangeArrowheads="1"/>
          </p:cNvSpPr>
          <p:nvPr>
            <p:ph type="sldNum" sz="quarter" idx="12"/>
          </p:nvPr>
        </p:nvSpPr>
        <p:spPr>
          <a:xfrm>
            <a:off x="6553200" y="6248400"/>
            <a:ext cx="2122488" cy="457200"/>
          </a:xfrm>
          <a:prstGeom prst="rect">
            <a:avLst/>
          </a:prstGeom>
          <a:ln/>
        </p:spPr>
        <p:txBody>
          <a:bodyPr/>
          <a:lstStyle>
            <a:lvl1pPr>
              <a:defRPr/>
            </a:lvl1pPr>
          </a:lstStyle>
          <a:p>
            <a:pPr>
              <a:defRPr/>
            </a:pPr>
            <a:fld id="{43E0EB12-D10E-4BE1-B42F-3E15235B1717}" type="slidenum">
              <a:rPr lang="en-US" altLang="en-US"/>
              <a:pPr>
                <a:defRPr/>
              </a:pPr>
              <a:t>‹#›</a:t>
            </a:fld>
            <a:endParaRPr lang="en-US" altLang="en-US"/>
          </a:p>
        </p:txBody>
      </p:sp>
    </p:spTree>
    <p:extLst>
      <p:ext uri="{BB962C8B-B14F-4D97-AF65-F5344CB8AC3E}">
        <p14:creationId xmlns:p14="http://schemas.microsoft.com/office/powerpoint/2010/main" val="1643536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917780-FBFD-4226-BF02-060FBA4B5D28}" type="datetimeFigureOut">
              <a:rPr lang="en-GB" smtClean="0"/>
              <a:t>13/01/2026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2D96BE-9D00-43E3-82FF-90536B0E5AD1}"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text styles</a:t>
            </a:r>
          </a:p>
        </p:txBody>
      </p:sp>
      <p:sp>
        <p:nvSpPr>
          <p:cNvPr id="4" name="Date Placeholder 3"/>
          <p:cNvSpPr>
            <a:spLocks noGrp="1"/>
          </p:cNvSpPr>
          <p:nvPr>
            <p:ph type="dt" sz="half" idx="10"/>
          </p:nvPr>
        </p:nvSpPr>
        <p:spPr/>
        <p:txBody>
          <a:bodyPr/>
          <a:lstStyle/>
          <a:p>
            <a:fld id="{E7917780-FBFD-4226-BF02-060FBA4B5D28}" type="datetimeFigureOut">
              <a:rPr lang="en-GB" smtClean="0"/>
              <a:t>13/01/2026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2D96BE-9D00-43E3-82FF-90536B0E5AD1}"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7917780-FBFD-4226-BF02-060FBA4B5D28}" type="datetimeFigureOut">
              <a:rPr lang="en-GB" smtClean="0"/>
              <a:t>13/01/2026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02D96BE-9D00-43E3-82FF-90536B0E5AD1}" type="slidenum">
              <a:rPr lang="en-GB" smtClean="0"/>
              <a:t>‹#›</a:t>
            </a:fld>
            <a:endParaRPr lang="en-GB"/>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7917780-FBFD-4226-BF02-060FBA4B5D28}" type="datetimeFigureOut">
              <a:rPr lang="en-GB" smtClean="0"/>
              <a:t>13/01/2026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02D96BE-9D00-43E3-82FF-90536B0E5AD1}"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7917780-FBFD-4226-BF02-060FBA4B5D28}" type="datetimeFigureOut">
              <a:rPr lang="en-GB" smtClean="0"/>
              <a:t>13/01/2026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02D96BE-9D00-43E3-82FF-90536B0E5AD1}"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917780-FBFD-4226-BF02-060FBA4B5D28}" type="datetimeFigureOut">
              <a:rPr lang="en-GB" smtClean="0"/>
              <a:t>13/01/2026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02D96BE-9D00-43E3-82FF-90536B0E5AD1}"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a:t>Click to edit Master text styles</a:t>
            </a:r>
          </a:p>
        </p:txBody>
      </p:sp>
      <p:sp>
        <p:nvSpPr>
          <p:cNvPr id="5" name="Date Placeholder 4"/>
          <p:cNvSpPr>
            <a:spLocks noGrp="1"/>
          </p:cNvSpPr>
          <p:nvPr>
            <p:ph type="dt" sz="half" idx="10"/>
          </p:nvPr>
        </p:nvSpPr>
        <p:spPr/>
        <p:txBody>
          <a:bodyPr/>
          <a:lstStyle/>
          <a:p>
            <a:fld id="{E7917780-FBFD-4226-BF02-060FBA4B5D28}" type="datetimeFigureOut">
              <a:rPr lang="en-GB" smtClean="0"/>
              <a:t>13/01/2026</a:t>
            </a:fld>
            <a:endParaRPr lang="en-GB"/>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GB"/>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02D96BE-9D00-43E3-82FF-90536B0E5AD1}"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917780-FBFD-4226-BF02-060FBA4B5D28}" type="datetimeFigureOut">
              <a:rPr lang="en-GB" smtClean="0"/>
              <a:t>13/01/2026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02D96BE-9D00-43E3-82FF-90536B0E5AD1}"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E7917780-FBFD-4226-BF02-060FBA4B5D28}" type="datetimeFigureOut">
              <a:rPr lang="en-GB" smtClean="0"/>
              <a:t>13/01/2026</a:t>
            </a:fld>
            <a:endParaRPr lang="en-GB"/>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GB"/>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B02D96BE-9D00-43E3-82FF-90536B0E5AD1}" type="slidenum">
              <a:rPr lang="en-GB" smtClean="0"/>
              <a:t>‹#›</a:t>
            </a:fld>
            <a:endParaRPr lang="en-GB"/>
          </a:p>
        </p:txBody>
      </p:sp>
      <p:sp>
        <p:nvSpPr>
          <p:cNvPr id="9" name="MSIPCMContentMarking" descr="{&quot;HashCode&quot;:-863297437,&quot;Placement&quot;:&quot;Footer&quot;,&quot;Top&quot;:519.343,&quot;Left&quot;:306.088348,&quot;SlideWidth&quot;:720,&quot;SlideHeight&quot;:540}"/>
          <p:cNvSpPr txBox="1"/>
          <p:nvPr userDrawn="1"/>
        </p:nvSpPr>
        <p:spPr>
          <a:xfrm>
            <a:off x="3887322" y="6595656"/>
            <a:ext cx="1369357" cy="262344"/>
          </a:xfrm>
          <a:prstGeom prst="rect">
            <a:avLst/>
          </a:prstGeom>
          <a:noFill/>
        </p:spPr>
        <p:txBody>
          <a:bodyPr vert="horz" wrap="square" lIns="0" tIns="0" rIns="0" bIns="0" rtlCol="0" anchor="ctr" anchorCtr="1">
            <a:spAutoFit/>
          </a:bodyPr>
          <a:lstStyle/>
          <a:p>
            <a:pPr algn="ctr">
              <a:spcBef>
                <a:spcPts val="0"/>
              </a:spcBef>
              <a:spcAft>
                <a:spcPts val="0"/>
              </a:spcAft>
            </a:pPr>
            <a:r>
              <a:rPr lang="en-GB" sz="1000">
                <a:solidFill>
                  <a:srgbClr val="FF0000"/>
                </a:solidFill>
                <a:latin typeface="Calibri" panose="020F0502020204030204" pitchFamily="34" charset="0"/>
              </a:rPr>
              <a:t>OFFICIAL - SENSITIVE</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MSIPCMContentMarking" descr="{&quot;HashCode&quot;:-863297437,&quot;Placement&quot;:&quot;Footer&quot;,&quot;Top&quot;:519.343,&quot;Left&quot;:306.088348,&quot;SlideWidth&quot;:720,&quot;SlideHeight&quot;:540}"/>
          <p:cNvSpPr txBox="1"/>
          <p:nvPr userDrawn="1"/>
        </p:nvSpPr>
        <p:spPr>
          <a:xfrm>
            <a:off x="3887322" y="6595656"/>
            <a:ext cx="1369357" cy="262344"/>
          </a:xfrm>
          <a:prstGeom prst="rect">
            <a:avLst/>
          </a:prstGeom>
          <a:noFill/>
        </p:spPr>
        <p:txBody>
          <a:bodyPr vert="horz" wrap="square" lIns="0" tIns="0" rIns="0" bIns="0" rtlCol="0" anchor="ctr" anchorCtr="1">
            <a:spAutoFit/>
          </a:bodyPr>
          <a:lstStyle/>
          <a:p>
            <a:pPr algn="ctr">
              <a:spcBef>
                <a:spcPts val="0"/>
              </a:spcBef>
              <a:spcAft>
                <a:spcPts val="0"/>
              </a:spcAft>
            </a:pPr>
            <a:r>
              <a:rPr lang="en-GB" sz="1000">
                <a:solidFill>
                  <a:srgbClr val="FF0000"/>
                </a:solidFill>
                <a:latin typeface="Calibri" panose="020F0502020204030204" pitchFamily="34" charset="0"/>
              </a:rPr>
              <a:t>OFFICIAL - SENSITIVE</a:t>
            </a:r>
          </a:p>
        </p:txBody>
      </p:sp>
    </p:spTree>
    <p:extLst>
      <p:ext uri="{BB962C8B-B14F-4D97-AF65-F5344CB8AC3E}">
        <p14:creationId xmlns:p14="http://schemas.microsoft.com/office/powerpoint/2010/main" val="3791857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Lst>
  <p:hf hdr="0" ftr="0" dt="0"/>
  <p:txStyles>
    <p:titleStyle>
      <a:lvl1pPr algn="just" rtl="0" eaLnBrk="1" fontAlgn="base" hangingPunct="1">
        <a:spcBef>
          <a:spcPct val="0"/>
        </a:spcBef>
        <a:spcAft>
          <a:spcPct val="0"/>
        </a:spcAft>
        <a:defRPr sz="4000">
          <a:solidFill>
            <a:srgbClr val="0055A4"/>
          </a:solidFill>
          <a:latin typeface="+mj-lt"/>
          <a:ea typeface="+mj-ea"/>
          <a:cs typeface="+mj-cs"/>
        </a:defRPr>
      </a:lvl1pPr>
      <a:lvl2pPr algn="just" rtl="0" eaLnBrk="1" fontAlgn="base" hangingPunct="1">
        <a:spcBef>
          <a:spcPct val="0"/>
        </a:spcBef>
        <a:spcAft>
          <a:spcPct val="0"/>
        </a:spcAft>
        <a:defRPr sz="4000">
          <a:solidFill>
            <a:srgbClr val="0055A4"/>
          </a:solidFill>
          <a:latin typeface="Arial" charset="0"/>
        </a:defRPr>
      </a:lvl2pPr>
      <a:lvl3pPr algn="just" rtl="0" eaLnBrk="1" fontAlgn="base" hangingPunct="1">
        <a:spcBef>
          <a:spcPct val="0"/>
        </a:spcBef>
        <a:spcAft>
          <a:spcPct val="0"/>
        </a:spcAft>
        <a:defRPr sz="4000">
          <a:solidFill>
            <a:srgbClr val="0055A4"/>
          </a:solidFill>
          <a:latin typeface="Arial" charset="0"/>
        </a:defRPr>
      </a:lvl3pPr>
      <a:lvl4pPr algn="just" rtl="0" eaLnBrk="1" fontAlgn="base" hangingPunct="1">
        <a:spcBef>
          <a:spcPct val="0"/>
        </a:spcBef>
        <a:spcAft>
          <a:spcPct val="0"/>
        </a:spcAft>
        <a:defRPr sz="4000">
          <a:solidFill>
            <a:srgbClr val="0055A4"/>
          </a:solidFill>
          <a:latin typeface="Arial" charset="0"/>
        </a:defRPr>
      </a:lvl4pPr>
      <a:lvl5pPr algn="just" rtl="0" eaLnBrk="1" fontAlgn="base" hangingPunct="1">
        <a:spcBef>
          <a:spcPct val="0"/>
        </a:spcBef>
        <a:spcAft>
          <a:spcPct val="0"/>
        </a:spcAft>
        <a:defRPr sz="4000">
          <a:solidFill>
            <a:srgbClr val="0055A4"/>
          </a:solidFill>
          <a:latin typeface="Arial" charset="0"/>
        </a:defRPr>
      </a:lvl5pPr>
      <a:lvl6pPr marL="457200" algn="just" rtl="0" eaLnBrk="1" fontAlgn="base" hangingPunct="1">
        <a:spcBef>
          <a:spcPct val="0"/>
        </a:spcBef>
        <a:spcAft>
          <a:spcPct val="0"/>
        </a:spcAft>
        <a:defRPr sz="4000">
          <a:solidFill>
            <a:srgbClr val="0055A4"/>
          </a:solidFill>
          <a:latin typeface="Arial" charset="0"/>
        </a:defRPr>
      </a:lvl6pPr>
      <a:lvl7pPr marL="914400" algn="just" rtl="0" eaLnBrk="1" fontAlgn="base" hangingPunct="1">
        <a:spcBef>
          <a:spcPct val="0"/>
        </a:spcBef>
        <a:spcAft>
          <a:spcPct val="0"/>
        </a:spcAft>
        <a:defRPr sz="4000">
          <a:solidFill>
            <a:srgbClr val="0055A4"/>
          </a:solidFill>
          <a:latin typeface="Arial" charset="0"/>
        </a:defRPr>
      </a:lvl7pPr>
      <a:lvl8pPr marL="1371600" algn="just" rtl="0" eaLnBrk="1" fontAlgn="base" hangingPunct="1">
        <a:spcBef>
          <a:spcPct val="0"/>
        </a:spcBef>
        <a:spcAft>
          <a:spcPct val="0"/>
        </a:spcAft>
        <a:defRPr sz="4000">
          <a:solidFill>
            <a:srgbClr val="0055A4"/>
          </a:solidFill>
          <a:latin typeface="Arial" charset="0"/>
        </a:defRPr>
      </a:lvl8pPr>
      <a:lvl9pPr marL="1828800" algn="just" rtl="0" eaLnBrk="1" fontAlgn="base" hangingPunct="1">
        <a:spcBef>
          <a:spcPct val="0"/>
        </a:spcBef>
        <a:spcAft>
          <a:spcPct val="0"/>
        </a:spcAft>
        <a:defRPr sz="4000">
          <a:solidFill>
            <a:srgbClr val="0055A4"/>
          </a:solidFill>
          <a:latin typeface="Arial" charset="0"/>
        </a:defRPr>
      </a:lvl9pPr>
    </p:titleStyle>
    <p:bodyStyle>
      <a:lvl1pPr marL="342900" indent="-342900" algn="just" rtl="0" eaLnBrk="1" fontAlgn="base" hangingPunct="1">
        <a:spcBef>
          <a:spcPct val="20000"/>
        </a:spcBef>
        <a:spcAft>
          <a:spcPct val="0"/>
        </a:spcAft>
        <a:buClr>
          <a:srgbClr val="2C4592"/>
        </a:buClr>
        <a:buSzPct val="50000"/>
        <a:buFont typeface="Wingdings" pitchFamily="2" charset="2"/>
        <a:buChar char="l"/>
        <a:defRPr sz="2800">
          <a:solidFill>
            <a:srgbClr val="0055A4"/>
          </a:solidFill>
          <a:latin typeface="+mn-lt"/>
          <a:ea typeface="+mn-ea"/>
          <a:cs typeface="+mn-cs"/>
        </a:defRPr>
      </a:lvl1pPr>
      <a:lvl2pPr marL="742950" indent="-285750" algn="just" rtl="0" eaLnBrk="1" fontAlgn="base" hangingPunct="1">
        <a:spcBef>
          <a:spcPct val="20000"/>
        </a:spcBef>
        <a:spcAft>
          <a:spcPct val="0"/>
        </a:spcAft>
        <a:buClr>
          <a:srgbClr val="2C4592"/>
        </a:buClr>
        <a:buSzPct val="50000"/>
        <a:buFont typeface="Wingdings" pitchFamily="2" charset="2"/>
        <a:buChar char="l"/>
        <a:defRPr sz="2400">
          <a:solidFill>
            <a:srgbClr val="0055A4"/>
          </a:solidFill>
          <a:latin typeface="+mn-lt"/>
        </a:defRPr>
      </a:lvl2pPr>
      <a:lvl3pPr marL="1143000" indent="-228600" algn="just" rtl="0" eaLnBrk="1" fontAlgn="base" hangingPunct="1">
        <a:spcBef>
          <a:spcPct val="20000"/>
        </a:spcBef>
        <a:spcAft>
          <a:spcPct val="0"/>
        </a:spcAft>
        <a:buChar char="•"/>
        <a:defRPr sz="2400">
          <a:solidFill>
            <a:schemeClr val="bg1"/>
          </a:solidFill>
          <a:latin typeface="+mn-lt"/>
        </a:defRPr>
      </a:lvl3pPr>
      <a:lvl4pPr marL="1600200" indent="-228600" algn="just" rtl="0" eaLnBrk="1" fontAlgn="base" hangingPunct="1">
        <a:spcBef>
          <a:spcPct val="20000"/>
        </a:spcBef>
        <a:spcAft>
          <a:spcPct val="0"/>
        </a:spcAft>
        <a:buChar char="–"/>
        <a:defRPr sz="2000">
          <a:solidFill>
            <a:schemeClr val="bg1"/>
          </a:solidFill>
          <a:latin typeface="+mn-lt"/>
        </a:defRPr>
      </a:lvl4pPr>
      <a:lvl5pPr marL="2057400" indent="-228600" algn="just" rtl="0" eaLnBrk="1" fontAlgn="base" hangingPunct="1">
        <a:spcBef>
          <a:spcPct val="20000"/>
        </a:spcBef>
        <a:spcAft>
          <a:spcPct val="0"/>
        </a:spcAft>
        <a:buChar char="»"/>
        <a:defRPr sz="2000">
          <a:solidFill>
            <a:schemeClr val="bg1"/>
          </a:solidFill>
          <a:latin typeface="+mn-lt"/>
        </a:defRPr>
      </a:lvl5pPr>
      <a:lvl6pPr marL="2514600" indent="-228600" algn="just" rtl="0" eaLnBrk="1" fontAlgn="base" hangingPunct="1">
        <a:spcBef>
          <a:spcPct val="20000"/>
        </a:spcBef>
        <a:spcAft>
          <a:spcPct val="0"/>
        </a:spcAft>
        <a:buChar char="»"/>
        <a:defRPr sz="2000">
          <a:solidFill>
            <a:schemeClr val="bg1"/>
          </a:solidFill>
          <a:latin typeface="+mn-lt"/>
        </a:defRPr>
      </a:lvl6pPr>
      <a:lvl7pPr marL="2971800" indent="-228600" algn="just" rtl="0" eaLnBrk="1" fontAlgn="base" hangingPunct="1">
        <a:spcBef>
          <a:spcPct val="20000"/>
        </a:spcBef>
        <a:spcAft>
          <a:spcPct val="0"/>
        </a:spcAft>
        <a:buChar char="»"/>
        <a:defRPr sz="2000">
          <a:solidFill>
            <a:schemeClr val="bg1"/>
          </a:solidFill>
          <a:latin typeface="+mn-lt"/>
        </a:defRPr>
      </a:lvl7pPr>
      <a:lvl8pPr marL="3429000" indent="-228600" algn="just" rtl="0" eaLnBrk="1" fontAlgn="base" hangingPunct="1">
        <a:spcBef>
          <a:spcPct val="20000"/>
        </a:spcBef>
        <a:spcAft>
          <a:spcPct val="0"/>
        </a:spcAft>
        <a:buChar char="»"/>
        <a:defRPr sz="2000">
          <a:solidFill>
            <a:schemeClr val="bg1"/>
          </a:solidFill>
          <a:latin typeface="+mn-lt"/>
        </a:defRPr>
      </a:lvl8pPr>
      <a:lvl9pPr marL="3886200" indent="-228600" algn="just" rtl="0" eaLnBrk="1" fontAlgn="base" hangingPunct="1">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heu.org.uk/content/bite-me"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s://sheu.org.uk/content/pupil-privacy-notice-video" TargetMode="External"/><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HEUSMESERVER\sheufiles\sheu2\sheu2\CLIPART\Lemons\BLEMON2.BMP"/>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flipH="1">
            <a:off x="4355976" y="2204864"/>
            <a:ext cx="4639938" cy="4248472"/>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p:txBody>
          <a:bodyPr/>
          <a:lstStyle/>
          <a:p>
            <a:r>
              <a:rPr lang="en-GB" dirty="0">
                <a:latin typeface="Tahoma" panose="020B0604030504040204" pitchFamily="34" charset="0"/>
                <a:ea typeface="Tahoma" panose="020B0604030504040204" pitchFamily="34" charset="0"/>
                <a:cs typeface="Tahoma" panose="020B0604030504040204" pitchFamily="34" charset="0"/>
              </a:rPr>
              <a:t>Growing up in North Yorkshire survey (</a:t>
            </a:r>
            <a:r>
              <a:rPr lang="en-GB" sz="2400" dirty="0">
                <a:latin typeface="Tahoma" panose="020B0604030504040204" pitchFamily="34" charset="0"/>
                <a:ea typeface="Tahoma" panose="020B0604030504040204" pitchFamily="34" charset="0"/>
                <a:cs typeface="Tahoma" panose="020B0604030504040204" pitchFamily="34" charset="0"/>
              </a:rPr>
              <a:t>Health and WELLBEING</a:t>
            </a:r>
            <a:r>
              <a:rPr lang="en-GB" dirty="0">
                <a:latin typeface="Tahoma" panose="020B0604030504040204" pitchFamily="34" charset="0"/>
                <a:ea typeface="Tahoma" panose="020B0604030504040204" pitchFamily="34" charset="0"/>
                <a:cs typeface="Tahoma" panose="020B0604030504040204" pitchFamily="34" charset="0"/>
              </a:rPr>
              <a:t>) </a:t>
            </a:r>
          </a:p>
        </p:txBody>
      </p:sp>
      <p:sp>
        <p:nvSpPr>
          <p:cNvPr id="3" name="Subtitle 2"/>
          <p:cNvSpPr>
            <a:spLocks noGrp="1"/>
          </p:cNvSpPr>
          <p:nvPr>
            <p:ph type="subTitle" idx="1"/>
          </p:nvPr>
        </p:nvSpPr>
        <p:spPr/>
        <p:txBody>
          <a:bodyPr/>
          <a:lstStyle/>
          <a:p>
            <a:r>
              <a:rPr lang="en-GB" dirty="0">
                <a:latin typeface="Tahoma" panose="020B0604030504040204" pitchFamily="34" charset="0"/>
                <a:ea typeface="Tahoma" panose="020B0604030504040204" pitchFamily="34" charset="0"/>
                <a:cs typeface="Tahoma" panose="020B0604030504040204" pitchFamily="34" charset="0"/>
              </a:rPr>
              <a:t>A survey for young people in 2026</a:t>
            </a:r>
          </a:p>
        </p:txBody>
      </p:sp>
      <p:sp>
        <p:nvSpPr>
          <p:cNvPr id="5" name="Rectangle 4"/>
          <p:cNvSpPr/>
          <p:nvPr/>
        </p:nvSpPr>
        <p:spPr>
          <a:xfrm>
            <a:off x="4423914" y="5622339"/>
            <a:ext cx="4572000" cy="276999"/>
          </a:xfrm>
          <a:prstGeom prst="rect">
            <a:avLst/>
          </a:prstGeom>
        </p:spPr>
        <p:txBody>
          <a:bodyPr>
            <a:spAutoFit/>
          </a:bodyPr>
          <a:lstStyle/>
          <a:p>
            <a:pPr algn="ctr"/>
            <a:r>
              <a:rPr lang="en-GB" sz="1200" b="1" dirty="0">
                <a:latin typeface="Tahoma" panose="020B0604030504040204" pitchFamily="34" charset="0"/>
                <a:ea typeface="Tahoma" panose="020B0604030504040204" pitchFamily="34" charset="0"/>
                <a:cs typeface="Tahoma" panose="020B0604030504040204" pitchFamily="34" charset="0"/>
              </a:rPr>
              <a:t>Schools and Students Health Education Unit, Exeter</a:t>
            </a:r>
          </a:p>
        </p:txBody>
      </p:sp>
      <p:pic>
        <p:nvPicPr>
          <p:cNvPr id="4" name="Picture 3"/>
          <p:cNvPicPr>
            <a:picLocks noChangeAspect="1"/>
          </p:cNvPicPr>
          <p:nvPr/>
        </p:nvPicPr>
        <p:blipFill>
          <a:blip r:embed="rId4"/>
          <a:stretch>
            <a:fillRect/>
          </a:stretch>
        </p:blipFill>
        <p:spPr>
          <a:xfrm>
            <a:off x="7236296" y="650071"/>
            <a:ext cx="1483983" cy="1417037"/>
          </a:xfrm>
          <a:prstGeom prst="rect">
            <a:avLst/>
          </a:prstGeom>
        </p:spPr>
      </p:pic>
      <p:pic>
        <p:nvPicPr>
          <p:cNvPr id="6" name="Picture 5"/>
          <p:cNvPicPr>
            <a:picLocks noChangeAspect="1"/>
          </p:cNvPicPr>
          <p:nvPr/>
        </p:nvPicPr>
        <p:blipFill>
          <a:blip r:embed="rId5"/>
          <a:stretch>
            <a:fillRect/>
          </a:stretch>
        </p:blipFill>
        <p:spPr>
          <a:xfrm>
            <a:off x="5268309" y="2982978"/>
            <a:ext cx="3143250" cy="2628900"/>
          </a:xfrm>
          <a:prstGeom prst="rect">
            <a:avLst/>
          </a:prstGeom>
        </p:spPr>
      </p:pic>
      <p:pic>
        <p:nvPicPr>
          <p:cNvPr id="8" name="Picture 7">
            <a:extLst>
              <a:ext uri="{FF2B5EF4-FFF2-40B4-BE49-F238E27FC236}">
                <a16:creationId xmlns:a16="http://schemas.microsoft.com/office/drawing/2014/main" id="{20D69DAC-5216-45E8-9A9A-5228168CB732}"/>
              </a:ext>
            </a:extLst>
          </p:cNvPr>
          <p:cNvPicPr>
            <a:picLocks noChangeAspect="1"/>
          </p:cNvPicPr>
          <p:nvPr/>
        </p:nvPicPr>
        <p:blipFill>
          <a:blip r:embed="rId6"/>
          <a:stretch>
            <a:fillRect/>
          </a:stretch>
        </p:blipFill>
        <p:spPr>
          <a:xfrm>
            <a:off x="249991" y="152715"/>
            <a:ext cx="2194750" cy="1207113"/>
          </a:xfrm>
          <a:prstGeom prst="rect">
            <a:avLst/>
          </a:prstGeom>
        </p:spPr>
      </p:pic>
    </p:spTree>
    <p:extLst>
      <p:ext uri="{BB962C8B-B14F-4D97-AF65-F5344CB8AC3E}">
        <p14:creationId xmlns:p14="http://schemas.microsoft.com/office/powerpoint/2010/main" val="20009720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95536" y="332656"/>
            <a:ext cx="8496944" cy="4719241"/>
          </a:xfrm>
          <a:prstGeom prst="rect">
            <a:avLst/>
          </a:prstGeom>
        </p:spPr>
        <p:txBody>
          <a:bodyPr wrap="square">
            <a:spAutoFit/>
          </a:bodyPr>
          <a:lstStyle/>
          <a:p>
            <a:pPr marL="0" indent="0" algn="ctr"/>
            <a:r>
              <a:rPr lang="en-GB" sz="2400" b="1" dirty="0">
                <a:latin typeface="Tahoma" panose="020B0604030504040204" pitchFamily="34" charset="0"/>
                <a:ea typeface="Tahoma" panose="020B0604030504040204" pitchFamily="34" charset="0"/>
                <a:cs typeface="Tahoma" panose="020B0604030504040204" pitchFamily="34" charset="0"/>
              </a:rPr>
              <a:t>Thank you for taking part in the questionnaire </a:t>
            </a:r>
          </a:p>
          <a:p>
            <a:pPr marL="0" indent="0" algn="ctr"/>
            <a:r>
              <a:rPr lang="en-GB" sz="2400" dirty="0">
                <a:latin typeface="Tahoma" panose="020B0604030504040204" pitchFamily="34" charset="0"/>
                <a:ea typeface="Tahoma" panose="020B0604030504040204" pitchFamily="34" charset="0"/>
                <a:cs typeface="Tahoma" panose="020B0604030504040204" pitchFamily="34" charset="0"/>
              </a:rPr>
              <a:t>Please be honest with your answers as the school and North Yorkshire Council find the information so helpful to make improvements for children and young people </a:t>
            </a:r>
          </a:p>
          <a:p>
            <a:pPr marL="0" indent="0" algn="ctr"/>
            <a:endParaRPr lang="en-GB" sz="3200" b="1" dirty="0">
              <a:solidFill>
                <a:schemeClr val="accent2"/>
              </a:solidFill>
              <a:latin typeface="Tahoma" panose="020B0604030504040204" pitchFamily="34" charset="0"/>
              <a:ea typeface="Tahoma" panose="020B0604030504040204" pitchFamily="34" charset="0"/>
              <a:cs typeface="Tahoma" panose="020B0604030504040204" pitchFamily="34" charset="0"/>
            </a:endParaRPr>
          </a:p>
          <a:p>
            <a:pPr marL="0" indent="0" algn="ctr"/>
            <a:r>
              <a:rPr lang="en-GB" sz="3000" b="1" dirty="0">
                <a:solidFill>
                  <a:schemeClr val="accent6"/>
                </a:solidFill>
                <a:latin typeface="Tahoma" panose="020B0604030504040204" pitchFamily="34" charset="0"/>
                <a:ea typeface="Tahoma" panose="020B0604030504040204" pitchFamily="34" charset="0"/>
                <a:cs typeface="Tahoma" panose="020B0604030504040204" pitchFamily="34" charset="0"/>
              </a:rPr>
              <a:t>If you want to talk to someone about anything in the survey, please let an adult at school know</a:t>
            </a:r>
          </a:p>
          <a:p>
            <a:pPr marL="0" indent="0" algn="ctr"/>
            <a:endParaRPr lang="en-GB" sz="3200" b="1" dirty="0">
              <a:solidFill>
                <a:schemeClr val="accent6"/>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279820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548680"/>
            <a:ext cx="7520940" cy="326936"/>
          </a:xfrm>
        </p:spPr>
        <p:txBody>
          <a:bodyPr/>
          <a:lstStyle/>
          <a:p>
            <a:r>
              <a:rPr lang="en-GB" b="1" dirty="0">
                <a:latin typeface="Tahoma" panose="020B0604030504040204" pitchFamily="34" charset="0"/>
                <a:ea typeface="Tahoma" panose="020B0604030504040204" pitchFamily="34" charset="0"/>
                <a:cs typeface="Tahoma" panose="020B0604030504040204" pitchFamily="34" charset="0"/>
              </a:rPr>
              <a:t>WHAT IS THE SURVEY ALL ABOUT ?   </a:t>
            </a:r>
            <a:br>
              <a:rPr lang="en-GB" b="1" dirty="0">
                <a:latin typeface="Tahoma" panose="020B0604030504040204" pitchFamily="34" charset="0"/>
                <a:ea typeface="Tahoma" panose="020B0604030504040204" pitchFamily="34" charset="0"/>
                <a:cs typeface="Tahoma" panose="020B0604030504040204" pitchFamily="34" charset="0"/>
              </a:rPr>
            </a:br>
            <a:endParaRPr lang="en-GB" b="1"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323528" y="836712"/>
            <a:ext cx="8568952" cy="5064676"/>
          </a:xfrm>
        </p:spPr>
        <p:txBody>
          <a:bodyPr>
            <a:noAutofit/>
          </a:bodyPr>
          <a:lstStyle/>
          <a:p>
            <a:pPr>
              <a:buFont typeface="Arial" pitchFamily="34" charset="0"/>
              <a:buChar char="•"/>
            </a:pPr>
            <a:r>
              <a:rPr lang="en-GB" sz="2100" b="0" dirty="0">
                <a:latin typeface="Tahoma" panose="020B0604030504040204" pitchFamily="34" charset="0"/>
                <a:ea typeface="Tahoma" panose="020B0604030504040204" pitchFamily="34" charset="0"/>
                <a:cs typeface="Tahoma" panose="020B0604030504040204" pitchFamily="34" charset="0"/>
              </a:rPr>
              <a:t>In North Yorkshire the survey has been done with Year 2, Year 6, Year 8 , Year 10 and Year 12 pupils since 2006 </a:t>
            </a:r>
          </a:p>
          <a:p>
            <a:pPr>
              <a:buFont typeface="Arial" pitchFamily="34" charset="0"/>
              <a:buChar char="•"/>
            </a:pPr>
            <a:r>
              <a:rPr lang="en-GB" sz="2100" dirty="0">
                <a:latin typeface="Tahoma" panose="020B0604030504040204" pitchFamily="34" charset="0"/>
                <a:ea typeface="Tahoma" panose="020B0604030504040204" pitchFamily="34" charset="0"/>
                <a:cs typeface="Tahoma" panose="020B0604030504040204" pitchFamily="34" charset="0"/>
              </a:rPr>
              <a:t>THANK YOU </a:t>
            </a:r>
            <a:r>
              <a:rPr lang="en-GB" sz="2100" b="0" dirty="0">
                <a:latin typeface="Tahoma" panose="020B0604030504040204" pitchFamily="34" charset="0"/>
                <a:ea typeface="Tahoma" panose="020B0604030504040204" pitchFamily="34" charset="0"/>
                <a:cs typeface="Tahoma" panose="020B0604030504040204" pitchFamily="34" charset="0"/>
              </a:rPr>
              <a:t>if you have previously done the survey – the information you gave us has been so useful for your school but also for the County Council in their planning  to look after you and other people your age</a:t>
            </a:r>
          </a:p>
          <a:p>
            <a:pPr>
              <a:buFont typeface="Arial" pitchFamily="34" charset="0"/>
              <a:buChar char="•"/>
            </a:pPr>
            <a:r>
              <a:rPr lang="en-GB" sz="2100" b="0" dirty="0">
                <a:latin typeface="Tahoma" panose="020B0604030504040204" pitchFamily="34" charset="0"/>
                <a:ea typeface="Tahoma" panose="020B0604030504040204" pitchFamily="34" charset="0"/>
                <a:cs typeface="Tahoma" panose="020B0604030504040204" pitchFamily="34" charset="0"/>
              </a:rPr>
              <a:t>The survey is about: your health, your safety, how you are feeling, and </a:t>
            </a:r>
            <a:br>
              <a:rPr lang="en-GB" sz="2100" b="0" dirty="0">
                <a:latin typeface="Tahoma" panose="020B0604030504040204" pitchFamily="34" charset="0"/>
                <a:ea typeface="Tahoma" panose="020B0604030504040204" pitchFamily="34" charset="0"/>
                <a:cs typeface="Tahoma" panose="020B0604030504040204" pitchFamily="34" charset="0"/>
              </a:rPr>
            </a:br>
            <a:r>
              <a:rPr lang="en-GB" sz="2100" b="0" dirty="0">
                <a:latin typeface="Tahoma" panose="020B0604030504040204" pitchFamily="34" charset="0"/>
                <a:ea typeface="Tahoma" panose="020B0604030504040204" pitchFamily="34" charset="0"/>
                <a:cs typeface="Tahoma" panose="020B0604030504040204" pitchFamily="34" charset="0"/>
              </a:rPr>
              <a:t>learning at school</a:t>
            </a:r>
          </a:p>
          <a:p>
            <a:pPr>
              <a:buFont typeface="Arial" pitchFamily="34" charset="0"/>
              <a:buChar char="•"/>
            </a:pPr>
            <a:r>
              <a:rPr lang="en-GB" sz="2100" b="0" dirty="0">
                <a:latin typeface="Tahoma" panose="020B0604030504040204" pitchFamily="34" charset="0"/>
                <a:ea typeface="Tahoma" panose="020B0604030504040204" pitchFamily="34" charset="0"/>
                <a:cs typeface="Tahoma" panose="020B0604030504040204" pitchFamily="34" charset="0"/>
              </a:rPr>
              <a:t>In North Yorkshire in 2024 </a:t>
            </a:r>
            <a:r>
              <a:rPr lang="en-GB" sz="2100" dirty="0">
                <a:latin typeface="Tahoma" panose="020B0604030504040204" pitchFamily="34" charset="0"/>
                <a:ea typeface="Tahoma" panose="020B0604030504040204" pitchFamily="34" charset="0"/>
                <a:cs typeface="Tahoma" panose="020B0604030504040204" pitchFamily="34" charset="0"/>
              </a:rPr>
              <a:t>15, 000 </a:t>
            </a:r>
            <a:r>
              <a:rPr lang="en-GB" sz="2100" b="0" dirty="0">
                <a:latin typeface="Tahoma" panose="020B0604030504040204" pitchFamily="34" charset="0"/>
                <a:ea typeface="Tahoma" panose="020B0604030504040204" pitchFamily="34" charset="0"/>
                <a:cs typeface="Tahoma" panose="020B0604030504040204" pitchFamily="34" charset="0"/>
              </a:rPr>
              <a:t>children and young people took part </a:t>
            </a:r>
          </a:p>
          <a:p>
            <a:r>
              <a:rPr lang="en-GB" sz="2100" b="0" dirty="0">
                <a:latin typeface="Tahoma" panose="020B0604030504040204" pitchFamily="34" charset="0"/>
                <a:ea typeface="Tahoma" panose="020B0604030504040204" pitchFamily="34" charset="0"/>
                <a:cs typeface="Tahoma" panose="020B0604030504040204" pitchFamily="34" charset="0"/>
              </a:rPr>
              <a:t>	</a:t>
            </a:r>
          </a:p>
        </p:txBody>
      </p:sp>
    </p:spTree>
    <p:extLst>
      <p:ext uri="{BB962C8B-B14F-4D97-AF65-F5344CB8AC3E}">
        <p14:creationId xmlns:p14="http://schemas.microsoft.com/office/powerpoint/2010/main" val="2724479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30809" y="676771"/>
            <a:ext cx="8784976" cy="1192184"/>
          </a:xfrm>
        </p:spPr>
        <p:txBody>
          <a:bodyPr>
            <a:noAutofit/>
          </a:bodyPr>
          <a:lstStyle/>
          <a:p>
            <a:pPr marL="457200" indent="-457200">
              <a:buFont typeface="Arial" pitchFamily="34" charset="0"/>
              <a:buChar char="•"/>
            </a:pPr>
            <a:r>
              <a:rPr lang="en-GB" sz="2400" b="0" dirty="0">
                <a:latin typeface="Tahoma" panose="020B0604030504040204" pitchFamily="34" charset="0"/>
                <a:ea typeface="Tahoma" panose="020B0604030504040204" pitchFamily="34" charset="0"/>
                <a:cs typeface="Tahoma" panose="020B0604030504040204" pitchFamily="34" charset="0"/>
              </a:rPr>
              <a:t>We find out some important things about young people at a school level, district level and the whole of North Yorkshire</a:t>
            </a:r>
          </a:p>
          <a:p>
            <a:pPr marL="457200" indent="-457200">
              <a:buFont typeface="Arial" pitchFamily="34" charset="0"/>
              <a:buChar char="•"/>
            </a:pPr>
            <a:r>
              <a:rPr lang="en-GB" sz="2400" b="0" dirty="0">
                <a:latin typeface="Tahoma" panose="020B0604030504040204" pitchFamily="34" charset="0"/>
                <a:ea typeface="Tahoma" panose="020B0604030504040204" pitchFamily="34" charset="0"/>
                <a:cs typeface="Tahoma" panose="020B0604030504040204" pitchFamily="34" charset="0"/>
              </a:rPr>
              <a:t>Schools and other services who work with children and young people then work hard to respond to the issues raised by all the pupils who have taken part. Some examples that are a direct result of the data collected by the questionnaire :</a:t>
            </a:r>
          </a:p>
          <a:p>
            <a:pPr marL="1211580" lvl="5" indent="-457200">
              <a:buClrTx/>
              <a:buFont typeface="Wingdings" panose="05000000000000000000" pitchFamily="2" charset="2"/>
              <a:buChar char="Ø"/>
            </a:pPr>
            <a:r>
              <a:rPr lang="en-GB" sz="2400" dirty="0">
                <a:latin typeface="Tahoma" panose="020B0604030504040204" pitchFamily="34" charset="0"/>
                <a:ea typeface="Tahoma" panose="020B0604030504040204" pitchFamily="34" charset="0"/>
                <a:cs typeface="Tahoma" panose="020B0604030504040204" pitchFamily="34" charset="0"/>
              </a:rPr>
              <a:t>Increased the support for young people to help with emotional health and wellbeing / mental health issues</a:t>
            </a:r>
          </a:p>
          <a:p>
            <a:pPr marL="1211580" lvl="5" indent="-457200">
              <a:buClrTx/>
              <a:buFont typeface="Wingdings" panose="05000000000000000000" pitchFamily="2" charset="2"/>
              <a:buChar char="Ø"/>
            </a:pPr>
            <a:r>
              <a:rPr lang="en-GB" sz="2400" dirty="0">
                <a:latin typeface="Tahoma" panose="020B0604030504040204" pitchFamily="34" charset="0"/>
                <a:ea typeface="Tahoma" panose="020B0604030504040204" pitchFamily="34" charset="0"/>
                <a:cs typeface="Tahoma" panose="020B0604030504040204" pitchFamily="34" charset="0"/>
              </a:rPr>
              <a:t>Increased support on healthy lifestyles</a:t>
            </a:r>
          </a:p>
          <a:p>
            <a:pPr marL="1211580" lvl="5" indent="-457200">
              <a:buClrTx/>
              <a:buFont typeface="Wingdings" panose="05000000000000000000" pitchFamily="2" charset="2"/>
              <a:buChar char="Ø"/>
            </a:pPr>
            <a:r>
              <a:rPr lang="en-GB" sz="2400" dirty="0">
                <a:latin typeface="Tahoma" panose="020B0604030504040204" pitchFamily="34" charset="0"/>
                <a:ea typeface="Tahoma" panose="020B0604030504040204" pitchFamily="34" charset="0"/>
                <a:cs typeface="Tahoma" panose="020B0604030504040204" pitchFamily="34" charset="0"/>
              </a:rPr>
              <a:t>Support on careers and next steps in education</a:t>
            </a:r>
          </a:p>
        </p:txBody>
      </p:sp>
      <p:sp>
        <p:nvSpPr>
          <p:cNvPr id="4" name="Title 3"/>
          <p:cNvSpPr>
            <a:spLocks noGrp="1"/>
          </p:cNvSpPr>
          <p:nvPr>
            <p:ph type="title"/>
          </p:nvPr>
        </p:nvSpPr>
        <p:spPr>
          <a:xfrm>
            <a:off x="251520" y="144056"/>
            <a:ext cx="8568952" cy="908680"/>
          </a:xfrm>
        </p:spPr>
        <p:txBody>
          <a:bodyPr/>
          <a:lstStyle/>
          <a:p>
            <a:r>
              <a:rPr lang="en-GB" b="1" dirty="0">
                <a:latin typeface="Tahoma" panose="020B0604030504040204" pitchFamily="34" charset="0"/>
                <a:ea typeface="Tahoma" panose="020B0604030504040204" pitchFamily="34" charset="0"/>
                <a:cs typeface="Tahoma" panose="020B0604030504040204" pitchFamily="34" charset="0"/>
              </a:rPr>
              <a:t>What happens with the information? </a:t>
            </a:r>
            <a:br>
              <a:rPr lang="en-GB" b="1" dirty="0">
                <a:latin typeface="Tahoma" panose="020B0604030504040204" pitchFamily="34" charset="0"/>
                <a:ea typeface="Tahoma" panose="020B0604030504040204" pitchFamily="34" charset="0"/>
                <a:cs typeface="Tahoma" panose="020B0604030504040204" pitchFamily="34" charset="0"/>
              </a:rPr>
            </a:br>
            <a:endParaRPr lang="en-GB"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967060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33938"/>
            <a:ext cx="7520940" cy="548640"/>
          </a:xfrm>
        </p:spPr>
        <p:txBody>
          <a:bodyPr/>
          <a:lstStyle/>
          <a:p>
            <a:r>
              <a:rPr lang="en-GB" b="1" dirty="0">
                <a:latin typeface="Tahoma" panose="020B0604030504040204" pitchFamily="34" charset="0"/>
                <a:ea typeface="Tahoma" panose="020B0604030504040204" pitchFamily="34" charset="0"/>
                <a:cs typeface="Tahoma" panose="020B0604030504040204" pitchFamily="34" charset="0"/>
              </a:rPr>
              <a:t>Privacy?</a:t>
            </a:r>
          </a:p>
        </p:txBody>
      </p:sp>
      <p:sp>
        <p:nvSpPr>
          <p:cNvPr id="3" name="Content Placeholder 2"/>
          <p:cNvSpPr>
            <a:spLocks noGrp="1"/>
          </p:cNvSpPr>
          <p:nvPr>
            <p:ph idx="1"/>
          </p:nvPr>
        </p:nvSpPr>
        <p:spPr>
          <a:xfrm>
            <a:off x="251520" y="1076111"/>
            <a:ext cx="4032448" cy="3036258"/>
          </a:xfrm>
        </p:spPr>
        <p:txBody>
          <a:bodyPr>
            <a:noAutofit/>
          </a:bodyPr>
          <a:lstStyle/>
          <a:p>
            <a:pPr>
              <a:buFont typeface="Arial" pitchFamily="34" charset="0"/>
              <a:buChar char="•"/>
            </a:pPr>
            <a:r>
              <a:rPr lang="en-GB" sz="2200" b="0" dirty="0">
                <a:latin typeface="Tahoma" panose="020B0604030504040204" pitchFamily="34" charset="0"/>
                <a:ea typeface="Tahoma" panose="020B0604030504040204" pitchFamily="34" charset="0"/>
                <a:cs typeface="Tahoma" panose="020B0604030504040204" pitchFamily="34" charset="0"/>
              </a:rPr>
              <a:t>You </a:t>
            </a:r>
            <a:r>
              <a:rPr lang="en-GB" sz="2200" b="0" u="sng" dirty="0">
                <a:latin typeface="Tahoma" panose="020B0604030504040204" pitchFamily="34" charset="0"/>
                <a:ea typeface="Tahoma" panose="020B0604030504040204" pitchFamily="34" charset="0"/>
                <a:cs typeface="Tahoma" panose="020B0604030504040204" pitchFamily="34" charset="0"/>
              </a:rPr>
              <a:t>don’t </a:t>
            </a:r>
            <a:r>
              <a:rPr lang="en-GB" sz="2200" b="0" dirty="0">
                <a:latin typeface="Tahoma" panose="020B0604030504040204" pitchFamily="34" charset="0"/>
                <a:ea typeface="Tahoma" panose="020B0604030504040204" pitchFamily="34" charset="0"/>
                <a:cs typeface="Tahoma" panose="020B0604030504040204" pitchFamily="34" charset="0"/>
              </a:rPr>
              <a:t>put your </a:t>
            </a:r>
            <a:r>
              <a:rPr lang="en-GB" sz="2200" dirty="0">
                <a:latin typeface="Tahoma" panose="020B0604030504040204" pitchFamily="34" charset="0"/>
                <a:ea typeface="Tahoma" panose="020B0604030504040204" pitchFamily="34" charset="0"/>
                <a:cs typeface="Tahoma" panose="020B0604030504040204" pitchFamily="34" charset="0"/>
              </a:rPr>
              <a:t>name</a:t>
            </a:r>
            <a:r>
              <a:rPr lang="en-GB" sz="2200" b="0" dirty="0">
                <a:latin typeface="Tahoma" panose="020B0604030504040204" pitchFamily="34" charset="0"/>
                <a:ea typeface="Tahoma" panose="020B0604030504040204" pitchFamily="34" charset="0"/>
                <a:cs typeface="Tahoma" panose="020B0604030504040204" pitchFamily="34" charset="0"/>
              </a:rPr>
              <a:t> anywhere on the questionnaire</a:t>
            </a:r>
          </a:p>
          <a:p>
            <a:pPr>
              <a:buFont typeface="Arial" pitchFamily="34" charset="0"/>
              <a:buChar char="•"/>
            </a:pPr>
            <a:r>
              <a:rPr lang="en-GB" sz="2200" b="0" dirty="0">
                <a:latin typeface="Tahoma" panose="020B0604030504040204" pitchFamily="34" charset="0"/>
                <a:ea typeface="Tahoma" panose="020B0604030504040204" pitchFamily="34" charset="0"/>
                <a:cs typeface="Tahoma" panose="020B0604030504040204" pitchFamily="34" charset="0"/>
              </a:rPr>
              <a:t>All questionnaires are </a:t>
            </a:r>
            <a:r>
              <a:rPr lang="en-GB" sz="2200" dirty="0">
                <a:latin typeface="Tahoma" panose="020B0604030504040204" pitchFamily="34" charset="0"/>
                <a:ea typeface="Tahoma" panose="020B0604030504040204" pitchFamily="34" charset="0"/>
                <a:cs typeface="Tahoma" panose="020B0604030504040204" pitchFamily="34" charset="0"/>
              </a:rPr>
              <a:t>private</a:t>
            </a:r>
            <a:r>
              <a:rPr lang="en-GB" sz="2200" b="0" dirty="0">
                <a:latin typeface="Tahoma" panose="020B0604030504040204" pitchFamily="34" charset="0"/>
                <a:ea typeface="Tahoma" panose="020B0604030504040204" pitchFamily="34" charset="0"/>
                <a:cs typeface="Tahoma" panose="020B0604030504040204" pitchFamily="34" charset="0"/>
              </a:rPr>
              <a:t> and once you have finished they will not be read by anyone connected with the school. </a:t>
            </a:r>
          </a:p>
        </p:txBody>
      </p:sp>
      <p:sp>
        <p:nvSpPr>
          <p:cNvPr id="4" name="Content Placeholder 2"/>
          <p:cNvSpPr txBox="1">
            <a:spLocks/>
          </p:cNvSpPr>
          <p:nvPr/>
        </p:nvSpPr>
        <p:spPr>
          <a:xfrm>
            <a:off x="4283968" y="1076111"/>
            <a:ext cx="4611558" cy="3408492"/>
          </a:xfrm>
          <a:prstGeom prst="rect">
            <a:avLst/>
          </a:prstGeom>
        </p:spPr>
        <p:txBody>
          <a:bodyPr vert="horz" lIns="91440" tIns="45720" rIns="91440" bIns="45720" rtlCol="0">
            <a:noAutofit/>
          </a:bodyPr>
          <a:lst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a:buFont typeface="Arial" pitchFamily="34" charset="0"/>
              <a:buChar char="•"/>
            </a:pPr>
            <a:r>
              <a:rPr lang="en-GB" sz="2200" b="0" dirty="0">
                <a:latin typeface="Tahoma" panose="020B0604030504040204" pitchFamily="34" charset="0"/>
                <a:ea typeface="Tahoma" panose="020B0604030504040204" pitchFamily="34" charset="0"/>
                <a:cs typeface="Tahoma" panose="020B0604030504040204" pitchFamily="34" charset="0"/>
              </a:rPr>
              <a:t>The school gets only the </a:t>
            </a:r>
            <a:r>
              <a:rPr lang="en-GB" sz="2200" dirty="0">
                <a:latin typeface="Tahoma" panose="020B0604030504040204" pitchFamily="34" charset="0"/>
                <a:ea typeface="Tahoma" panose="020B0604030504040204" pitchFamily="34" charset="0"/>
                <a:cs typeface="Tahoma" panose="020B0604030504040204" pitchFamily="34" charset="0"/>
              </a:rPr>
              <a:t>overall percentages</a:t>
            </a:r>
            <a:r>
              <a:rPr lang="en-GB" sz="2200" b="0" dirty="0">
                <a:latin typeface="Tahoma" panose="020B0604030504040204" pitchFamily="34" charset="0"/>
                <a:ea typeface="Tahoma" panose="020B0604030504040204" pitchFamily="34" charset="0"/>
                <a:cs typeface="Tahoma" panose="020B0604030504040204" pitchFamily="34" charset="0"/>
              </a:rPr>
              <a:t>, not individual answers (so, we might find out that 5% of pupils eat chips every day – but we won’t know who)</a:t>
            </a:r>
          </a:p>
          <a:p>
            <a:pPr>
              <a:buFont typeface="Arial" pitchFamily="34" charset="0"/>
              <a:buChar char="•"/>
            </a:pPr>
            <a:r>
              <a:rPr lang="en-GB" sz="2200" b="0" dirty="0">
                <a:latin typeface="Tahoma" panose="020B0604030504040204" pitchFamily="34" charset="0"/>
                <a:ea typeface="Tahoma" panose="020B0604030504040204" pitchFamily="34" charset="0"/>
                <a:cs typeface="Tahoma" panose="020B0604030504040204" pitchFamily="34" charset="0"/>
              </a:rPr>
              <a:t>All the completed paper questionnaires will be </a:t>
            </a:r>
            <a:r>
              <a:rPr lang="en-GB" sz="2200" dirty="0">
                <a:latin typeface="Tahoma" panose="020B0604030504040204" pitchFamily="34" charset="0"/>
                <a:ea typeface="Tahoma" panose="020B0604030504040204" pitchFamily="34" charset="0"/>
                <a:cs typeface="Tahoma" panose="020B0604030504040204" pitchFamily="34" charset="0"/>
              </a:rPr>
              <a:t>destroyed</a:t>
            </a:r>
            <a:r>
              <a:rPr lang="en-GB" sz="2200" b="0" dirty="0">
                <a:latin typeface="Tahoma" panose="020B0604030504040204" pitchFamily="34" charset="0"/>
                <a:ea typeface="Tahoma" panose="020B0604030504040204" pitchFamily="34" charset="0"/>
                <a:cs typeface="Tahoma" panose="020B0604030504040204" pitchFamily="34" charset="0"/>
              </a:rPr>
              <a:t> not kept</a:t>
            </a:r>
          </a:p>
          <a:p>
            <a:pPr>
              <a:buFont typeface="Arial" pitchFamily="34" charset="0"/>
              <a:buChar char="•"/>
            </a:pPr>
            <a:r>
              <a:rPr lang="en-GB" sz="2200" b="0" dirty="0">
                <a:latin typeface="Tahoma" panose="020B0604030504040204" pitchFamily="34" charset="0"/>
                <a:ea typeface="Tahoma" panose="020B0604030504040204" pitchFamily="34" charset="0"/>
                <a:cs typeface="Tahoma" panose="020B0604030504040204" pitchFamily="34" charset="0"/>
              </a:rPr>
              <a:t>The results will be kept </a:t>
            </a:r>
            <a:r>
              <a:rPr lang="en-GB" sz="2200" dirty="0">
                <a:latin typeface="Tahoma" panose="020B0604030504040204" pitchFamily="34" charset="0"/>
                <a:ea typeface="Tahoma" panose="020B0604030504040204" pitchFamily="34" charset="0"/>
                <a:cs typeface="Tahoma" panose="020B0604030504040204" pitchFamily="34" charset="0"/>
              </a:rPr>
              <a:t>safe</a:t>
            </a:r>
            <a:r>
              <a:rPr lang="en-GB" sz="2200" b="0" dirty="0">
                <a:latin typeface="Tahoma" panose="020B0604030504040204" pitchFamily="34" charset="0"/>
                <a:ea typeface="Tahoma" panose="020B0604030504040204" pitchFamily="34" charset="0"/>
                <a:cs typeface="Tahoma" panose="020B0604030504040204" pitchFamily="34" charset="0"/>
              </a:rPr>
              <a:t> by the research team.</a:t>
            </a:r>
          </a:p>
        </p:txBody>
      </p:sp>
      <p:sp>
        <p:nvSpPr>
          <p:cNvPr id="6" name="Rectangle 5"/>
          <p:cNvSpPr/>
          <p:nvPr/>
        </p:nvSpPr>
        <p:spPr>
          <a:xfrm>
            <a:off x="3527376" y="220583"/>
            <a:ext cx="5616624" cy="461665"/>
          </a:xfrm>
          <a:prstGeom prst="rect">
            <a:avLst/>
          </a:prstGeom>
        </p:spPr>
        <p:txBody>
          <a:bodyPr wrap="square">
            <a:spAutoFit/>
          </a:bodyPr>
          <a:lstStyle/>
          <a:p>
            <a:r>
              <a:rPr lang="en-GB" sz="2400" dirty="0">
                <a:latin typeface="Tahoma" panose="020B0604030504040204" pitchFamily="34" charset="0"/>
                <a:ea typeface="Tahoma" panose="020B0604030504040204" pitchFamily="34" charset="0"/>
                <a:cs typeface="Tahoma" panose="020B0604030504040204" pitchFamily="34" charset="0"/>
              </a:rPr>
              <a:t>No one will find out your answers</a:t>
            </a:r>
          </a:p>
        </p:txBody>
      </p:sp>
      <p:sp>
        <p:nvSpPr>
          <p:cNvPr id="5" name="TextBox 4"/>
          <p:cNvSpPr txBox="1"/>
          <p:nvPr/>
        </p:nvSpPr>
        <p:spPr>
          <a:xfrm>
            <a:off x="827584" y="5157192"/>
            <a:ext cx="7560840" cy="1200329"/>
          </a:xfrm>
          <a:prstGeom prst="rect">
            <a:avLst/>
          </a:prstGeom>
          <a:noFill/>
        </p:spPr>
        <p:txBody>
          <a:bodyPr wrap="square" rtlCol="0">
            <a:spAutoFit/>
          </a:bodyPr>
          <a:lstStyle/>
          <a:p>
            <a:pPr algn="ctr"/>
            <a:r>
              <a:rPr lang="en-GB" sz="2400" b="1" dirty="0"/>
              <a:t>If you want to talk to someone about anything in the survey, please speak to an adult in school or at home who you feel comfortable with </a:t>
            </a:r>
          </a:p>
        </p:txBody>
      </p:sp>
    </p:spTree>
    <p:extLst>
      <p:ext uri="{BB962C8B-B14F-4D97-AF65-F5344CB8AC3E}">
        <p14:creationId xmlns:p14="http://schemas.microsoft.com/office/powerpoint/2010/main" val="3173736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65760"/>
            <a:ext cx="8208912" cy="548640"/>
          </a:xfrm>
        </p:spPr>
        <p:txBody>
          <a:bodyPr/>
          <a:lstStyle/>
          <a:p>
            <a:r>
              <a:rPr lang="en-GB" dirty="0"/>
              <a:t>3 minute clip on the pupil </a:t>
            </a:r>
            <a:r>
              <a:rPr lang="en-GB"/>
              <a:t>privacy notice </a:t>
            </a:r>
            <a:endParaRPr lang="en-GB" dirty="0"/>
          </a:p>
        </p:txBody>
      </p:sp>
      <p:pic>
        <p:nvPicPr>
          <p:cNvPr id="4" name="Content Placeholder 3">
            <a:hlinkClick r:id="rId3"/>
          </p:cNvPr>
          <p:cNvPicPr>
            <a:picLocks noGrp="1" noChangeAspect="1"/>
          </p:cNvPicPr>
          <p:nvPr>
            <p:ph idx="1"/>
          </p:nvPr>
        </p:nvPicPr>
        <p:blipFill>
          <a:blip r:embed="rId4"/>
          <a:stretch>
            <a:fillRect/>
          </a:stretch>
        </p:blipFill>
        <p:spPr>
          <a:xfrm>
            <a:off x="822960" y="1196752"/>
            <a:ext cx="7520940" cy="3384375"/>
          </a:xfrm>
          <a:prstGeom prst="rect">
            <a:avLst/>
          </a:prstGeom>
        </p:spPr>
      </p:pic>
      <p:sp>
        <p:nvSpPr>
          <p:cNvPr id="5" name="Rectangle 4"/>
          <p:cNvSpPr/>
          <p:nvPr/>
        </p:nvSpPr>
        <p:spPr>
          <a:xfrm>
            <a:off x="179512" y="4678813"/>
            <a:ext cx="5542415" cy="369332"/>
          </a:xfrm>
          <a:prstGeom prst="rect">
            <a:avLst/>
          </a:prstGeom>
        </p:spPr>
        <p:txBody>
          <a:bodyPr wrap="none">
            <a:spAutoFit/>
          </a:bodyPr>
          <a:lstStyle/>
          <a:p>
            <a:r>
              <a:rPr lang="en-GB" dirty="0">
                <a:hlinkClick r:id="rId5"/>
              </a:rPr>
              <a:t>https://sheu.org.uk/content/pupil-privacy-notice-video</a:t>
            </a:r>
            <a:r>
              <a:rPr lang="en-GB" dirty="0"/>
              <a:t> </a:t>
            </a:r>
          </a:p>
        </p:txBody>
      </p:sp>
      <p:sp>
        <p:nvSpPr>
          <p:cNvPr id="3" name="Rectangle 2"/>
          <p:cNvSpPr/>
          <p:nvPr/>
        </p:nvSpPr>
        <p:spPr>
          <a:xfrm>
            <a:off x="971600" y="5301208"/>
            <a:ext cx="7372300" cy="1015663"/>
          </a:xfrm>
          <a:prstGeom prst="rect">
            <a:avLst/>
          </a:prstGeom>
        </p:spPr>
        <p:txBody>
          <a:bodyPr wrap="square">
            <a:spAutoFit/>
          </a:bodyPr>
          <a:lstStyle/>
          <a:p>
            <a:pPr algn="ctr"/>
            <a:r>
              <a:rPr lang="en-GB" sz="2000" b="1" dirty="0"/>
              <a:t>If you want to talk to someone about anything in the survey, please speak to an adult in school or at home who you feel comfortable with </a:t>
            </a:r>
          </a:p>
        </p:txBody>
      </p:sp>
    </p:spTree>
    <p:extLst>
      <p:ext uri="{BB962C8B-B14F-4D97-AF65-F5344CB8AC3E}">
        <p14:creationId xmlns:p14="http://schemas.microsoft.com/office/powerpoint/2010/main" val="3128741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60648"/>
            <a:ext cx="7520940" cy="548640"/>
          </a:xfrm>
        </p:spPr>
        <p:txBody>
          <a:bodyPr/>
          <a:lstStyle/>
          <a:p>
            <a:r>
              <a:rPr lang="en-GB" sz="3600" b="1" dirty="0">
                <a:latin typeface="Tahoma" panose="020B0604030504040204" pitchFamily="34" charset="0"/>
                <a:ea typeface="Tahoma" panose="020B0604030504040204" pitchFamily="34" charset="0"/>
                <a:cs typeface="Tahoma" panose="020B0604030504040204" pitchFamily="34" charset="0"/>
              </a:rPr>
              <a:t>How DO I take part?  </a:t>
            </a:r>
          </a:p>
        </p:txBody>
      </p:sp>
      <p:sp>
        <p:nvSpPr>
          <p:cNvPr id="3" name="Content Placeholder 2"/>
          <p:cNvSpPr>
            <a:spLocks noGrp="1"/>
          </p:cNvSpPr>
          <p:nvPr>
            <p:ph idx="1"/>
          </p:nvPr>
        </p:nvSpPr>
        <p:spPr>
          <a:xfrm>
            <a:off x="467544" y="947624"/>
            <a:ext cx="6840760" cy="681176"/>
          </a:xfrm>
        </p:spPr>
        <p:txBody>
          <a:bodyPr>
            <a:noAutofit/>
          </a:bodyPr>
          <a:lstStyle/>
          <a:p>
            <a:pPr>
              <a:buFont typeface="Arial" pitchFamily="34" charset="0"/>
              <a:buChar char="•"/>
            </a:pPr>
            <a:r>
              <a:rPr lang="en-GB" sz="2400" b="0" dirty="0">
                <a:latin typeface="Tahoma" panose="020B0604030504040204" pitchFamily="34" charset="0"/>
                <a:ea typeface="Tahoma" panose="020B0604030504040204" pitchFamily="34" charset="0"/>
                <a:cs typeface="Tahoma" panose="020B0604030504040204" pitchFamily="34" charset="0"/>
              </a:rPr>
              <a:t>Some schools do it online, some on paper</a:t>
            </a:r>
          </a:p>
        </p:txBody>
      </p:sp>
      <p:sp>
        <p:nvSpPr>
          <p:cNvPr id="4" name="Content Placeholder 2"/>
          <p:cNvSpPr txBox="1">
            <a:spLocks/>
          </p:cNvSpPr>
          <p:nvPr/>
        </p:nvSpPr>
        <p:spPr>
          <a:xfrm>
            <a:off x="395536" y="2328355"/>
            <a:ext cx="8136904" cy="2295268"/>
          </a:xfrm>
          <a:prstGeom prst="rect">
            <a:avLst/>
          </a:prstGeom>
        </p:spPr>
        <p:txBody>
          <a:bodyPr vert="horz" lIns="91440" tIns="45720" rIns="91440" bIns="45720" rtlCol="0">
            <a:normAutofit/>
          </a:bodyPr>
          <a:lst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a:buFont typeface="Arial" pitchFamily="34" charset="0"/>
              <a:buChar char="•"/>
            </a:pPr>
            <a:r>
              <a:rPr lang="en-GB" sz="2400" b="0" dirty="0">
                <a:latin typeface="Tahoma" panose="020B0604030504040204" pitchFamily="34" charset="0"/>
                <a:ea typeface="Tahoma" panose="020B0604030504040204" pitchFamily="34" charset="0"/>
                <a:cs typeface="Tahoma" panose="020B0604030504040204" pitchFamily="34" charset="0"/>
              </a:rPr>
              <a:t>We hope you will want to take part and enjoy answering the questions but </a:t>
            </a:r>
            <a:r>
              <a:rPr lang="en-GB" sz="2400" dirty="0">
                <a:latin typeface="Tahoma" panose="020B0604030504040204" pitchFamily="34" charset="0"/>
                <a:ea typeface="Tahoma" panose="020B0604030504040204" pitchFamily="34" charset="0"/>
                <a:cs typeface="Tahoma" panose="020B0604030504040204" pitchFamily="34" charset="0"/>
              </a:rPr>
              <a:t>you can leave out any question that you don't want to answer</a:t>
            </a:r>
            <a:endParaRPr lang="en-GB" sz="2400" b="0" dirty="0">
              <a:latin typeface="Tahoma" panose="020B0604030504040204" pitchFamily="34" charset="0"/>
              <a:ea typeface="Tahoma" panose="020B0604030504040204" pitchFamily="34" charset="0"/>
              <a:cs typeface="Tahoma" panose="020B0604030504040204" pitchFamily="34" charset="0"/>
            </a:endParaRPr>
          </a:p>
          <a:p>
            <a:pPr>
              <a:buFont typeface="Arial" pitchFamily="34" charset="0"/>
              <a:buChar char="•"/>
            </a:pPr>
            <a:r>
              <a:rPr lang="en-GB" sz="2400" b="0" dirty="0">
                <a:latin typeface="Tahoma" panose="020B0604030504040204" pitchFamily="34" charset="0"/>
                <a:ea typeface="Tahoma" panose="020B0604030504040204" pitchFamily="34" charset="0"/>
                <a:cs typeface="Tahoma" panose="020B0604030504040204" pitchFamily="34" charset="0"/>
              </a:rPr>
              <a:t>If you do not want to take part in this study at all, please let a member of staff know.</a:t>
            </a:r>
          </a:p>
        </p:txBody>
      </p:sp>
      <p:sp>
        <p:nvSpPr>
          <p:cNvPr id="5" name="Title 1"/>
          <p:cNvSpPr txBox="1">
            <a:spLocks/>
          </p:cNvSpPr>
          <p:nvPr/>
        </p:nvSpPr>
        <p:spPr>
          <a:xfrm>
            <a:off x="683568" y="1728232"/>
            <a:ext cx="7520940" cy="54864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r>
              <a:rPr lang="en-GB" sz="3600" b="1" dirty="0">
                <a:latin typeface="Tahoma" panose="020B0604030504040204" pitchFamily="34" charset="0"/>
                <a:ea typeface="Tahoma" panose="020B0604030504040204" pitchFamily="34" charset="0"/>
                <a:cs typeface="Tahoma" panose="020B0604030504040204" pitchFamily="34" charset="0"/>
              </a:rPr>
              <a:t>Do I have to take part?</a:t>
            </a:r>
          </a:p>
        </p:txBody>
      </p:sp>
      <p:pic>
        <p:nvPicPr>
          <p:cNvPr id="6147" name="Picture 3" descr="\\SHEUSMESERVER\sheufiles\sheu2\sheu2\CLIPART\Lemons\COMPUTER.BMP"/>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9409" y="332656"/>
            <a:ext cx="1592262" cy="182403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822960" y="5323178"/>
            <a:ext cx="7520940" cy="1061829"/>
          </a:xfrm>
          <a:prstGeom prst="rect">
            <a:avLst/>
          </a:prstGeom>
        </p:spPr>
        <p:txBody>
          <a:bodyPr wrap="square">
            <a:spAutoFit/>
          </a:bodyPr>
          <a:lstStyle/>
          <a:p>
            <a:pPr algn="ctr"/>
            <a:r>
              <a:rPr lang="en-GB" sz="2100" b="1" dirty="0"/>
              <a:t>If you want to talk to someone about anything in the survey, please speak to an adult in school or at home who you feel comfortable with </a:t>
            </a:r>
          </a:p>
        </p:txBody>
      </p:sp>
    </p:spTree>
    <p:extLst>
      <p:ext uri="{BB962C8B-B14F-4D97-AF65-F5344CB8AC3E}">
        <p14:creationId xmlns:p14="http://schemas.microsoft.com/office/powerpoint/2010/main" val="521910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9522" y="69208"/>
            <a:ext cx="7520940" cy="548640"/>
          </a:xfrm>
        </p:spPr>
        <p:txBody>
          <a:bodyPr/>
          <a:lstStyle/>
          <a:p>
            <a:r>
              <a:rPr lang="en-GB" b="1" dirty="0">
                <a:latin typeface="Tahoma" panose="020B0604030504040204" pitchFamily="34" charset="0"/>
                <a:ea typeface="Tahoma" panose="020B0604030504040204" pitchFamily="34" charset="0"/>
                <a:cs typeface="Tahoma" panose="020B0604030504040204" pitchFamily="34" charset="0"/>
              </a:rPr>
              <a:t>More about taking part… </a:t>
            </a:r>
          </a:p>
        </p:txBody>
      </p:sp>
      <p:sp>
        <p:nvSpPr>
          <p:cNvPr id="3" name="Content Placeholder 2"/>
          <p:cNvSpPr>
            <a:spLocks noGrp="1"/>
          </p:cNvSpPr>
          <p:nvPr>
            <p:ph idx="1"/>
          </p:nvPr>
        </p:nvSpPr>
        <p:spPr>
          <a:xfrm>
            <a:off x="107504" y="645091"/>
            <a:ext cx="8784976" cy="5040560"/>
          </a:xfrm>
        </p:spPr>
        <p:txBody>
          <a:bodyPr>
            <a:noAutofit/>
          </a:bodyPr>
          <a:lstStyle/>
          <a:p>
            <a:pPr>
              <a:buFont typeface="Arial" pitchFamily="34" charset="0"/>
              <a:buChar char="•"/>
            </a:pPr>
            <a:r>
              <a:rPr lang="en-GB" sz="2200" b="0" dirty="0">
                <a:latin typeface="Tahoma" panose="020B0604030504040204" pitchFamily="34" charset="0"/>
                <a:ea typeface="Tahoma" panose="020B0604030504040204" pitchFamily="34" charset="0"/>
                <a:cs typeface="Tahoma" panose="020B0604030504040204" pitchFamily="34" charset="0"/>
              </a:rPr>
              <a:t>It is really important that the information collected must be </a:t>
            </a:r>
            <a:r>
              <a:rPr lang="en-GB" sz="2200" dirty="0">
                <a:latin typeface="Tahoma" panose="020B0604030504040204" pitchFamily="34" charset="0"/>
                <a:ea typeface="Tahoma" panose="020B0604030504040204" pitchFamily="34" charset="0"/>
                <a:cs typeface="Tahoma" panose="020B0604030504040204" pitchFamily="34" charset="0"/>
              </a:rPr>
              <a:t>accurate</a:t>
            </a:r>
            <a:r>
              <a:rPr lang="en-GB" sz="2200" b="0" dirty="0">
                <a:latin typeface="Tahoma" panose="020B0604030504040204" pitchFamily="34" charset="0"/>
                <a:ea typeface="Tahoma" panose="020B0604030504040204" pitchFamily="34" charset="0"/>
                <a:cs typeface="Tahoma" panose="020B0604030504040204" pitchFamily="34" charset="0"/>
              </a:rPr>
              <a:t>; therefore we want only your </a:t>
            </a:r>
            <a:r>
              <a:rPr lang="en-GB" sz="2200" dirty="0">
                <a:latin typeface="Tahoma" panose="020B0604030504040204" pitchFamily="34" charset="0"/>
                <a:ea typeface="Tahoma" panose="020B0604030504040204" pitchFamily="34" charset="0"/>
                <a:cs typeface="Tahoma" panose="020B0604030504040204" pitchFamily="34" charset="0"/>
              </a:rPr>
              <a:t>honest</a:t>
            </a:r>
            <a:r>
              <a:rPr lang="en-GB" sz="2200" b="0" dirty="0">
                <a:latin typeface="Tahoma" panose="020B0604030504040204" pitchFamily="34" charset="0"/>
                <a:ea typeface="Tahoma" panose="020B0604030504040204" pitchFamily="34" charset="0"/>
                <a:cs typeface="Tahoma" panose="020B0604030504040204" pitchFamily="34" charset="0"/>
              </a:rPr>
              <a:t> answers.  </a:t>
            </a:r>
          </a:p>
          <a:p>
            <a:pPr marL="694944" lvl="4" indent="0">
              <a:buNone/>
            </a:pPr>
            <a:r>
              <a:rPr lang="en-GB" sz="2200" dirty="0">
                <a:latin typeface="Tahoma" panose="020B0604030504040204" pitchFamily="34" charset="0"/>
                <a:ea typeface="Tahoma" panose="020B0604030504040204" pitchFamily="34" charset="0"/>
                <a:cs typeface="Tahoma" panose="020B0604030504040204" pitchFamily="34" charset="0"/>
              </a:rPr>
              <a:t>For example, if you did not wash your hair yesterday, even though you normally do every day, please tell us the true answer for yesterday</a:t>
            </a:r>
            <a:r>
              <a:rPr lang="en-GB" sz="2200" dirty="0">
                <a:solidFill>
                  <a:schemeClr val="accent2"/>
                </a:solidFill>
                <a:latin typeface="Tahoma" panose="020B0604030504040204" pitchFamily="34" charset="0"/>
                <a:ea typeface="Tahoma" panose="020B0604030504040204" pitchFamily="34" charset="0"/>
                <a:cs typeface="Tahoma" panose="020B0604030504040204" pitchFamily="34" charset="0"/>
              </a:rPr>
              <a:t>.</a:t>
            </a:r>
          </a:p>
          <a:p>
            <a:pPr>
              <a:buFont typeface="Arial" pitchFamily="34" charset="0"/>
              <a:buChar char="•"/>
            </a:pPr>
            <a:r>
              <a:rPr lang="en-GB" sz="2200" b="0" dirty="0">
                <a:latin typeface="Tahoma" panose="020B0604030504040204" pitchFamily="34" charset="0"/>
                <a:ea typeface="Tahoma" panose="020B0604030504040204" pitchFamily="34" charset="0"/>
                <a:cs typeface="Tahoma" panose="020B0604030504040204" pitchFamily="34" charset="0"/>
              </a:rPr>
              <a:t>The questionnaire is </a:t>
            </a:r>
            <a:r>
              <a:rPr lang="en-GB" sz="2200" dirty="0">
                <a:latin typeface="Tahoma" panose="020B0604030504040204" pitchFamily="34" charset="0"/>
                <a:ea typeface="Tahoma" panose="020B0604030504040204" pitchFamily="34" charset="0"/>
                <a:cs typeface="Tahoma" panose="020B0604030504040204" pitchFamily="34" charset="0"/>
              </a:rPr>
              <a:t>not a test and you can ask for help </a:t>
            </a:r>
            <a:r>
              <a:rPr lang="en-GB" sz="2200" b="0" dirty="0">
                <a:latin typeface="Tahoma" panose="020B0604030504040204" pitchFamily="34" charset="0"/>
                <a:ea typeface="Tahoma" panose="020B0604030504040204" pitchFamily="34" charset="0"/>
                <a:cs typeface="Tahoma" panose="020B0604030504040204" pitchFamily="34" charset="0"/>
              </a:rPr>
              <a:t>whenever you need it (put your hand up as usual). There is a practice page so you can have a go at the different types of questions – after doing the practice page this would also be a good opportunity to ask any questions. </a:t>
            </a:r>
          </a:p>
          <a:p>
            <a:pPr>
              <a:buFont typeface="Arial" pitchFamily="34" charset="0"/>
              <a:buChar char="•"/>
            </a:pPr>
            <a:r>
              <a:rPr lang="en-GB" sz="2200" dirty="0">
                <a:latin typeface="Tahoma" panose="020B0604030504040204" pitchFamily="34" charset="0"/>
                <a:ea typeface="Tahoma" panose="020B0604030504040204" pitchFamily="34" charset="0"/>
                <a:cs typeface="Tahoma" panose="020B0604030504040204" pitchFamily="34" charset="0"/>
              </a:rPr>
              <a:t>If you make a mistake, just correct it  </a:t>
            </a:r>
            <a:r>
              <a:rPr lang="en-GB" sz="2200" b="0" dirty="0">
                <a:latin typeface="Tahoma" panose="020B0604030504040204" pitchFamily="34" charset="0"/>
                <a:ea typeface="Tahoma" panose="020B0604030504040204" pitchFamily="34" charset="0"/>
                <a:cs typeface="Tahoma" panose="020B0604030504040204" pitchFamily="34" charset="0"/>
              </a:rPr>
              <a:t>- the research team will make sense of it. </a:t>
            </a:r>
          </a:p>
        </p:txBody>
      </p:sp>
      <p:sp>
        <p:nvSpPr>
          <p:cNvPr id="4" name="Content Placeholder 2"/>
          <p:cNvSpPr txBox="1">
            <a:spLocks/>
          </p:cNvSpPr>
          <p:nvPr/>
        </p:nvSpPr>
        <p:spPr>
          <a:xfrm>
            <a:off x="4932040" y="947624"/>
            <a:ext cx="3749040" cy="3912548"/>
          </a:xfrm>
          <a:prstGeom prst="rect">
            <a:avLst/>
          </a:prstGeom>
        </p:spPr>
        <p:txBody>
          <a:bodyPr vert="horz" lIns="91440" tIns="45720" rIns="91440" bIns="45720" rtlCol="0">
            <a:normAutofit/>
          </a:bodyPr>
          <a:lst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a:buFont typeface="Arial" pitchFamily="34" charset="0"/>
              <a:buChar char="•"/>
            </a:pPr>
            <a:endParaRPr lang="en-GB" sz="1800" b="0" dirty="0">
              <a:latin typeface="Tahoma" panose="020B0604030504040204" pitchFamily="34" charset="0"/>
              <a:ea typeface="Tahoma" panose="020B0604030504040204" pitchFamily="34" charset="0"/>
              <a:cs typeface="Tahoma" panose="020B0604030504040204" pitchFamily="34" charset="0"/>
            </a:endParaRPr>
          </a:p>
        </p:txBody>
      </p:sp>
      <p:sp>
        <p:nvSpPr>
          <p:cNvPr id="5" name="Rectangle 4"/>
          <p:cNvSpPr/>
          <p:nvPr/>
        </p:nvSpPr>
        <p:spPr>
          <a:xfrm>
            <a:off x="739522" y="5197490"/>
            <a:ext cx="7216854" cy="1015663"/>
          </a:xfrm>
          <a:prstGeom prst="rect">
            <a:avLst/>
          </a:prstGeom>
        </p:spPr>
        <p:txBody>
          <a:bodyPr wrap="square">
            <a:spAutoFit/>
          </a:bodyPr>
          <a:lstStyle/>
          <a:p>
            <a:pPr algn="ctr"/>
            <a:r>
              <a:rPr lang="en-GB" sz="2000" b="1" dirty="0"/>
              <a:t>If you want to talk to someone about anything in the survey, please speak to an adult in school or at home who you feel comfortable with </a:t>
            </a:r>
          </a:p>
        </p:txBody>
      </p:sp>
    </p:spTree>
    <p:extLst>
      <p:ext uri="{BB962C8B-B14F-4D97-AF65-F5344CB8AC3E}">
        <p14:creationId xmlns:p14="http://schemas.microsoft.com/office/powerpoint/2010/main" val="2595183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1774" y="116632"/>
            <a:ext cx="7520940" cy="548640"/>
          </a:xfrm>
        </p:spPr>
        <p:txBody>
          <a:bodyPr/>
          <a:lstStyle/>
          <a:p>
            <a:r>
              <a:rPr lang="en-GB" b="1" dirty="0">
                <a:latin typeface="Tahoma" panose="020B0604030504040204" pitchFamily="34" charset="0"/>
                <a:ea typeface="Tahoma" panose="020B0604030504040204" pitchFamily="34" charset="0"/>
                <a:cs typeface="Tahoma" panose="020B0604030504040204" pitchFamily="34" charset="0"/>
              </a:rPr>
              <a:t>THINGS TO WATCH FOR </a:t>
            </a:r>
          </a:p>
        </p:txBody>
      </p:sp>
      <p:sp>
        <p:nvSpPr>
          <p:cNvPr id="6" name="Content Placeholder 2"/>
          <p:cNvSpPr txBox="1">
            <a:spLocks/>
          </p:cNvSpPr>
          <p:nvPr/>
        </p:nvSpPr>
        <p:spPr>
          <a:xfrm>
            <a:off x="2339" y="620688"/>
            <a:ext cx="8818133" cy="4608512"/>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marL="342900" lvl="3" indent="-342900">
              <a:spcBef>
                <a:spcPts val="800"/>
              </a:spcBef>
              <a:buClrTx/>
              <a:buFont typeface="Arial" pitchFamily="34" charset="0"/>
              <a:buChar char="•"/>
            </a:pPr>
            <a:r>
              <a:rPr lang="en-GB" sz="2000" dirty="0">
                <a:latin typeface="Tahoma" panose="020B0604030504040204" pitchFamily="34" charset="0"/>
                <a:ea typeface="Tahoma" panose="020B0604030504040204" pitchFamily="34" charset="0"/>
                <a:cs typeface="Tahoma" panose="020B0604030504040204" pitchFamily="34" charset="0"/>
              </a:rPr>
              <a:t>The survey will ask about young carers.</a:t>
            </a:r>
            <a:r>
              <a:rPr lang="en-GB" sz="2000" b="0" dirty="0">
                <a:latin typeface="Tahoma" panose="020B0604030504040204" pitchFamily="34" charset="0"/>
                <a:ea typeface="Tahoma" panose="020B0604030504040204" pitchFamily="34" charset="0"/>
                <a:cs typeface="Tahoma" panose="020B0604030504040204" pitchFamily="34" charset="0"/>
              </a:rPr>
              <a:t>  </a:t>
            </a:r>
            <a:r>
              <a:rPr lang="en-GB" sz="2000" dirty="0">
                <a:latin typeface="Tahoma" panose="020B0604030504040204" pitchFamily="34" charset="0"/>
                <a:ea typeface="Tahoma" panose="020B0604030504040204" pitchFamily="34" charset="0"/>
                <a:cs typeface="Tahoma" panose="020B0604030504040204" pitchFamily="34" charset="0"/>
              </a:rPr>
              <a:t>We are not asking if you care about your parents, nor if you occasionally help out at home. </a:t>
            </a:r>
            <a:r>
              <a:rPr lang="en-GB" sz="2000" b="1" dirty="0">
                <a:latin typeface="Tahoma" panose="020B0604030504040204" pitchFamily="34" charset="0"/>
                <a:ea typeface="Tahoma" panose="020B0604030504040204" pitchFamily="34" charset="0"/>
                <a:cs typeface="Tahoma" panose="020B0604030504040204" pitchFamily="34" charset="0"/>
              </a:rPr>
              <a:t>Young carers are people under 18 who offer substantial, regular, help to a parent, grandparent, brother or sister who has a disability or mental health, drug or alcohol issues. </a:t>
            </a:r>
          </a:p>
          <a:p>
            <a:pPr>
              <a:buFont typeface="Arial" panose="020B0604020202020204" pitchFamily="34" charset="0"/>
              <a:buChar char="•"/>
            </a:pPr>
            <a:r>
              <a:rPr lang="en-GB" sz="2000" dirty="0">
                <a:latin typeface="Tahoma" panose="020B0604030504040204" pitchFamily="34" charset="0"/>
                <a:ea typeface="Tahoma" panose="020B0604030504040204" pitchFamily="34" charset="0"/>
                <a:cs typeface="Tahoma" panose="020B0604030504040204" pitchFamily="34" charset="0"/>
              </a:rPr>
              <a:t>Your survey will ask about parents/carers in the armed forces. </a:t>
            </a:r>
            <a:r>
              <a:rPr lang="en-GB" sz="2000" b="0" dirty="0">
                <a:latin typeface="Tahoma" panose="020B0604030504040204" pitchFamily="34" charset="0"/>
                <a:ea typeface="Tahoma" panose="020B0604030504040204" pitchFamily="34" charset="0"/>
                <a:cs typeface="Tahoma" panose="020B0604030504040204" pitchFamily="34" charset="0"/>
              </a:rPr>
              <a:t> We are asking only about Mum, Dad and other guardians or carers in the home, not other family members or relatives, even if you are really proud of them. Not everyone will have a parent in the armed forces.</a:t>
            </a:r>
          </a:p>
          <a:p>
            <a:pPr>
              <a:buFont typeface="Arial" panose="020B0604020202020204" pitchFamily="34" charset="0"/>
              <a:buChar char="•"/>
            </a:pPr>
            <a:r>
              <a:rPr lang="en-GB" sz="2000" dirty="0">
                <a:latin typeface="Tahoma" panose="020B0604030504040204" pitchFamily="34" charset="0"/>
                <a:ea typeface="Tahoma" panose="020B0604030504040204" pitchFamily="34" charset="0"/>
                <a:cs typeface="Tahoma" panose="020B0604030504040204" pitchFamily="34" charset="0"/>
              </a:rPr>
              <a:t>Your survey will ask for your postcode. </a:t>
            </a:r>
            <a:r>
              <a:rPr lang="en-GB" sz="2000" b="0" dirty="0">
                <a:latin typeface="Tahoma" panose="020B0604030504040204" pitchFamily="34" charset="0"/>
                <a:ea typeface="Tahoma" panose="020B0604030504040204" pitchFamily="34" charset="0"/>
                <a:cs typeface="Tahoma" panose="020B0604030504040204" pitchFamily="34" charset="0"/>
              </a:rPr>
              <a:t>  The Council would find it really helpful to be able to draw maps of the results, so we would like as many full postcodes to be collected as possible. No-one will find out who you are or write to you at home.  Your postcode will not be stored with the rest of your answers.</a:t>
            </a:r>
          </a:p>
          <a:p>
            <a:pPr>
              <a:buFont typeface="Arial" panose="020B0604020202020204" pitchFamily="34" charset="0"/>
              <a:buChar char="•"/>
            </a:pPr>
            <a:endParaRPr lang="en-GB" sz="2000" b="0" dirty="0">
              <a:latin typeface="Tahoma" panose="020B0604030504040204" pitchFamily="34" charset="0"/>
              <a:ea typeface="Tahoma" panose="020B0604030504040204" pitchFamily="34" charset="0"/>
              <a:cs typeface="Tahoma" panose="020B0604030504040204" pitchFamily="34" charset="0"/>
            </a:endParaRPr>
          </a:p>
          <a:p>
            <a:pPr>
              <a:buFont typeface="Arial" panose="020B0604020202020204" pitchFamily="34" charset="0"/>
              <a:buChar char="•"/>
            </a:pPr>
            <a:endParaRPr lang="en-GB" sz="2000" b="0" dirty="0">
              <a:latin typeface="Tahoma" panose="020B0604030504040204" pitchFamily="34" charset="0"/>
              <a:ea typeface="Tahoma" panose="020B0604030504040204" pitchFamily="34" charset="0"/>
              <a:cs typeface="Tahoma" panose="020B0604030504040204" pitchFamily="34" charset="0"/>
            </a:endParaRPr>
          </a:p>
          <a:p>
            <a:endParaRPr lang="en-GB" sz="2000" b="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15676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Rectangle 3"/>
          <p:cNvSpPr>
            <a:spLocks noGrp="1" noChangeArrowheads="1"/>
          </p:cNvSpPr>
          <p:nvPr>
            <p:ph type="body" idx="4294967295"/>
          </p:nvPr>
        </p:nvSpPr>
        <p:spPr>
          <a:xfrm>
            <a:off x="457200" y="1600200"/>
            <a:ext cx="8229600" cy="4525963"/>
          </a:xfrm>
          <a:prstGeom prst="rect">
            <a:avLst/>
          </a:prstGeom>
        </p:spPr>
        <p:txBody>
          <a:bodyPr/>
          <a:lstStyle/>
          <a:p>
            <a:pPr eaLnBrk="1" hangingPunct="1"/>
            <a:endParaRPr lang="en-GB" altLang="en-US">
              <a:latin typeface="Calibri" pitchFamily="34" charset="0"/>
            </a:endParaRPr>
          </a:p>
        </p:txBody>
      </p:sp>
      <p:pic>
        <p:nvPicPr>
          <p:cNvPr id="30723" name="Picture 4"/>
          <p:cNvPicPr>
            <a:picLocks noChangeAspect="1" noChangeArrowheads="1"/>
          </p:cNvPicPr>
          <p:nvPr/>
        </p:nvPicPr>
        <p:blipFill>
          <a:blip r:embed="rId3">
            <a:extLst>
              <a:ext uri="{28A0092B-C50C-407E-A947-70E740481C1C}">
                <a14:useLocalDpi xmlns:a14="http://schemas.microsoft.com/office/drawing/2010/main" val="0"/>
              </a:ext>
            </a:extLst>
          </a:blip>
          <a:srcRect l="18605" t="12402" r="15504" b="4497"/>
          <a:stretch>
            <a:fillRect/>
          </a:stretch>
        </p:blipFill>
        <p:spPr bwMode="auto">
          <a:xfrm>
            <a:off x="107504" y="836713"/>
            <a:ext cx="8928992" cy="5904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8114" name="Rectangle 2"/>
          <p:cNvSpPr>
            <a:spLocks noGrp="1" noChangeArrowheads="1"/>
          </p:cNvSpPr>
          <p:nvPr>
            <p:ph type="title" idx="4294967295"/>
          </p:nvPr>
        </p:nvSpPr>
        <p:spPr>
          <a:xfrm>
            <a:off x="0" y="116632"/>
            <a:ext cx="9296400" cy="609600"/>
          </a:xfrm>
          <a:prstGeom prst="rect">
            <a:avLst/>
          </a:prstGeom>
          <a:solidFill>
            <a:srgbClr val="DDDDDD">
              <a:alpha val="50000"/>
            </a:srgbClr>
          </a:solidFill>
        </p:spPr>
        <p:txBody>
          <a:bodyPr rtlCol="0">
            <a:normAutofit fontScale="90000"/>
          </a:bodyPr>
          <a:lstStyle/>
          <a:p>
            <a:pPr eaLnBrk="1" fontAlgn="auto" hangingPunct="1">
              <a:spcAft>
                <a:spcPts val="0"/>
              </a:spcAft>
              <a:defRPr/>
            </a:pPr>
            <a:r>
              <a:rPr lang="en-GB" dirty="0">
                <a:solidFill>
                  <a:schemeClr val="tx1"/>
                </a:solidFill>
                <a:latin typeface="Calibri" pitchFamily="34" charset="0"/>
              </a:rPr>
              <a:t>Pupil information about postcodes</a:t>
            </a:r>
          </a:p>
        </p:txBody>
      </p:sp>
    </p:spTree>
    <p:extLst>
      <p:ext uri="{BB962C8B-B14F-4D97-AF65-F5344CB8AC3E}">
        <p14:creationId xmlns:p14="http://schemas.microsoft.com/office/powerpoint/2010/main" val="164768278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Power Point NYCC master 2015">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1435</TotalTime>
  <Words>1713</Words>
  <Application>Microsoft Office PowerPoint</Application>
  <PresentationFormat>On-screen Show (4:3)</PresentationFormat>
  <Paragraphs>71</Paragraphs>
  <Slides>10</Slides>
  <Notes>10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10</vt:i4>
      </vt:variant>
    </vt:vector>
  </HeadingPairs>
  <TitlesOfParts>
    <vt:vector size="19" baseType="lpstr">
      <vt:lpstr>Arial</vt:lpstr>
      <vt:lpstr>Calibri</vt:lpstr>
      <vt:lpstr>Franklin Gothic Book</vt:lpstr>
      <vt:lpstr>Franklin Gothic Medium</vt:lpstr>
      <vt:lpstr>Tahoma</vt:lpstr>
      <vt:lpstr>Times New Roman</vt:lpstr>
      <vt:lpstr>Wingdings</vt:lpstr>
      <vt:lpstr>Angles</vt:lpstr>
      <vt:lpstr>Power Point NYCC master 2015</vt:lpstr>
      <vt:lpstr>Growing up in North Yorkshire survey (Health and WELLBEING) </vt:lpstr>
      <vt:lpstr>WHAT IS THE SURVEY ALL ABOUT ?    </vt:lpstr>
      <vt:lpstr>What happens with the information?  </vt:lpstr>
      <vt:lpstr>Privacy?</vt:lpstr>
      <vt:lpstr>3 minute clip on the pupil privacy notice </vt:lpstr>
      <vt:lpstr>How DO I take part?  </vt:lpstr>
      <vt:lpstr>More about taking part… </vt:lpstr>
      <vt:lpstr>THINGS TO WATCH FOR </vt:lpstr>
      <vt:lpstr>Pupil information about postcodes</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Growing up in North yorkshire</dc:title>
  <dc:creator>DrDave</dc:creator>
  <cp:lastModifiedBy>Clare Barrowman</cp:lastModifiedBy>
  <cp:revision>54</cp:revision>
  <dcterms:created xsi:type="dcterms:W3CDTF">2014-03-25T14:08:13Z</dcterms:created>
  <dcterms:modified xsi:type="dcterms:W3CDTF">2026-01-13T15:39:34Z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3f27b87-3675-4fb5-85ad-fce3efd3a6b0_Enabled">
    <vt:lpwstr>true</vt:lpwstr>
  </property>
  <property fmtid="{D5CDD505-2E9C-101B-9397-08002B2CF9AE}" pid="3" name="MSIP_Label_13f27b87-3675-4fb5-85ad-fce3efd3a6b0_SetDate">
    <vt:lpwstr>2022-03-30T14:49:25Z</vt:lpwstr>
  </property>
  <property fmtid="{D5CDD505-2E9C-101B-9397-08002B2CF9AE}" pid="4" name="MSIP_Label_13f27b87-3675-4fb5-85ad-fce3efd3a6b0_Method">
    <vt:lpwstr>Standard</vt:lpwstr>
  </property>
  <property fmtid="{D5CDD505-2E9C-101B-9397-08002B2CF9AE}" pid="5" name="MSIP_Label_13f27b87-3675-4fb5-85ad-fce3efd3a6b0_Name">
    <vt:lpwstr>OFFICIAL - SENSITIVE</vt:lpwstr>
  </property>
  <property fmtid="{D5CDD505-2E9C-101B-9397-08002B2CF9AE}" pid="6" name="MSIP_Label_13f27b87-3675-4fb5-85ad-fce3efd3a6b0_SiteId">
    <vt:lpwstr>ad3d9c73-9830-44a1-b487-e1055441c70e</vt:lpwstr>
  </property>
  <property fmtid="{D5CDD505-2E9C-101B-9397-08002B2CF9AE}" pid="7" name="MSIP_Label_13f27b87-3675-4fb5-85ad-fce3efd3a6b0_ActionId">
    <vt:lpwstr>c4f31169-882c-47ff-8426-000021116607</vt:lpwstr>
  </property>
  <property fmtid="{D5CDD505-2E9C-101B-9397-08002B2CF9AE}" pid="8" name="MSIP_Label_13f27b87-3675-4fb5-85ad-fce3efd3a6b0_ContentBits">
    <vt:lpwstr>2</vt:lpwstr>
  </property>
</Properties>
</file>