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66" r:id="rId3"/>
    <p:sldId id="267" r:id="rId4"/>
    <p:sldId id="268" r:id="rId5"/>
    <p:sldId id="269" r:id="rId6"/>
    <p:sldId id="270" r:id="rId7"/>
    <p:sldId id="271" r:id="rId8"/>
    <p:sldId id="272" r:id="rId9"/>
    <p:sldId id="273" r:id="rId10"/>
    <p:sldId id="274" r:id="rId11"/>
  </p:sldIdLst>
  <p:sldSz cx="9144000" cy="6858000" type="screen4x3"/>
  <p:notesSz cx="9931400" cy="1435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77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E7917780-FBFD-4226-BF02-060FBA4B5D28}"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917780-FBFD-4226-BF02-060FBA4B5D28}"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917780-FBFD-4226-BF02-060FBA4B5D28}"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917780-FBFD-4226-BF02-060FBA4B5D28}"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E7917780-FBFD-4226-BF02-060FBA4B5D28}"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917780-FBFD-4226-BF02-060FBA4B5D28}" type="datetimeFigureOut">
              <a:rPr lang="en-GB" smtClean="0"/>
              <a:t>29/01/2024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D96BE-9D00-43E3-82FF-90536B0E5AD1}" type="slidenum">
              <a:rPr lang="en-GB" smtClean="0"/>
              <a:t>‹#›</a:t>
            </a:fld>
            <a:endParaRPr lang="en-GB"/>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917780-FBFD-4226-BF02-060FBA4B5D28}" type="datetimeFigureOut">
              <a:rPr lang="en-GB" smtClean="0"/>
              <a:t>29/01/2024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917780-FBFD-4226-BF02-060FBA4B5D28}"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17780-FBFD-4226-BF02-060FBA4B5D28}" type="datetimeFigureOut">
              <a:rPr lang="en-GB" smtClean="0"/>
              <a:t>29/01/2024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E7917780-FBFD-4226-BF02-060FBA4B5D28}" type="datetimeFigureOut">
              <a:rPr lang="en-GB" smtClean="0"/>
              <a:t>29/01/2024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02D96BE-9D00-43E3-82FF-90536B0E5AD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917780-FBFD-4226-BF02-060FBA4B5D28}" type="datetimeFigureOut">
              <a:rPr lang="en-GB" smtClean="0"/>
              <a:t>29/01/2024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7917780-FBFD-4226-BF02-060FBA4B5D28}" type="datetimeFigureOut">
              <a:rPr lang="en-GB" smtClean="0"/>
              <a:t>29/01/2024</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02D96BE-9D00-43E3-82FF-90536B0E5AD1}" type="slidenum">
              <a:rPr lang="en-GB" smtClean="0"/>
              <a:t>‹#›</a:t>
            </a:fld>
            <a:endParaRPr lang="en-GB"/>
          </a:p>
        </p:txBody>
      </p:sp>
      <p:sp>
        <p:nvSpPr>
          <p:cNvPr id="9" name="MSIPCMContentMarking" descr="{&quot;HashCode&quot;:-1399272816,&quot;Placement&quot;:&quot;Footer&quot;,&quot;Top&quot;:519.343,&quot;Left&quot;:331.105438,&quot;SlideWidth&quot;:720,&quot;SlideHeight&quot;:540}">
            <a:extLst>
              <a:ext uri="{FF2B5EF4-FFF2-40B4-BE49-F238E27FC236}">
                <a16:creationId xmlns:a16="http://schemas.microsoft.com/office/drawing/2014/main" id="{9E428B01-AB2F-46FA-9D11-DE4D804DDDC8}"/>
              </a:ext>
            </a:extLst>
          </p:cNvPr>
          <p:cNvSpPr txBox="1"/>
          <p:nvPr userDrawn="1"/>
        </p:nvSpPr>
        <p:spPr>
          <a:xfrm>
            <a:off x="4205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FF0000"/>
                </a:solidFill>
                <a:latin typeface="Calibri" panose="020F0502020204030204" pitchFamily="34" charset="0"/>
              </a:rPr>
              <a:t>OFFICIAL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heu.org.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HEUSMESERVER\sheufiles\sheu2\sheu2\CLIPART\Lemons\BLEMON2.BMP"/>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4355976" y="2204864"/>
            <a:ext cx="4639938" cy="42484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GB" b="1" dirty="0">
                <a:latin typeface="Tahoma" panose="020B0604030504040204" pitchFamily="34" charset="0"/>
                <a:ea typeface="Tahoma" panose="020B0604030504040204" pitchFamily="34" charset="0"/>
                <a:cs typeface="Tahoma" panose="020B0604030504040204" pitchFamily="34" charset="0"/>
              </a:rPr>
              <a:t>PRIVACY NOTICE</a:t>
            </a:r>
            <a:br>
              <a:rPr lang="en-GB" b="1" dirty="0">
                <a:latin typeface="Tahoma" panose="020B0604030504040204" pitchFamily="34" charset="0"/>
                <a:ea typeface="Tahoma" panose="020B0604030504040204" pitchFamily="34" charset="0"/>
                <a:cs typeface="Tahoma" panose="020B0604030504040204" pitchFamily="34" charset="0"/>
              </a:rPr>
            </a:br>
            <a:r>
              <a:rPr lang="en-GB" dirty="0">
                <a:latin typeface="Tahoma" panose="020B0604030504040204" pitchFamily="34" charset="0"/>
                <a:ea typeface="Tahoma" panose="020B0604030504040204" pitchFamily="34" charset="0"/>
                <a:cs typeface="Tahoma" panose="020B0604030504040204" pitchFamily="34" charset="0"/>
              </a:rPr>
              <a:t>Health and WELLBEING survey</a:t>
            </a:r>
          </a:p>
        </p:txBody>
      </p:sp>
      <p:sp>
        <p:nvSpPr>
          <p:cNvPr id="3" name="Subtitle 2"/>
          <p:cNvSpPr>
            <a:spLocks noGrp="1"/>
          </p:cNvSpPr>
          <p:nvPr>
            <p:ph type="subTitle" idx="1"/>
          </p:nvPr>
        </p:nvSpPr>
        <p:spPr/>
        <p:txBody>
          <a:bodyPr/>
          <a:lstStyle/>
          <a:p>
            <a:r>
              <a:rPr lang="en-GB" dirty="0">
                <a:latin typeface="Tahoma" panose="020B0604030504040204" pitchFamily="34" charset="0"/>
                <a:ea typeface="Tahoma" panose="020B0604030504040204" pitchFamily="34" charset="0"/>
                <a:cs typeface="Tahoma" panose="020B0604030504040204" pitchFamily="34" charset="0"/>
              </a:rPr>
              <a:t>A survey for young people</a:t>
            </a:r>
          </a:p>
        </p:txBody>
      </p:sp>
      <p:sp>
        <p:nvSpPr>
          <p:cNvPr id="5" name="Rectangle 4"/>
          <p:cNvSpPr/>
          <p:nvPr/>
        </p:nvSpPr>
        <p:spPr>
          <a:xfrm>
            <a:off x="4423914" y="5622339"/>
            <a:ext cx="4572000" cy="276999"/>
          </a:xfrm>
          <a:prstGeom prst="rect">
            <a:avLst/>
          </a:prstGeom>
        </p:spPr>
        <p:txBody>
          <a:bodyPr>
            <a:spAutoFit/>
          </a:bodyPr>
          <a:lstStyle/>
          <a:p>
            <a:pPr algn="ctr"/>
            <a:r>
              <a:rPr lang="en-GB" sz="1200" b="1" dirty="0">
                <a:latin typeface="Tahoma" panose="020B0604030504040204" pitchFamily="34" charset="0"/>
                <a:ea typeface="Tahoma" panose="020B0604030504040204" pitchFamily="34" charset="0"/>
                <a:cs typeface="Tahoma" panose="020B0604030504040204" pitchFamily="34" charset="0"/>
              </a:rPr>
              <a:t>Schools and Students Health Education Unit, Exeter</a:t>
            </a:r>
          </a:p>
        </p:txBody>
      </p:sp>
    </p:spTree>
    <p:extLst>
      <p:ext uri="{BB962C8B-B14F-4D97-AF65-F5344CB8AC3E}">
        <p14:creationId xmlns:p14="http://schemas.microsoft.com/office/powerpoint/2010/main" val="3799985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0854-C5D2-48C2-80DF-CB43C440C06C}"/>
              </a:ext>
            </a:extLst>
          </p:cNvPr>
          <p:cNvSpPr>
            <a:spLocks noGrp="1"/>
          </p:cNvSpPr>
          <p:nvPr>
            <p:ph type="title"/>
          </p:nvPr>
        </p:nvSpPr>
        <p:spPr/>
        <p:txBody>
          <a:bodyPr/>
          <a:lstStyle/>
          <a:p>
            <a:r>
              <a:rPr lang="en-GB" dirty="0"/>
              <a:t>9.	What’s next?</a:t>
            </a:r>
          </a:p>
        </p:txBody>
      </p:sp>
      <p:sp>
        <p:nvSpPr>
          <p:cNvPr id="3" name="Content Placeholder 2">
            <a:extLst>
              <a:ext uri="{FF2B5EF4-FFF2-40B4-BE49-F238E27FC236}">
                <a16:creationId xmlns:a16="http://schemas.microsoft.com/office/drawing/2014/main" id="{64F04FF9-AC94-4BB3-8AD4-BD6A63C735D7}"/>
              </a:ext>
            </a:extLst>
          </p:cNvPr>
          <p:cNvSpPr>
            <a:spLocks noGrp="1"/>
          </p:cNvSpPr>
          <p:nvPr>
            <p:ph idx="1"/>
          </p:nvPr>
        </p:nvSpPr>
        <p:spPr>
          <a:xfrm>
            <a:off x="822960" y="1100628"/>
            <a:ext cx="3749040" cy="3579849"/>
          </a:xfrm>
        </p:spPr>
        <p:txBody>
          <a:bodyPr>
            <a:normAutofit fontScale="92500" lnSpcReduction="10000"/>
          </a:bodyPr>
          <a:lstStyle/>
          <a:p>
            <a:pPr>
              <a:buFont typeface="Arial" panose="020B0604020202020204" pitchFamily="34" charset="0"/>
              <a:buChar char="•"/>
            </a:pPr>
            <a:r>
              <a:rPr lang="en-GB" sz="1800" dirty="0"/>
              <a:t>If you agree with all this, please tick the box at the start of the survey.  </a:t>
            </a:r>
          </a:p>
          <a:p>
            <a:pPr lvl="2">
              <a:buFont typeface="Arial" panose="020B0604020202020204" pitchFamily="34" charset="0"/>
              <a:buChar char="•"/>
            </a:pPr>
            <a:r>
              <a:rPr lang="en-GB" sz="1800" dirty="0"/>
              <a:t>If not, don’t take part. </a:t>
            </a:r>
          </a:p>
          <a:p>
            <a:pPr>
              <a:buFont typeface="Arial" panose="020B0604020202020204" pitchFamily="34" charset="0"/>
              <a:buChar char="•"/>
            </a:pPr>
            <a:r>
              <a:rPr lang="en-GB" sz="1800" dirty="0"/>
              <a:t>You can leave out any questions you don’t want to answer, and you can stop at any time.</a:t>
            </a:r>
          </a:p>
          <a:p>
            <a:pPr>
              <a:buFont typeface="Arial" panose="020B0604020202020204" pitchFamily="34" charset="0"/>
              <a:buChar char="•"/>
            </a:pPr>
            <a:r>
              <a:rPr lang="en-GB" sz="1800" dirty="0"/>
              <a:t>Later, if you want to see what we know about you, you can ask us, and you can tell us to delete it.  </a:t>
            </a:r>
          </a:p>
          <a:p>
            <a:pPr lvl="2">
              <a:buFont typeface="Arial" panose="020B0604020202020204" pitchFamily="34" charset="0"/>
              <a:buChar char="•"/>
            </a:pPr>
            <a:r>
              <a:rPr lang="en-GB" sz="1800" dirty="0"/>
              <a:t>But remember, we might not be able to find your answers because we don’t know your name.</a:t>
            </a:r>
          </a:p>
          <a:p>
            <a:endParaRPr lang="en-GB" sz="1800" dirty="0"/>
          </a:p>
        </p:txBody>
      </p:sp>
      <p:sp>
        <p:nvSpPr>
          <p:cNvPr id="5" name="Rectangle 4">
            <a:extLst>
              <a:ext uri="{FF2B5EF4-FFF2-40B4-BE49-F238E27FC236}">
                <a16:creationId xmlns:a16="http://schemas.microsoft.com/office/drawing/2014/main" id="{50BB60BD-751B-4AB6-93E2-DF6606C018FE}"/>
              </a:ext>
            </a:extLst>
          </p:cNvPr>
          <p:cNvSpPr/>
          <p:nvPr/>
        </p:nvSpPr>
        <p:spPr>
          <a:xfrm>
            <a:off x="4932040" y="365760"/>
            <a:ext cx="3651962" cy="4508927"/>
          </a:xfrm>
          <a:prstGeom prst="rect">
            <a:avLst/>
          </a:prstGeom>
        </p:spPr>
        <p:txBody>
          <a:bodyPr wrap="none">
            <a:spAutoFit/>
          </a:bodyPr>
          <a:lstStyle/>
          <a:p>
            <a:r>
              <a:rPr lang="en-GB" sz="28700" dirty="0">
                <a:solidFill>
                  <a:srgbClr val="2E74B5"/>
                </a:solidFill>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endParaRPr lang="en-GB" sz="8000" dirty="0"/>
          </a:p>
        </p:txBody>
      </p:sp>
    </p:spTree>
    <p:extLst>
      <p:ext uri="{BB962C8B-B14F-4D97-AF65-F5344CB8AC3E}">
        <p14:creationId xmlns:p14="http://schemas.microsoft.com/office/powerpoint/2010/main" val="3146507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0854-C5D2-48C2-80DF-CB43C440C06C}"/>
              </a:ext>
            </a:extLst>
          </p:cNvPr>
          <p:cNvSpPr>
            <a:spLocks noGrp="1"/>
          </p:cNvSpPr>
          <p:nvPr>
            <p:ph type="title"/>
          </p:nvPr>
        </p:nvSpPr>
        <p:spPr/>
        <p:txBody>
          <a:bodyPr/>
          <a:lstStyle/>
          <a:p>
            <a:r>
              <a:rPr lang="en-GB" dirty="0"/>
              <a:t>1.	Who are you?</a:t>
            </a:r>
          </a:p>
        </p:txBody>
      </p:sp>
      <p:sp>
        <p:nvSpPr>
          <p:cNvPr id="3" name="Content Placeholder 2">
            <a:extLst>
              <a:ext uri="{FF2B5EF4-FFF2-40B4-BE49-F238E27FC236}">
                <a16:creationId xmlns:a16="http://schemas.microsoft.com/office/drawing/2014/main" id="{64F04FF9-AC94-4BB3-8AD4-BD6A63C735D7}"/>
              </a:ext>
            </a:extLst>
          </p:cNvPr>
          <p:cNvSpPr>
            <a:spLocks noGrp="1"/>
          </p:cNvSpPr>
          <p:nvPr>
            <p:ph idx="1"/>
          </p:nvPr>
        </p:nvSpPr>
        <p:spPr>
          <a:xfrm>
            <a:off x="822960" y="1100628"/>
            <a:ext cx="3749040" cy="3579849"/>
          </a:xfrm>
        </p:spPr>
        <p:txBody>
          <a:bodyPr>
            <a:normAutofit/>
          </a:bodyPr>
          <a:lstStyle/>
          <a:p>
            <a:pPr>
              <a:buFont typeface="Arial" panose="020B0604020202020204" pitchFamily="34" charset="0"/>
              <a:buChar char="•"/>
            </a:pPr>
            <a:r>
              <a:rPr lang="en-GB" sz="2400" dirty="0"/>
              <a:t>We are a research unit in South-West England.  </a:t>
            </a:r>
          </a:p>
          <a:p>
            <a:pPr>
              <a:buFont typeface="Arial" panose="020B0604020202020204" pitchFamily="34" charset="0"/>
              <a:buChar char="•"/>
            </a:pPr>
            <a:r>
              <a:rPr lang="en-GB" sz="2400" dirty="0"/>
              <a:t>We have been asked by the school or the Council to help collect information from young people. </a:t>
            </a:r>
          </a:p>
          <a:p>
            <a:pPr>
              <a:buFont typeface="Arial" panose="020B0604020202020204" pitchFamily="34" charset="0"/>
              <a:buChar char="•"/>
            </a:pPr>
            <a:r>
              <a:rPr lang="en-GB" sz="2400" dirty="0">
                <a:hlinkClick r:id="rId2"/>
              </a:rPr>
              <a:t>www.sheu.org.uk</a:t>
            </a:r>
            <a:r>
              <a:rPr lang="en-GB" sz="2400" dirty="0"/>
              <a:t>    </a:t>
            </a:r>
          </a:p>
          <a:p>
            <a:pPr>
              <a:buFont typeface="Arial" panose="020B0604020202020204" pitchFamily="34" charset="0"/>
              <a:buChar char="•"/>
            </a:pPr>
            <a:endParaRPr lang="en-GB" sz="2400" dirty="0"/>
          </a:p>
          <a:p>
            <a:pPr>
              <a:buFont typeface="Arial" panose="020B0604020202020204" pitchFamily="34" charset="0"/>
              <a:buChar char="•"/>
            </a:pPr>
            <a:endParaRPr lang="en-GB" sz="2400" dirty="0"/>
          </a:p>
        </p:txBody>
      </p:sp>
      <p:pic>
        <p:nvPicPr>
          <p:cNvPr id="5" name="Picture 4" descr="A picture containing clipart&#10;&#10;Description generated with very high confidence">
            <a:extLst>
              <a:ext uri="{FF2B5EF4-FFF2-40B4-BE49-F238E27FC236}">
                <a16:creationId xmlns:a16="http://schemas.microsoft.com/office/drawing/2014/main" id="{A8C4E108-5DA8-4812-BE68-402AAB7A01D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716016" y="1196752"/>
            <a:ext cx="3921338" cy="1512168"/>
          </a:xfrm>
          <a:prstGeom prst="rect">
            <a:avLst/>
          </a:prstGeom>
        </p:spPr>
      </p:pic>
    </p:spTree>
    <p:extLst>
      <p:ext uri="{BB962C8B-B14F-4D97-AF65-F5344CB8AC3E}">
        <p14:creationId xmlns:p14="http://schemas.microsoft.com/office/powerpoint/2010/main" val="2221815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HEUSMESERVER\sheufiles\sheu2\sheu2\CLIPART\Lemons\SHRELB.BMP">
            <a:extLst>
              <a:ext uri="{FF2B5EF4-FFF2-40B4-BE49-F238E27FC236}">
                <a16:creationId xmlns:a16="http://schemas.microsoft.com/office/drawing/2014/main" id="{BF961E58-EDD7-4C9B-9D00-EF69BE0FABD6}"/>
              </a:ext>
            </a:extLst>
          </p:cNvPr>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1520" y="1091976"/>
            <a:ext cx="4182182" cy="37611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4AE0854-C5D2-48C2-80DF-CB43C440C06C}"/>
              </a:ext>
            </a:extLst>
          </p:cNvPr>
          <p:cNvSpPr>
            <a:spLocks noGrp="1"/>
          </p:cNvSpPr>
          <p:nvPr>
            <p:ph type="title"/>
          </p:nvPr>
        </p:nvSpPr>
        <p:spPr/>
        <p:txBody>
          <a:bodyPr/>
          <a:lstStyle/>
          <a:p>
            <a:r>
              <a:rPr lang="en-GB" dirty="0"/>
              <a:t>2.	What will I be asked?</a:t>
            </a:r>
          </a:p>
        </p:txBody>
      </p:sp>
      <p:sp>
        <p:nvSpPr>
          <p:cNvPr id="3" name="Content Placeholder 2">
            <a:extLst>
              <a:ext uri="{FF2B5EF4-FFF2-40B4-BE49-F238E27FC236}">
                <a16:creationId xmlns:a16="http://schemas.microsoft.com/office/drawing/2014/main" id="{64F04FF9-AC94-4BB3-8AD4-BD6A63C735D7}"/>
              </a:ext>
            </a:extLst>
          </p:cNvPr>
          <p:cNvSpPr>
            <a:spLocks noGrp="1"/>
          </p:cNvSpPr>
          <p:nvPr>
            <p:ph idx="1"/>
          </p:nvPr>
        </p:nvSpPr>
        <p:spPr>
          <a:xfrm>
            <a:off x="4583430" y="1124744"/>
            <a:ext cx="3749040" cy="3579849"/>
          </a:xfrm>
        </p:spPr>
        <p:txBody>
          <a:bodyPr>
            <a:normAutofit/>
          </a:bodyPr>
          <a:lstStyle/>
          <a:p>
            <a:pPr>
              <a:buFont typeface="Arial" panose="020B0604020202020204" pitchFamily="34" charset="0"/>
              <a:buChar char="•"/>
            </a:pPr>
            <a:r>
              <a:rPr lang="en-GB" sz="2400" dirty="0"/>
              <a:t>You will be asked about your habits and feelings, and other important things about you.  </a:t>
            </a:r>
          </a:p>
          <a:p>
            <a:pPr>
              <a:buFont typeface="Arial" panose="020B0604020202020204" pitchFamily="34" charset="0"/>
              <a:buChar char="•"/>
            </a:pPr>
            <a:r>
              <a:rPr lang="en-GB" sz="2400" dirty="0"/>
              <a:t>You will not be asked for your name or address, and please don't tell us!</a:t>
            </a:r>
          </a:p>
          <a:p>
            <a:pPr>
              <a:buFont typeface="Arial" panose="020B0604020202020204" pitchFamily="34" charset="0"/>
              <a:buChar char="•"/>
            </a:pPr>
            <a:endParaRPr lang="en-GB" sz="2400" dirty="0"/>
          </a:p>
        </p:txBody>
      </p:sp>
    </p:spTree>
    <p:extLst>
      <p:ext uri="{BB962C8B-B14F-4D97-AF65-F5344CB8AC3E}">
        <p14:creationId xmlns:p14="http://schemas.microsoft.com/office/powerpoint/2010/main" val="3827818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0854-C5D2-48C2-80DF-CB43C440C06C}"/>
              </a:ext>
            </a:extLst>
          </p:cNvPr>
          <p:cNvSpPr>
            <a:spLocks noGrp="1"/>
          </p:cNvSpPr>
          <p:nvPr>
            <p:ph type="title"/>
          </p:nvPr>
        </p:nvSpPr>
        <p:spPr/>
        <p:txBody>
          <a:bodyPr/>
          <a:lstStyle/>
          <a:p>
            <a:r>
              <a:rPr lang="en-GB" dirty="0"/>
              <a:t>3.	Why do you want to know this?</a:t>
            </a:r>
          </a:p>
        </p:txBody>
      </p:sp>
      <p:sp>
        <p:nvSpPr>
          <p:cNvPr id="3" name="Content Placeholder 2">
            <a:extLst>
              <a:ext uri="{FF2B5EF4-FFF2-40B4-BE49-F238E27FC236}">
                <a16:creationId xmlns:a16="http://schemas.microsoft.com/office/drawing/2014/main" id="{64F04FF9-AC94-4BB3-8AD4-BD6A63C735D7}"/>
              </a:ext>
            </a:extLst>
          </p:cNvPr>
          <p:cNvSpPr>
            <a:spLocks noGrp="1"/>
          </p:cNvSpPr>
          <p:nvPr>
            <p:ph idx="1"/>
          </p:nvPr>
        </p:nvSpPr>
        <p:spPr>
          <a:xfrm>
            <a:off x="822960" y="1100628"/>
            <a:ext cx="3749040" cy="3579849"/>
          </a:xfrm>
        </p:spPr>
        <p:txBody>
          <a:bodyPr>
            <a:normAutofit/>
          </a:bodyPr>
          <a:lstStyle/>
          <a:p>
            <a:pPr>
              <a:buFont typeface="Arial" panose="020B0604020202020204" pitchFamily="34" charset="0"/>
              <a:buChar char="•"/>
            </a:pPr>
            <a:r>
              <a:rPr lang="en-GB" sz="2000" dirty="0"/>
              <a:t>The reports are used to plan lessons and services for young people, and to see what has changed since the last survey. </a:t>
            </a:r>
          </a:p>
          <a:p>
            <a:pPr>
              <a:buFont typeface="Arial" panose="020B0604020202020204" pitchFamily="34" charset="0"/>
              <a:buChar char="•"/>
            </a:pPr>
            <a:r>
              <a:rPr lang="en-GB" sz="2000" dirty="0"/>
              <a:t>The school will see if your lessons fit in with what you and other young people tell us.  They want to be sure what they are doing is right.</a:t>
            </a:r>
          </a:p>
          <a:p>
            <a:pPr>
              <a:buFont typeface="Arial" panose="020B0604020202020204" pitchFamily="34" charset="0"/>
              <a:buChar char="•"/>
            </a:pPr>
            <a:endParaRPr lang="en-GB" sz="2000" dirty="0"/>
          </a:p>
        </p:txBody>
      </p:sp>
      <p:pic>
        <p:nvPicPr>
          <p:cNvPr id="4" name="Picture 3">
            <a:extLst>
              <a:ext uri="{FF2B5EF4-FFF2-40B4-BE49-F238E27FC236}">
                <a16:creationId xmlns:a16="http://schemas.microsoft.com/office/drawing/2014/main" id="{59AC2963-9294-403A-B706-5BAF3C64E6DA}"/>
              </a:ext>
            </a:extLst>
          </p:cNvPr>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36096" y="1205332"/>
            <a:ext cx="2471653" cy="2376264"/>
          </a:xfrm>
          <a:prstGeom prst="rect">
            <a:avLst/>
          </a:prstGeom>
          <a:noFill/>
          <a:ln>
            <a:noFill/>
          </a:ln>
        </p:spPr>
      </p:pic>
    </p:spTree>
    <p:extLst>
      <p:ext uri="{BB962C8B-B14F-4D97-AF65-F5344CB8AC3E}">
        <p14:creationId xmlns:p14="http://schemas.microsoft.com/office/powerpoint/2010/main" val="3080093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0854-C5D2-48C2-80DF-CB43C440C06C}"/>
              </a:ext>
            </a:extLst>
          </p:cNvPr>
          <p:cNvSpPr>
            <a:spLocks noGrp="1"/>
          </p:cNvSpPr>
          <p:nvPr>
            <p:ph type="title"/>
          </p:nvPr>
        </p:nvSpPr>
        <p:spPr/>
        <p:txBody>
          <a:bodyPr/>
          <a:lstStyle/>
          <a:p>
            <a:r>
              <a:rPr lang="en-GB" dirty="0"/>
              <a:t>4.	How will you use my information?</a:t>
            </a:r>
          </a:p>
        </p:txBody>
      </p:sp>
      <p:sp>
        <p:nvSpPr>
          <p:cNvPr id="3" name="Content Placeholder 2">
            <a:extLst>
              <a:ext uri="{FF2B5EF4-FFF2-40B4-BE49-F238E27FC236}">
                <a16:creationId xmlns:a16="http://schemas.microsoft.com/office/drawing/2014/main" id="{64F04FF9-AC94-4BB3-8AD4-BD6A63C735D7}"/>
              </a:ext>
            </a:extLst>
          </p:cNvPr>
          <p:cNvSpPr>
            <a:spLocks noGrp="1"/>
          </p:cNvSpPr>
          <p:nvPr>
            <p:ph idx="1"/>
          </p:nvPr>
        </p:nvSpPr>
        <p:spPr>
          <a:xfrm>
            <a:off x="4583430" y="1124744"/>
            <a:ext cx="3749040" cy="3579849"/>
          </a:xfrm>
        </p:spPr>
        <p:txBody>
          <a:bodyPr>
            <a:normAutofit/>
          </a:bodyPr>
          <a:lstStyle/>
          <a:p>
            <a:pPr>
              <a:buFont typeface="Arial" panose="020B0604020202020204" pitchFamily="34" charset="0"/>
              <a:buChar char="•"/>
            </a:pPr>
            <a:r>
              <a:rPr lang="en-GB" sz="2000" dirty="0"/>
              <a:t>We will send reports to schools and the Council, showing them how many pupils gave different answers.  The reports might say things like:</a:t>
            </a:r>
          </a:p>
          <a:p>
            <a:pPr lvl="2">
              <a:buFont typeface="Arial" panose="020B0604020202020204" pitchFamily="34" charset="0"/>
              <a:buChar char="•"/>
            </a:pPr>
            <a:r>
              <a:rPr lang="en-GB" sz="2000" b="0" dirty="0"/>
              <a:t>30% of pupils in this school had cereal for breakfast, but in the whole County the figure was 40%</a:t>
            </a:r>
          </a:p>
          <a:p>
            <a:pPr>
              <a:buFont typeface="Arial" panose="020B0604020202020204" pitchFamily="34" charset="0"/>
              <a:buChar char="•"/>
            </a:pPr>
            <a:endParaRPr lang="en-GB" sz="2000" dirty="0"/>
          </a:p>
        </p:txBody>
      </p:sp>
      <p:sp>
        <p:nvSpPr>
          <p:cNvPr id="4" name="Rectangle 3">
            <a:extLst>
              <a:ext uri="{FF2B5EF4-FFF2-40B4-BE49-F238E27FC236}">
                <a16:creationId xmlns:a16="http://schemas.microsoft.com/office/drawing/2014/main" id="{FB505FC7-E3BE-4757-BEF9-6C6B90893737}"/>
              </a:ext>
            </a:extLst>
          </p:cNvPr>
          <p:cNvSpPr/>
          <p:nvPr/>
        </p:nvSpPr>
        <p:spPr>
          <a:xfrm>
            <a:off x="323528" y="0"/>
            <a:ext cx="3865161" cy="4508927"/>
          </a:xfrm>
          <a:prstGeom prst="rect">
            <a:avLst/>
          </a:prstGeom>
        </p:spPr>
        <p:txBody>
          <a:bodyPr wrap="none">
            <a:spAutoFit/>
          </a:bodyPr>
          <a:lstStyle/>
          <a:p>
            <a:r>
              <a:rPr lang="en-GB" sz="28700" dirty="0">
                <a:solidFill>
                  <a:srgbClr val="2E74B5"/>
                </a:solidFill>
                <a:latin typeface="Arial" panose="020B0604020202020204" pitchFamily="34" charset="0"/>
                <a:ea typeface="Times New Roman" panose="02020603050405020304" pitchFamily="18" charset="0"/>
                <a:cs typeface="Arial" panose="020B0604020202020204" pitchFamily="34" charset="0"/>
                <a:sym typeface="Webdings" panose="05030102010509060703" pitchFamily="18" charset="2"/>
              </a:rPr>
              <a:t></a:t>
            </a:r>
            <a:endParaRPr lang="en-GB" sz="4400" dirty="0"/>
          </a:p>
        </p:txBody>
      </p:sp>
    </p:spTree>
    <p:extLst>
      <p:ext uri="{BB962C8B-B14F-4D97-AF65-F5344CB8AC3E}">
        <p14:creationId xmlns:p14="http://schemas.microsoft.com/office/powerpoint/2010/main" val="1755609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0854-C5D2-48C2-80DF-CB43C440C06C}"/>
              </a:ext>
            </a:extLst>
          </p:cNvPr>
          <p:cNvSpPr>
            <a:spLocks noGrp="1"/>
          </p:cNvSpPr>
          <p:nvPr>
            <p:ph type="title"/>
          </p:nvPr>
        </p:nvSpPr>
        <p:spPr>
          <a:xfrm>
            <a:off x="822960" y="365760"/>
            <a:ext cx="8141528" cy="548640"/>
          </a:xfrm>
        </p:spPr>
        <p:txBody>
          <a:bodyPr/>
          <a:lstStyle/>
          <a:p>
            <a:r>
              <a:rPr lang="en-GB" dirty="0"/>
              <a:t>5.	How will you collect this information? </a:t>
            </a:r>
          </a:p>
        </p:txBody>
      </p:sp>
      <p:sp>
        <p:nvSpPr>
          <p:cNvPr id="3" name="Content Placeholder 2">
            <a:extLst>
              <a:ext uri="{FF2B5EF4-FFF2-40B4-BE49-F238E27FC236}">
                <a16:creationId xmlns:a16="http://schemas.microsoft.com/office/drawing/2014/main" id="{64F04FF9-AC94-4BB3-8AD4-BD6A63C735D7}"/>
              </a:ext>
            </a:extLst>
          </p:cNvPr>
          <p:cNvSpPr>
            <a:spLocks noGrp="1"/>
          </p:cNvSpPr>
          <p:nvPr>
            <p:ph idx="1"/>
          </p:nvPr>
        </p:nvSpPr>
        <p:spPr>
          <a:xfrm>
            <a:off x="822960" y="1100628"/>
            <a:ext cx="3749040" cy="3579849"/>
          </a:xfrm>
        </p:spPr>
        <p:txBody>
          <a:bodyPr>
            <a:normAutofit/>
          </a:bodyPr>
          <a:lstStyle/>
          <a:p>
            <a:pPr>
              <a:buFont typeface="Arial" panose="020B0604020202020204" pitchFamily="34" charset="0"/>
              <a:buChar char="•"/>
            </a:pPr>
            <a:r>
              <a:rPr lang="en-GB" sz="2800" dirty="0"/>
              <a:t>We are going to ask you questions in a questionnaire, on a website or in a printed booklet.</a:t>
            </a:r>
          </a:p>
          <a:p>
            <a:pPr>
              <a:buFont typeface="Arial" panose="020B0604020202020204" pitchFamily="34" charset="0"/>
              <a:buChar char="•"/>
            </a:pPr>
            <a:endParaRPr lang="en-GB" sz="2800" dirty="0"/>
          </a:p>
        </p:txBody>
      </p:sp>
      <p:sp>
        <p:nvSpPr>
          <p:cNvPr id="4" name="Rectangle 3">
            <a:extLst>
              <a:ext uri="{FF2B5EF4-FFF2-40B4-BE49-F238E27FC236}">
                <a16:creationId xmlns:a16="http://schemas.microsoft.com/office/drawing/2014/main" id="{0127ADED-F8C0-4770-9BA2-EC5C7DACA4C0}"/>
              </a:ext>
            </a:extLst>
          </p:cNvPr>
          <p:cNvSpPr/>
          <p:nvPr/>
        </p:nvSpPr>
        <p:spPr>
          <a:xfrm>
            <a:off x="4740889" y="676074"/>
            <a:ext cx="2582758" cy="3154710"/>
          </a:xfrm>
          <a:prstGeom prst="rect">
            <a:avLst/>
          </a:prstGeom>
        </p:spPr>
        <p:txBody>
          <a:bodyPr wrap="none">
            <a:spAutoFit/>
          </a:bodyPr>
          <a:lstStyle/>
          <a:p>
            <a:r>
              <a:rPr lang="en-GB" sz="19900" dirty="0">
                <a:solidFill>
                  <a:srgbClr val="2E74B5"/>
                </a:solidFill>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endParaRPr lang="en-GB" sz="5400" dirty="0"/>
          </a:p>
        </p:txBody>
      </p:sp>
      <p:sp>
        <p:nvSpPr>
          <p:cNvPr id="5" name="Rectangle 4">
            <a:extLst>
              <a:ext uri="{FF2B5EF4-FFF2-40B4-BE49-F238E27FC236}">
                <a16:creationId xmlns:a16="http://schemas.microsoft.com/office/drawing/2014/main" id="{D8042177-943E-43E0-9178-9693B9B9073B}"/>
              </a:ext>
            </a:extLst>
          </p:cNvPr>
          <p:cNvSpPr/>
          <p:nvPr/>
        </p:nvSpPr>
        <p:spPr>
          <a:xfrm>
            <a:off x="6856583" y="2636912"/>
            <a:ext cx="1954381" cy="2215991"/>
          </a:xfrm>
          <a:prstGeom prst="rect">
            <a:avLst/>
          </a:prstGeom>
        </p:spPr>
        <p:txBody>
          <a:bodyPr wrap="none">
            <a:spAutoFit/>
          </a:bodyPr>
          <a:lstStyle/>
          <a:p>
            <a:r>
              <a:rPr lang="en-GB" sz="13800" dirty="0">
                <a:solidFill>
                  <a:srgbClr val="2E74B5"/>
                </a:solidFill>
                <a:latin typeface="Arial" panose="020B0604020202020204" pitchFamily="34" charset="0"/>
                <a:ea typeface="Times New Roman" panose="02020603050405020304" pitchFamily="18" charset="0"/>
                <a:cs typeface="Arial" panose="020B0604020202020204" pitchFamily="34" charset="0"/>
                <a:sym typeface="Webdings" panose="05030102010509060703" pitchFamily="18" charset="2"/>
              </a:rPr>
              <a:t></a:t>
            </a:r>
            <a:endParaRPr lang="en-GB" sz="5400" dirty="0"/>
          </a:p>
        </p:txBody>
      </p:sp>
    </p:spTree>
    <p:extLst>
      <p:ext uri="{BB962C8B-B14F-4D97-AF65-F5344CB8AC3E}">
        <p14:creationId xmlns:p14="http://schemas.microsoft.com/office/powerpoint/2010/main" val="3274643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0854-C5D2-48C2-80DF-CB43C440C06C}"/>
              </a:ext>
            </a:extLst>
          </p:cNvPr>
          <p:cNvSpPr>
            <a:spLocks noGrp="1"/>
          </p:cNvSpPr>
          <p:nvPr>
            <p:ph type="title"/>
          </p:nvPr>
        </p:nvSpPr>
        <p:spPr/>
        <p:txBody>
          <a:bodyPr/>
          <a:lstStyle/>
          <a:p>
            <a:r>
              <a:rPr lang="en-GB" dirty="0"/>
              <a:t>6.	How do you keep this information?</a:t>
            </a:r>
          </a:p>
        </p:txBody>
      </p:sp>
      <p:sp>
        <p:nvSpPr>
          <p:cNvPr id="3" name="Content Placeholder 2">
            <a:extLst>
              <a:ext uri="{FF2B5EF4-FFF2-40B4-BE49-F238E27FC236}">
                <a16:creationId xmlns:a16="http://schemas.microsoft.com/office/drawing/2014/main" id="{64F04FF9-AC94-4BB3-8AD4-BD6A63C735D7}"/>
              </a:ext>
            </a:extLst>
          </p:cNvPr>
          <p:cNvSpPr>
            <a:spLocks noGrp="1"/>
          </p:cNvSpPr>
          <p:nvPr>
            <p:ph idx="1"/>
          </p:nvPr>
        </p:nvSpPr>
        <p:spPr>
          <a:xfrm>
            <a:off x="4583430" y="1124744"/>
            <a:ext cx="3749040" cy="3579849"/>
          </a:xfrm>
        </p:spPr>
        <p:txBody>
          <a:bodyPr>
            <a:normAutofit lnSpcReduction="10000"/>
          </a:bodyPr>
          <a:lstStyle/>
          <a:p>
            <a:pPr>
              <a:buFont typeface="Arial" panose="020B0604020202020204" pitchFamily="34" charset="0"/>
              <a:buChar char="•"/>
            </a:pPr>
            <a:r>
              <a:rPr lang="en-GB" sz="2800" dirty="0"/>
              <a:t>Your answers will be kept safe on our computers.  </a:t>
            </a:r>
          </a:p>
          <a:p>
            <a:pPr>
              <a:buFont typeface="Arial" panose="020B0604020202020204" pitchFamily="34" charset="0"/>
              <a:buChar char="•"/>
            </a:pPr>
            <a:r>
              <a:rPr lang="en-GB" sz="2800" dirty="0"/>
              <a:t>We keep records for many years, so that we can see how young people's lives are changing.</a:t>
            </a:r>
          </a:p>
          <a:p>
            <a:pPr>
              <a:buFont typeface="Arial" panose="020B0604020202020204" pitchFamily="34" charset="0"/>
              <a:buChar char="•"/>
            </a:pPr>
            <a:endParaRPr lang="en-GB" sz="2800" dirty="0"/>
          </a:p>
        </p:txBody>
      </p:sp>
      <p:pic>
        <p:nvPicPr>
          <p:cNvPr id="5" name="Picture 4">
            <a:extLst>
              <a:ext uri="{FF2B5EF4-FFF2-40B4-BE49-F238E27FC236}">
                <a16:creationId xmlns:a16="http://schemas.microsoft.com/office/drawing/2014/main" id="{E5CBA3DF-A2F8-4883-A4DA-63508918B0C8}"/>
              </a:ext>
            </a:extLst>
          </p:cNvPr>
          <p:cNvPicPr/>
          <p:nvPr/>
        </p:nvPicPr>
        <p:blipFill>
          <a:blip r:embed="rId2" cstate="print">
            <a:duotone>
              <a:srgbClr val="5B9BD5">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971600" y="1144014"/>
            <a:ext cx="3024336" cy="2789042"/>
          </a:xfrm>
          <a:prstGeom prst="rect">
            <a:avLst/>
          </a:prstGeom>
          <a:noFill/>
          <a:ln>
            <a:noFill/>
          </a:ln>
        </p:spPr>
      </p:pic>
    </p:spTree>
    <p:extLst>
      <p:ext uri="{BB962C8B-B14F-4D97-AF65-F5344CB8AC3E}">
        <p14:creationId xmlns:p14="http://schemas.microsoft.com/office/powerpoint/2010/main" val="1050440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0854-C5D2-48C2-80DF-CB43C440C06C}"/>
              </a:ext>
            </a:extLst>
          </p:cNvPr>
          <p:cNvSpPr>
            <a:spLocks noGrp="1"/>
          </p:cNvSpPr>
          <p:nvPr>
            <p:ph type="title"/>
          </p:nvPr>
        </p:nvSpPr>
        <p:spPr/>
        <p:txBody>
          <a:bodyPr/>
          <a:lstStyle/>
          <a:p>
            <a:r>
              <a:rPr lang="en-GB" dirty="0"/>
              <a:t>7.	Are you allowed to do this? </a:t>
            </a:r>
            <a:br>
              <a:rPr lang="en-GB" dirty="0"/>
            </a:br>
            <a:r>
              <a:rPr lang="en-GB" dirty="0"/>
              <a:t>(‘legal basis for processing’)</a:t>
            </a:r>
          </a:p>
        </p:txBody>
      </p:sp>
      <p:sp>
        <p:nvSpPr>
          <p:cNvPr id="3" name="Content Placeholder 2">
            <a:extLst>
              <a:ext uri="{FF2B5EF4-FFF2-40B4-BE49-F238E27FC236}">
                <a16:creationId xmlns:a16="http://schemas.microsoft.com/office/drawing/2014/main" id="{64F04FF9-AC94-4BB3-8AD4-BD6A63C735D7}"/>
              </a:ext>
            </a:extLst>
          </p:cNvPr>
          <p:cNvSpPr>
            <a:spLocks noGrp="1"/>
          </p:cNvSpPr>
          <p:nvPr>
            <p:ph idx="1"/>
          </p:nvPr>
        </p:nvSpPr>
        <p:spPr>
          <a:xfrm>
            <a:off x="822960" y="1100628"/>
            <a:ext cx="3749040" cy="3579849"/>
          </a:xfrm>
        </p:spPr>
        <p:txBody>
          <a:bodyPr>
            <a:normAutofit/>
          </a:bodyPr>
          <a:lstStyle/>
          <a:p>
            <a:pPr>
              <a:buFont typeface="Arial" panose="020B0604020202020204" pitchFamily="34" charset="0"/>
              <a:buChar char="•"/>
            </a:pPr>
            <a:r>
              <a:rPr lang="en-GB" sz="1800" dirty="0"/>
              <a:t>The Council is allowed to collect information to help it plan and monitor things it does to support young people's education, health and wellbeing – the sorts of things it has to do (‘legal functions’ and ‘public interest’).</a:t>
            </a:r>
          </a:p>
          <a:p>
            <a:pPr>
              <a:buFont typeface="Arial" panose="020B0604020202020204" pitchFamily="34" charset="0"/>
              <a:buChar char="•"/>
            </a:pPr>
            <a:r>
              <a:rPr lang="en-GB" sz="1800" dirty="0"/>
              <a:t>SHEU is allowed to use information to produce its reports as long as no-one can tell what answers you gave (‘legitimate interests’).</a:t>
            </a:r>
          </a:p>
          <a:p>
            <a:pPr>
              <a:buFont typeface="Arial" panose="020B0604020202020204" pitchFamily="34" charset="0"/>
              <a:buChar char="•"/>
            </a:pPr>
            <a:endParaRPr lang="en-GB" sz="1800" dirty="0"/>
          </a:p>
        </p:txBody>
      </p:sp>
      <p:sp>
        <p:nvSpPr>
          <p:cNvPr id="4" name="Rectangle 3">
            <a:extLst>
              <a:ext uri="{FF2B5EF4-FFF2-40B4-BE49-F238E27FC236}">
                <a16:creationId xmlns:a16="http://schemas.microsoft.com/office/drawing/2014/main" id="{CE8EA33E-49A2-47AE-A8A4-A10C5107E044}"/>
              </a:ext>
            </a:extLst>
          </p:cNvPr>
          <p:cNvSpPr/>
          <p:nvPr/>
        </p:nvSpPr>
        <p:spPr>
          <a:xfrm>
            <a:off x="5065827" y="640080"/>
            <a:ext cx="3249608" cy="3770263"/>
          </a:xfrm>
          <a:prstGeom prst="rect">
            <a:avLst/>
          </a:prstGeom>
        </p:spPr>
        <p:txBody>
          <a:bodyPr wrap="none">
            <a:spAutoFit/>
          </a:bodyPr>
          <a:lstStyle/>
          <a:p>
            <a:r>
              <a:rPr lang="en-GB" sz="23900" dirty="0">
                <a:solidFill>
                  <a:srgbClr val="C00000"/>
                </a:solidFill>
                <a:latin typeface="Arial" panose="020B0604020202020204" pitchFamily="34" charset="0"/>
                <a:ea typeface="Times New Roman" panose="02020603050405020304" pitchFamily="18" charset="0"/>
                <a:cs typeface="Arial" panose="020B0604020202020204" pitchFamily="34" charset="0"/>
                <a:sym typeface="Webdings" panose="05030102010509060703" pitchFamily="18" charset="2"/>
              </a:rPr>
              <a:t></a:t>
            </a:r>
            <a:endParaRPr lang="en-GB" sz="4400" dirty="0">
              <a:solidFill>
                <a:srgbClr val="C00000"/>
              </a:solidFill>
            </a:endParaRPr>
          </a:p>
        </p:txBody>
      </p:sp>
    </p:spTree>
    <p:extLst>
      <p:ext uri="{BB962C8B-B14F-4D97-AF65-F5344CB8AC3E}">
        <p14:creationId xmlns:p14="http://schemas.microsoft.com/office/powerpoint/2010/main" val="4250271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0854-C5D2-48C2-80DF-CB43C440C06C}"/>
              </a:ext>
            </a:extLst>
          </p:cNvPr>
          <p:cNvSpPr>
            <a:spLocks noGrp="1"/>
          </p:cNvSpPr>
          <p:nvPr>
            <p:ph type="title"/>
          </p:nvPr>
        </p:nvSpPr>
        <p:spPr/>
        <p:txBody>
          <a:bodyPr/>
          <a:lstStyle/>
          <a:p>
            <a:r>
              <a:rPr lang="en-GB" dirty="0"/>
              <a:t>8.	Who gets to see the information?</a:t>
            </a:r>
          </a:p>
        </p:txBody>
      </p:sp>
      <p:sp>
        <p:nvSpPr>
          <p:cNvPr id="3" name="Content Placeholder 2">
            <a:extLst>
              <a:ext uri="{FF2B5EF4-FFF2-40B4-BE49-F238E27FC236}">
                <a16:creationId xmlns:a16="http://schemas.microsoft.com/office/drawing/2014/main" id="{64F04FF9-AC94-4BB3-8AD4-BD6A63C735D7}"/>
              </a:ext>
            </a:extLst>
          </p:cNvPr>
          <p:cNvSpPr>
            <a:spLocks noGrp="1"/>
          </p:cNvSpPr>
          <p:nvPr>
            <p:ph idx="1"/>
          </p:nvPr>
        </p:nvSpPr>
        <p:spPr>
          <a:xfrm>
            <a:off x="4583430" y="1124744"/>
            <a:ext cx="3749040" cy="3579849"/>
          </a:xfrm>
        </p:spPr>
        <p:txBody>
          <a:bodyPr>
            <a:normAutofit fontScale="92500" lnSpcReduction="10000"/>
          </a:bodyPr>
          <a:lstStyle/>
          <a:p>
            <a:pPr>
              <a:buFont typeface="Arial" panose="020B0604020202020204" pitchFamily="34" charset="0"/>
              <a:buChar char="•"/>
            </a:pPr>
            <a:r>
              <a:rPr lang="en-GB" sz="1800" dirty="0"/>
              <a:t>Only staff from SHEU and from the Council who need to see the information to do their job are allowed to see your answers.  They won’t show your answers to anyone else.  </a:t>
            </a:r>
          </a:p>
          <a:p>
            <a:pPr>
              <a:buFont typeface="Arial" panose="020B0604020202020204" pitchFamily="34" charset="0"/>
              <a:buChar char="•"/>
            </a:pPr>
            <a:r>
              <a:rPr lang="en-GB" sz="1800" dirty="0"/>
              <a:t>Everyone else sees only percentages.  No-one in your school sees your answers.</a:t>
            </a:r>
          </a:p>
          <a:p>
            <a:pPr>
              <a:buFont typeface="Arial" panose="020B0604020202020204" pitchFamily="34" charset="0"/>
              <a:buChar char="•"/>
            </a:pPr>
            <a:r>
              <a:rPr lang="en-GB" sz="1800" dirty="0"/>
              <a:t>BUT if you tell us something that makes us think you are in danger, we will have to tell your school that someone has said it, even if we can’t find out who you are.</a:t>
            </a:r>
          </a:p>
          <a:p>
            <a:pPr>
              <a:buFont typeface="Arial" panose="020B0604020202020204" pitchFamily="34" charset="0"/>
              <a:buChar char="•"/>
            </a:pPr>
            <a:endParaRPr lang="en-GB" sz="1800" dirty="0"/>
          </a:p>
        </p:txBody>
      </p:sp>
      <p:graphicFrame>
        <p:nvGraphicFramePr>
          <p:cNvPr id="4" name="Table 3">
            <a:extLst>
              <a:ext uri="{FF2B5EF4-FFF2-40B4-BE49-F238E27FC236}">
                <a16:creationId xmlns:a16="http://schemas.microsoft.com/office/drawing/2014/main" id="{A4494FDE-B07B-48AC-847F-E17139984142}"/>
              </a:ext>
            </a:extLst>
          </p:cNvPr>
          <p:cNvGraphicFramePr>
            <a:graphicFrameLocks noGrp="1"/>
          </p:cNvGraphicFramePr>
          <p:nvPr>
            <p:extLst>
              <p:ext uri="{D42A27DB-BD31-4B8C-83A1-F6EECF244321}">
                <p14:modId xmlns:p14="http://schemas.microsoft.com/office/powerpoint/2010/main" val="869677922"/>
              </p:ext>
            </p:extLst>
          </p:nvPr>
        </p:nvGraphicFramePr>
        <p:xfrm>
          <a:off x="683568" y="188640"/>
          <a:ext cx="3456384" cy="4994593"/>
        </p:xfrm>
        <a:graphic>
          <a:graphicData uri="http://schemas.openxmlformats.org/drawingml/2006/table">
            <a:tbl>
              <a:tblPr firstRow="1" firstCol="1" bandRow="1"/>
              <a:tblGrid>
                <a:gridCol w="3456384">
                  <a:extLst>
                    <a:ext uri="{9D8B030D-6E8A-4147-A177-3AD203B41FA5}">
                      <a16:colId xmlns:a16="http://schemas.microsoft.com/office/drawing/2014/main" val="2861080663"/>
                    </a:ext>
                  </a:extLst>
                </a:gridCol>
              </a:tblGrid>
              <a:tr h="1337310">
                <a:tc>
                  <a:txBody>
                    <a:bodyPr/>
                    <a:lstStyle/>
                    <a:p>
                      <a:pPr algn="ctr">
                        <a:lnSpc>
                          <a:spcPct val="115000"/>
                        </a:lnSpc>
                        <a:spcBef>
                          <a:spcPts val="1800"/>
                        </a:spcBef>
                        <a:spcAft>
                          <a:spcPts val="0"/>
                        </a:spcAft>
                      </a:pPr>
                      <a:r>
                        <a:rPr lang="en-GB" sz="23900" dirty="0">
                          <a:solidFill>
                            <a:srgbClr val="2E74B5"/>
                          </a:solidFill>
                          <a:effectLst/>
                          <a:latin typeface="Arial" panose="020B0604020202020204" pitchFamily="34" charset="0"/>
                          <a:ea typeface="Times New Roman" panose="02020603050405020304" pitchFamily="18" charset="0"/>
                          <a:cs typeface="Times New Roman" panose="02020603050405020304" pitchFamily="18" charset="0"/>
                          <a:sym typeface="Webdings" panose="05030102010509060703" pitchFamily="18" charset="2"/>
                        </a:rPr>
                        <a:t></a:t>
                      </a:r>
                      <a:endParaRPr lang="en-GB" sz="3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15000"/>
                        </a:lnSpc>
                        <a:spcBef>
                          <a:spcPts val="1800"/>
                        </a:spcBef>
                        <a:spcAft>
                          <a:spcPts val="0"/>
                        </a:spcAft>
                      </a:pPr>
                      <a:r>
                        <a:rPr lang="en-GB" sz="3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nchor="b">
                    <a:lnL>
                      <a:noFill/>
                    </a:lnL>
                    <a:lnR>
                      <a:noFill/>
                    </a:lnR>
                    <a:lnT>
                      <a:noFill/>
                    </a:lnT>
                    <a:lnB>
                      <a:noFill/>
                    </a:lnB>
                  </a:tcPr>
                </a:tc>
                <a:extLst>
                  <a:ext uri="{0D108BD9-81ED-4DB2-BD59-A6C34878D82A}">
                    <a16:rowId xmlns:a16="http://schemas.microsoft.com/office/drawing/2014/main" val="887663583"/>
                  </a:ext>
                </a:extLst>
              </a:tr>
            </a:tbl>
          </a:graphicData>
        </a:graphic>
      </p:graphicFrame>
    </p:spTree>
    <p:extLst>
      <p:ext uri="{BB962C8B-B14F-4D97-AF65-F5344CB8AC3E}">
        <p14:creationId xmlns:p14="http://schemas.microsoft.com/office/powerpoint/2010/main" val="24178633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5499</TotalTime>
  <Words>581</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Franklin Gothic Book</vt:lpstr>
      <vt:lpstr>Franklin Gothic Medium</vt:lpstr>
      <vt:lpstr>Tahoma</vt:lpstr>
      <vt:lpstr>Wingdings</vt:lpstr>
      <vt:lpstr>Angles</vt:lpstr>
      <vt:lpstr>PRIVACY NOTICE Health and WELLBEING survey</vt:lpstr>
      <vt:lpstr>1. Who are you?</vt:lpstr>
      <vt:lpstr>2. What will I be asked?</vt:lpstr>
      <vt:lpstr>3. Why do you want to know this?</vt:lpstr>
      <vt:lpstr>4. How will you use my information?</vt:lpstr>
      <vt:lpstr>5. How will you collect this information? </vt:lpstr>
      <vt:lpstr>6. How do you keep this information?</vt:lpstr>
      <vt:lpstr>7. Are you allowed to do this?  (‘legal basis for processing’)</vt:lpstr>
      <vt:lpstr>8. Who gets to see the information?</vt:lpstr>
      <vt:lpstr>9. What’s next?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up in North yorkshire</dc:title>
  <dc:creator>DrDave</dc:creator>
  <cp:lastModifiedBy>Clare Barrowman</cp:lastModifiedBy>
  <cp:revision>34</cp:revision>
  <cp:lastPrinted>2019-11-15T11:30:01Z</cp:lastPrinted>
  <dcterms:created xsi:type="dcterms:W3CDTF">2014-03-25T14:08:13Z</dcterms:created>
  <dcterms:modified xsi:type="dcterms:W3CDTF">2024-01-29T13:33:34Z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ecdfc32-7be5-4b17-9f97-00453388bdd7_Enabled">
    <vt:lpwstr>true</vt:lpwstr>
  </property>
  <property fmtid="{D5CDD505-2E9C-101B-9397-08002B2CF9AE}" pid="3" name="MSIP_Label_3ecdfc32-7be5-4b17-9f97-00453388bdd7_SetDate">
    <vt:lpwstr>2024-01-29T13:32:51Z</vt:lpwstr>
  </property>
  <property fmtid="{D5CDD505-2E9C-101B-9397-08002B2CF9AE}" pid="4" name="MSIP_Label_3ecdfc32-7be5-4b17-9f97-00453388bdd7_Method">
    <vt:lpwstr>Standard</vt:lpwstr>
  </property>
  <property fmtid="{D5CDD505-2E9C-101B-9397-08002B2CF9AE}" pid="5" name="MSIP_Label_3ecdfc32-7be5-4b17-9f97-00453388bdd7_Name">
    <vt:lpwstr>OFFICIAL</vt:lpwstr>
  </property>
  <property fmtid="{D5CDD505-2E9C-101B-9397-08002B2CF9AE}" pid="6" name="MSIP_Label_3ecdfc32-7be5-4b17-9f97-00453388bdd7_SiteId">
    <vt:lpwstr>ad3d9c73-9830-44a1-b487-e1055441c70e</vt:lpwstr>
  </property>
  <property fmtid="{D5CDD505-2E9C-101B-9397-08002B2CF9AE}" pid="7" name="MSIP_Label_3ecdfc32-7be5-4b17-9f97-00453388bdd7_ActionId">
    <vt:lpwstr>d3cca987-bdcc-4dc2-a72d-0000f0c7b68d</vt:lpwstr>
  </property>
  <property fmtid="{D5CDD505-2E9C-101B-9397-08002B2CF9AE}" pid="8" name="MSIP_Label_3ecdfc32-7be5-4b17-9f97-00453388bdd7_ContentBits">
    <vt:lpwstr>2</vt:lpwstr>
  </property>
</Properties>
</file>