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52"/>
  </p:notesMasterIdLst>
  <p:sldIdLst>
    <p:sldId id="259" r:id="rId5"/>
    <p:sldId id="302" r:id="rId6"/>
    <p:sldId id="295" r:id="rId7"/>
    <p:sldId id="264" r:id="rId8"/>
    <p:sldId id="303" r:id="rId9"/>
    <p:sldId id="304" r:id="rId10"/>
    <p:sldId id="305" r:id="rId11"/>
    <p:sldId id="306" r:id="rId12"/>
    <p:sldId id="307" r:id="rId13"/>
    <p:sldId id="288" r:id="rId14"/>
    <p:sldId id="265" r:id="rId15"/>
    <p:sldId id="266" r:id="rId16"/>
    <p:sldId id="267" r:id="rId17"/>
    <p:sldId id="268" r:id="rId18"/>
    <p:sldId id="269" r:id="rId19"/>
    <p:sldId id="270" r:id="rId20"/>
    <p:sldId id="273" r:id="rId21"/>
    <p:sldId id="274" r:id="rId22"/>
    <p:sldId id="280" r:id="rId23"/>
    <p:sldId id="313" r:id="rId24"/>
    <p:sldId id="289" r:id="rId25"/>
    <p:sldId id="275" r:id="rId26"/>
    <p:sldId id="281" r:id="rId27"/>
    <p:sldId id="282" r:id="rId28"/>
    <p:sldId id="283" r:id="rId29"/>
    <p:sldId id="309" r:id="rId30"/>
    <p:sldId id="297" r:id="rId31"/>
    <p:sldId id="284" r:id="rId32"/>
    <p:sldId id="310" r:id="rId33"/>
    <p:sldId id="271" r:id="rId34"/>
    <p:sldId id="312" r:id="rId35"/>
    <p:sldId id="316" r:id="rId36"/>
    <p:sldId id="318" r:id="rId37"/>
    <p:sldId id="317" r:id="rId38"/>
    <p:sldId id="291" r:id="rId39"/>
    <p:sldId id="315" r:id="rId40"/>
    <p:sldId id="314" r:id="rId41"/>
    <p:sldId id="311" r:id="rId42"/>
    <p:sldId id="272" r:id="rId43"/>
    <p:sldId id="276" r:id="rId44"/>
    <p:sldId id="308" r:id="rId45"/>
    <p:sldId id="299" r:id="rId46"/>
    <p:sldId id="277" r:id="rId47"/>
    <p:sldId id="278" r:id="rId48"/>
    <p:sldId id="279" r:id="rId49"/>
    <p:sldId id="300" r:id="rId50"/>
    <p:sldId id="301"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4DAF81FD-B991-4230-B9B1-BEB488DF3AD8}">
          <p14:sldIdLst>
            <p14:sldId id="259"/>
            <p14:sldId id="302"/>
          </p14:sldIdLst>
        </p14:section>
        <p14:section name="Summary Section" id="{3EB6DCB2-7F2E-4F1B-B782-474DE1E49415}">
          <p14:sldIdLst>
            <p14:sldId id="295"/>
          </p14:sldIdLst>
        </p14:section>
        <p14:section name="Advice for developing your plan" id="{BAEA3BBE-445E-48AD-9193-6CD059268E5B}">
          <p14:sldIdLst>
            <p14:sldId id="264"/>
            <p14:sldId id="303"/>
            <p14:sldId id="304"/>
            <p14:sldId id="305"/>
            <p14:sldId id="306"/>
            <p14:sldId id="307"/>
          </p14:sldIdLst>
        </p14:section>
        <p14:section name="Adaptation and resillience" id="{73899B0D-1DE6-497F-A057-E4BF612C71D9}">
          <p14:sldIdLst>
            <p14:sldId id="288"/>
            <p14:sldId id="265"/>
            <p14:sldId id="266"/>
            <p14:sldId id="267"/>
            <p14:sldId id="268"/>
          </p14:sldIdLst>
        </p14:section>
        <p14:section name="Biodiversity" id="{FD0B7CEA-8C90-4FB8-9415-F8E3E2BB624A}">
          <p14:sldIdLst>
            <p14:sldId id="269"/>
            <p14:sldId id="270"/>
            <p14:sldId id="273"/>
          </p14:sldIdLst>
        </p14:section>
        <p14:section name="Climate education" id="{E54FB998-270E-4FC6-A612-219A2E47B336}">
          <p14:sldIdLst>
            <p14:sldId id="274"/>
            <p14:sldId id="280"/>
            <p14:sldId id="313"/>
            <p14:sldId id="289"/>
          </p14:sldIdLst>
        </p14:section>
        <p14:section name="Decarbonisation" id="{F79D69E3-E452-4AE8-831C-9A1F23118EEA}">
          <p14:sldIdLst>
            <p14:sldId id="275"/>
            <p14:sldId id="281"/>
            <p14:sldId id="282"/>
            <p14:sldId id="283"/>
            <p14:sldId id="309"/>
          </p14:sldIdLst>
        </p14:section>
        <p14:section name="Key contacts" id="{6C746442-0B4E-4370-AA41-75E450261C94}">
          <p14:sldIdLst>
            <p14:sldId id="297"/>
            <p14:sldId id="284"/>
            <p14:sldId id="310"/>
          </p14:sldIdLst>
        </p14:section>
        <p14:section name="Case studies" id="{D2E33D67-C86F-426E-9717-A37F5757FD74}">
          <p14:sldIdLst>
            <p14:sldId id="271"/>
            <p14:sldId id="312"/>
            <p14:sldId id="316"/>
            <p14:sldId id="318"/>
            <p14:sldId id="317"/>
            <p14:sldId id="291"/>
            <p14:sldId id="315"/>
            <p14:sldId id="314"/>
            <p14:sldId id="311"/>
          </p14:sldIdLst>
        </p14:section>
        <p14:section name="Get your green badge" id="{F507FC6E-FC54-435C-A2A0-4711B3493BCF}">
          <p14:sldIdLst>
            <p14:sldId id="272"/>
            <p14:sldId id="276"/>
            <p14:sldId id="308"/>
            <p14:sldId id="299"/>
            <p14:sldId id="277"/>
            <p14:sldId id="278"/>
            <p14:sldId id="279"/>
            <p14:sldId id="300"/>
            <p14:sldId id="301"/>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27B9432-5FA7-C521-1FF1-A18240F02567}" name="Taswell-Fryer, Eliza" initials="ET" userId="S::Eliza.Taswell-Fryer@york.gov.uk::6154c831-95bb-4d7b-b36c-6a165b59c336" providerId="AD"/>
  <p188:author id="{1F9FA6EA-D4DE-E875-3165-50C32141FEB9}" name="Burkitt, Issy" initials="BI" userId="S::Issy.Burkitt@york.gov.uk::1ce71923-09fc-4688-bb0c-522f1fa85139"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12326E"/>
    <a:srgbClr val="EE7203"/>
    <a:srgbClr val="FFFFFF"/>
    <a:srgbClr val="B5BFD2"/>
    <a:srgbClr val="95D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p:scale>
          <a:sx n="70" d="100"/>
          <a:sy n="70" d="100"/>
        </p:scale>
        <p:origin x="432"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EBC942-69A2-4A8E-BE52-C09150267575}" type="datetimeFigureOut">
              <a:rPr lang="en-GB" smtClean="0"/>
              <a:t>21/04/2026</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A535B9-B1DA-40DD-9FB4-795DCE6FFFBC}" type="slidenum">
              <a:rPr lang="en-GB" smtClean="0"/>
              <a:t>‹#›</a:t>
            </a:fld>
            <a:endParaRPr lang="en-GB" dirty="0"/>
          </a:p>
        </p:txBody>
      </p:sp>
    </p:spTree>
    <p:extLst>
      <p:ext uri="{BB962C8B-B14F-4D97-AF65-F5344CB8AC3E}">
        <p14:creationId xmlns:p14="http://schemas.microsoft.com/office/powerpoint/2010/main" val="17536618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7A535B9-B1DA-40DD-9FB4-795DCE6FFFBC}" type="slidenum">
              <a:rPr lang="en-GB" smtClean="0"/>
              <a:t>19</a:t>
            </a:fld>
            <a:endParaRPr lang="en-GB" dirty="0"/>
          </a:p>
        </p:txBody>
      </p:sp>
    </p:spTree>
    <p:extLst>
      <p:ext uri="{BB962C8B-B14F-4D97-AF65-F5344CB8AC3E}">
        <p14:creationId xmlns:p14="http://schemas.microsoft.com/office/powerpoint/2010/main" val="36027533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7A535B9-B1DA-40DD-9FB4-795DCE6FFFBC}" type="slidenum">
              <a:rPr lang="en-GB" smtClean="0"/>
              <a:t>21</a:t>
            </a:fld>
            <a:endParaRPr lang="en-GB" dirty="0"/>
          </a:p>
        </p:txBody>
      </p:sp>
    </p:spTree>
    <p:extLst>
      <p:ext uri="{BB962C8B-B14F-4D97-AF65-F5344CB8AC3E}">
        <p14:creationId xmlns:p14="http://schemas.microsoft.com/office/powerpoint/2010/main" val="20236594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F02FFF0E-66D3-CA6D-E65C-9366032AD2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01052" y="188914"/>
            <a:ext cx="3498849" cy="111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a:extLst>
              <a:ext uri="{FF2B5EF4-FFF2-40B4-BE49-F238E27FC236}">
                <a16:creationId xmlns:a16="http://schemas.microsoft.com/office/drawing/2014/main" id="{A920AC9A-2C1B-2D2E-E876-BAA308D48F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933" y="4652964"/>
            <a:ext cx="12397317" cy="220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775520" y="2130427"/>
            <a:ext cx="9502080" cy="1470025"/>
          </a:xfrm>
        </p:spPr>
        <p:txBody>
          <a:bodyPr/>
          <a:lstStyle>
            <a:lvl1pPr algn="l">
              <a:defRPr baseline="0">
                <a:solidFill>
                  <a:schemeClr val="accent4"/>
                </a:solidFill>
              </a:defRPr>
            </a:lvl1pPr>
          </a:lstStyle>
          <a:p>
            <a:r>
              <a:rPr lang="en-US"/>
              <a:t>Click to edit Master title style</a:t>
            </a:r>
            <a:endParaRPr lang="en-GB" dirty="0"/>
          </a:p>
        </p:txBody>
      </p:sp>
      <p:sp>
        <p:nvSpPr>
          <p:cNvPr id="3" name="Subtitle 2"/>
          <p:cNvSpPr>
            <a:spLocks noGrp="1"/>
          </p:cNvSpPr>
          <p:nvPr>
            <p:ph type="subTitle" idx="1"/>
          </p:nvPr>
        </p:nvSpPr>
        <p:spPr>
          <a:xfrm>
            <a:off x="1775520" y="3573016"/>
            <a:ext cx="8534400" cy="1752600"/>
          </a:xfrm>
        </p:spPr>
        <p:txBody>
          <a:bodyPr/>
          <a:lstStyle>
            <a:lvl1pPr marL="0" indent="0" algn="l">
              <a:buNone/>
              <a:defRPr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6" name="Date Placeholder 3">
            <a:extLst>
              <a:ext uri="{FF2B5EF4-FFF2-40B4-BE49-F238E27FC236}">
                <a16:creationId xmlns:a16="http://schemas.microsoft.com/office/drawing/2014/main" id="{E1D8796F-DC9B-42C6-9285-4BC03CAFD533}"/>
              </a:ext>
            </a:extLst>
          </p:cNvPr>
          <p:cNvSpPr>
            <a:spLocks noGrp="1"/>
          </p:cNvSpPr>
          <p:nvPr>
            <p:ph type="dt" sz="half" idx="10"/>
          </p:nvPr>
        </p:nvSpPr>
        <p:spPr/>
        <p:txBody>
          <a:bodyPr/>
          <a:lstStyle>
            <a:lvl1pPr>
              <a:defRPr/>
            </a:lvl1pPr>
          </a:lstStyle>
          <a:p>
            <a:pPr>
              <a:defRPr/>
            </a:pPr>
            <a:fld id="{5F3CCBCB-9F82-45AC-8704-0C9E235C33B4}" type="datetimeFigureOut">
              <a:rPr lang="en-GB"/>
              <a:pPr>
                <a:defRPr/>
              </a:pPr>
              <a:t>21/04/2026</a:t>
            </a:fld>
            <a:endParaRPr lang="en-GB" dirty="0"/>
          </a:p>
        </p:txBody>
      </p:sp>
      <p:sp>
        <p:nvSpPr>
          <p:cNvPr id="7" name="Footer Placeholder 4">
            <a:extLst>
              <a:ext uri="{FF2B5EF4-FFF2-40B4-BE49-F238E27FC236}">
                <a16:creationId xmlns:a16="http://schemas.microsoft.com/office/drawing/2014/main" id="{2C898B7B-5657-88B9-9018-1FABF926AF99}"/>
              </a:ext>
            </a:extLst>
          </p:cNvPr>
          <p:cNvSpPr>
            <a:spLocks noGrp="1"/>
          </p:cNvSpPr>
          <p:nvPr>
            <p:ph type="ftr" sz="quarter" idx="11"/>
          </p:nvPr>
        </p:nvSpPr>
        <p:spPr/>
        <p:txBody>
          <a:bodyPr/>
          <a:lstStyle>
            <a:lvl1pPr>
              <a:defRPr/>
            </a:lvl1pPr>
          </a:lstStyle>
          <a:p>
            <a:pPr>
              <a:defRPr/>
            </a:pPr>
            <a:endParaRPr lang="en-GB" dirty="0"/>
          </a:p>
        </p:txBody>
      </p:sp>
      <p:sp>
        <p:nvSpPr>
          <p:cNvPr id="8" name="Slide Number Placeholder 5">
            <a:extLst>
              <a:ext uri="{FF2B5EF4-FFF2-40B4-BE49-F238E27FC236}">
                <a16:creationId xmlns:a16="http://schemas.microsoft.com/office/drawing/2014/main" id="{02AA3B66-D5F0-6927-8B9D-7649985E9A98}"/>
              </a:ext>
            </a:extLst>
          </p:cNvPr>
          <p:cNvSpPr>
            <a:spLocks noGrp="1"/>
          </p:cNvSpPr>
          <p:nvPr>
            <p:ph type="sldNum" sz="quarter" idx="12"/>
          </p:nvPr>
        </p:nvSpPr>
        <p:spPr/>
        <p:txBody>
          <a:bodyPr/>
          <a:lstStyle>
            <a:lvl1pPr>
              <a:defRPr/>
            </a:lvl1pPr>
          </a:lstStyle>
          <a:p>
            <a:fld id="{4C48F230-B95D-4C83-9F12-8A229467103E}" type="slidenum">
              <a:rPr lang="en-GB" altLang="en-US"/>
              <a:pPr/>
              <a:t>‹#›</a:t>
            </a:fld>
            <a:endParaRPr lang="en-GB" altLang="en-US" dirty="0"/>
          </a:p>
        </p:txBody>
      </p:sp>
    </p:spTree>
    <p:extLst>
      <p:ext uri="{BB962C8B-B14F-4D97-AF65-F5344CB8AC3E}">
        <p14:creationId xmlns:p14="http://schemas.microsoft.com/office/powerpoint/2010/main" val="40460813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lvl1pPr>
              <a:defRPr baseline="0">
                <a:solidFill>
                  <a:srgbClr val="12326E"/>
                </a:solidFill>
              </a:defRPr>
            </a:lvl1pPr>
            <a:lvl2pPr>
              <a:defRPr baseline="0">
                <a:solidFill>
                  <a:srgbClr val="12326E"/>
                </a:solidFill>
              </a:defRPr>
            </a:lvl2pPr>
            <a:lvl3pPr>
              <a:defRPr baseline="0">
                <a:solidFill>
                  <a:srgbClr val="12326E"/>
                </a:solidFill>
              </a:defRPr>
            </a:lvl3pPr>
            <a:lvl4pPr>
              <a:defRPr baseline="0">
                <a:solidFill>
                  <a:srgbClr val="12326E"/>
                </a:solidFill>
              </a:defRPr>
            </a:lvl4pPr>
            <a:lvl5pPr>
              <a:defRPr baseline="0">
                <a:solidFill>
                  <a:srgbClr val="12326E"/>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21E75088-5DDF-F922-CD3F-95B38C42C198}"/>
              </a:ext>
            </a:extLst>
          </p:cNvPr>
          <p:cNvSpPr>
            <a:spLocks noGrp="1"/>
          </p:cNvSpPr>
          <p:nvPr>
            <p:ph type="dt" sz="half" idx="10"/>
          </p:nvPr>
        </p:nvSpPr>
        <p:spPr/>
        <p:txBody>
          <a:bodyPr/>
          <a:lstStyle>
            <a:lvl1pPr>
              <a:defRPr/>
            </a:lvl1pPr>
          </a:lstStyle>
          <a:p>
            <a:pPr>
              <a:defRPr/>
            </a:pPr>
            <a:fld id="{352A108F-B5C8-475A-B0B3-C4BB2F4D9522}" type="datetimeFigureOut">
              <a:rPr lang="en-GB"/>
              <a:pPr>
                <a:defRPr/>
              </a:pPr>
              <a:t>21/04/2026</a:t>
            </a:fld>
            <a:endParaRPr lang="en-GB" dirty="0"/>
          </a:p>
        </p:txBody>
      </p:sp>
      <p:sp>
        <p:nvSpPr>
          <p:cNvPr id="5" name="Footer Placeholder 4">
            <a:extLst>
              <a:ext uri="{FF2B5EF4-FFF2-40B4-BE49-F238E27FC236}">
                <a16:creationId xmlns:a16="http://schemas.microsoft.com/office/drawing/2014/main" id="{13A99465-403F-77A1-159E-7FCFE1A765CD}"/>
              </a:ext>
            </a:extLst>
          </p:cNvPr>
          <p:cNvSpPr>
            <a:spLocks noGrp="1"/>
          </p:cNvSpPr>
          <p:nvPr>
            <p:ph type="ftr" sz="quarter" idx="11"/>
          </p:nvPr>
        </p:nvSpPr>
        <p:spPr/>
        <p:txBody>
          <a:bodyPr/>
          <a:lstStyle>
            <a:lvl1pPr>
              <a:defRPr/>
            </a:lvl1pPr>
          </a:lstStyle>
          <a:p>
            <a:pPr>
              <a:defRPr/>
            </a:pPr>
            <a:endParaRPr lang="en-GB" dirty="0"/>
          </a:p>
        </p:txBody>
      </p:sp>
      <p:sp>
        <p:nvSpPr>
          <p:cNvPr id="6" name="Slide Number Placeholder 5">
            <a:extLst>
              <a:ext uri="{FF2B5EF4-FFF2-40B4-BE49-F238E27FC236}">
                <a16:creationId xmlns:a16="http://schemas.microsoft.com/office/drawing/2014/main" id="{CE362E99-8BA7-DF45-7D0B-DDE6E9DC9DA3}"/>
              </a:ext>
            </a:extLst>
          </p:cNvPr>
          <p:cNvSpPr>
            <a:spLocks noGrp="1"/>
          </p:cNvSpPr>
          <p:nvPr>
            <p:ph type="sldNum" sz="quarter" idx="12"/>
          </p:nvPr>
        </p:nvSpPr>
        <p:spPr/>
        <p:txBody>
          <a:bodyPr/>
          <a:lstStyle>
            <a:lvl1pPr>
              <a:defRPr/>
            </a:lvl1pPr>
          </a:lstStyle>
          <a:p>
            <a:fld id="{5C810C74-9AEB-429D-9536-496E4C851DAB}" type="slidenum">
              <a:rPr lang="en-GB" altLang="en-US"/>
              <a:pPr/>
              <a:t>‹#›</a:t>
            </a:fld>
            <a:endParaRPr lang="en-GB" altLang="en-US" dirty="0"/>
          </a:p>
        </p:txBody>
      </p:sp>
    </p:spTree>
    <p:extLst>
      <p:ext uri="{BB962C8B-B14F-4D97-AF65-F5344CB8AC3E}">
        <p14:creationId xmlns:p14="http://schemas.microsoft.com/office/powerpoint/2010/main" val="40753652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5910DAB-687A-E81F-1072-A2B00C54D054}"/>
              </a:ext>
            </a:extLst>
          </p:cNvPr>
          <p:cNvSpPr>
            <a:spLocks noGrp="1"/>
          </p:cNvSpPr>
          <p:nvPr>
            <p:ph type="dt" sz="half" idx="10"/>
          </p:nvPr>
        </p:nvSpPr>
        <p:spPr/>
        <p:txBody>
          <a:bodyPr/>
          <a:lstStyle>
            <a:lvl1pPr>
              <a:defRPr/>
            </a:lvl1pPr>
          </a:lstStyle>
          <a:p>
            <a:pPr>
              <a:defRPr/>
            </a:pPr>
            <a:fld id="{561F80D5-12F2-4CBF-A6AD-B89F27A2AAE1}" type="datetimeFigureOut">
              <a:rPr lang="en-GB"/>
              <a:pPr>
                <a:defRPr/>
              </a:pPr>
              <a:t>21/04/2026</a:t>
            </a:fld>
            <a:endParaRPr lang="en-GB" dirty="0"/>
          </a:p>
        </p:txBody>
      </p:sp>
      <p:sp>
        <p:nvSpPr>
          <p:cNvPr id="5" name="Footer Placeholder 4">
            <a:extLst>
              <a:ext uri="{FF2B5EF4-FFF2-40B4-BE49-F238E27FC236}">
                <a16:creationId xmlns:a16="http://schemas.microsoft.com/office/drawing/2014/main" id="{E223FE83-1F03-20C7-47AD-B831D100C12C}"/>
              </a:ext>
            </a:extLst>
          </p:cNvPr>
          <p:cNvSpPr>
            <a:spLocks noGrp="1"/>
          </p:cNvSpPr>
          <p:nvPr>
            <p:ph type="ftr" sz="quarter" idx="11"/>
          </p:nvPr>
        </p:nvSpPr>
        <p:spPr/>
        <p:txBody>
          <a:bodyPr/>
          <a:lstStyle>
            <a:lvl1pPr>
              <a:defRPr/>
            </a:lvl1pPr>
          </a:lstStyle>
          <a:p>
            <a:pPr>
              <a:defRPr/>
            </a:pPr>
            <a:endParaRPr lang="en-GB" dirty="0"/>
          </a:p>
        </p:txBody>
      </p:sp>
      <p:sp>
        <p:nvSpPr>
          <p:cNvPr id="6" name="Slide Number Placeholder 5">
            <a:extLst>
              <a:ext uri="{FF2B5EF4-FFF2-40B4-BE49-F238E27FC236}">
                <a16:creationId xmlns:a16="http://schemas.microsoft.com/office/drawing/2014/main" id="{066E5528-56A3-C199-6C2B-2FD283BA312B}"/>
              </a:ext>
            </a:extLst>
          </p:cNvPr>
          <p:cNvSpPr>
            <a:spLocks noGrp="1"/>
          </p:cNvSpPr>
          <p:nvPr>
            <p:ph type="sldNum" sz="quarter" idx="12"/>
          </p:nvPr>
        </p:nvSpPr>
        <p:spPr/>
        <p:txBody>
          <a:bodyPr/>
          <a:lstStyle>
            <a:lvl1pPr>
              <a:defRPr/>
            </a:lvl1pPr>
          </a:lstStyle>
          <a:p>
            <a:fld id="{0C10D439-027D-4F5E-A28E-03120E5A61B1}" type="slidenum">
              <a:rPr lang="en-GB" altLang="en-US"/>
              <a:pPr/>
              <a:t>‹#›</a:t>
            </a:fld>
            <a:endParaRPr lang="en-GB" altLang="en-US" dirty="0"/>
          </a:p>
        </p:txBody>
      </p:sp>
    </p:spTree>
    <p:extLst>
      <p:ext uri="{BB962C8B-B14F-4D97-AF65-F5344CB8AC3E}">
        <p14:creationId xmlns:p14="http://schemas.microsoft.com/office/powerpoint/2010/main" val="25552350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tx2"/>
        </a:solidFill>
        <a:effectLst/>
      </p:bgPr>
    </p:bg>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269918FB-7984-5590-8B66-1A887AD4BE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0" y="4667250"/>
            <a:ext cx="12335935" cy="221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a:extLst>
              <a:ext uri="{FF2B5EF4-FFF2-40B4-BE49-F238E27FC236}">
                <a16:creationId xmlns:a16="http://schemas.microsoft.com/office/drawing/2014/main" id="{299964A5-7E60-398C-6839-1602BAFF5F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35634" y="115889"/>
            <a:ext cx="1976967"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89CA7CF1-56EE-3C7F-04A3-3B418639BAAB}"/>
              </a:ext>
            </a:extLst>
          </p:cNvPr>
          <p:cNvSpPr txBox="1">
            <a:spLocks/>
          </p:cNvSpPr>
          <p:nvPr/>
        </p:nvSpPr>
        <p:spPr>
          <a:xfrm>
            <a:off x="211667" y="6165850"/>
            <a:ext cx="10877551" cy="782638"/>
          </a:xfrm>
          <a:prstGeom prst="rect">
            <a:avLst/>
          </a:prstGeom>
        </p:spPr>
        <p:txBody>
          <a:bodyPr anchor="ctr">
            <a:normAutofit/>
          </a:bodyPr>
          <a:lstStyle>
            <a:lvl1pPr algn="l">
              <a:defRPr baseline="0">
                <a:solidFill>
                  <a:schemeClr val="accent1"/>
                </a:solidFill>
              </a:defRPr>
            </a:lvl1pPr>
          </a:lstStyle>
          <a:p>
            <a:pPr eaLnBrk="1" fontAlgn="auto" hangingPunct="1">
              <a:spcAft>
                <a:spcPts val="0"/>
              </a:spcAft>
              <a:defRPr/>
            </a:pPr>
            <a:r>
              <a:rPr lang="en-US" sz="2400" dirty="0">
                <a:latin typeface="+mn-lt"/>
                <a:ea typeface="+mj-ea"/>
                <a:cs typeface="+mj-cs"/>
              </a:rPr>
              <a:t>Working together </a:t>
            </a:r>
            <a:r>
              <a:rPr lang="en-US" sz="2400" dirty="0">
                <a:solidFill>
                  <a:schemeClr val="bg2"/>
                </a:solidFill>
                <a:latin typeface="+mn-lt"/>
                <a:ea typeface="+mj-ea"/>
                <a:cs typeface="+mj-cs"/>
              </a:rPr>
              <a:t>to improve and make a difference</a:t>
            </a:r>
            <a:endParaRPr lang="en-GB" sz="2400" dirty="0">
              <a:solidFill>
                <a:schemeClr val="bg2"/>
              </a:solidFill>
              <a:latin typeface="+mn-lt"/>
              <a:ea typeface="+mj-ea"/>
              <a:cs typeface="+mj-cs"/>
            </a:endParaRPr>
          </a:p>
        </p:txBody>
      </p:sp>
      <p:sp>
        <p:nvSpPr>
          <p:cNvPr id="2" name="Title 1"/>
          <p:cNvSpPr>
            <a:spLocks noGrp="1"/>
          </p:cNvSpPr>
          <p:nvPr>
            <p:ph type="title"/>
          </p:nvPr>
        </p:nvSpPr>
        <p:spPr/>
        <p:txBody>
          <a:bodyPr/>
          <a:lstStyle>
            <a:lvl1pPr algn="l">
              <a:defRPr baseline="0">
                <a:solidFill>
                  <a:schemeClr val="accent1"/>
                </a:solidFill>
              </a:defRPr>
            </a:lvl1pPr>
          </a:lstStyle>
          <a:p>
            <a:r>
              <a:rPr lang="en-US"/>
              <a:t>Click to edit Master title style</a:t>
            </a:r>
            <a:endParaRPr lang="en-GB" dirty="0"/>
          </a:p>
        </p:txBody>
      </p:sp>
      <p:sp>
        <p:nvSpPr>
          <p:cNvPr id="3" name="Content Placeholder 2"/>
          <p:cNvSpPr>
            <a:spLocks noGrp="1"/>
          </p:cNvSpPr>
          <p:nvPr>
            <p:ph idx="1"/>
          </p:nvPr>
        </p:nvSpPr>
        <p:spPr>
          <a:xfrm>
            <a:off x="431371" y="1628801"/>
            <a:ext cx="10972800" cy="3960440"/>
          </a:xfrm>
        </p:spPr>
        <p:txBody>
          <a:bodyPr/>
          <a:lstStyle>
            <a:lvl1pPr>
              <a:defRPr baseline="0">
                <a:solidFill>
                  <a:schemeClr val="tx1"/>
                </a:solidFill>
              </a:defRPr>
            </a:lvl1pPr>
            <a:lvl2pPr>
              <a:defRPr baseline="0">
                <a:solidFill>
                  <a:schemeClr val="tx1"/>
                </a:solidFill>
              </a:defRPr>
            </a:lvl2pPr>
            <a:lvl3pPr>
              <a:defRPr baseline="0">
                <a:solidFill>
                  <a:schemeClr val="tx1"/>
                </a:solidFill>
              </a:defRPr>
            </a:lvl3pPr>
            <a:lvl4pPr>
              <a:defRPr baseline="0">
                <a:solidFill>
                  <a:schemeClr val="tx1"/>
                </a:solidFill>
              </a:defRPr>
            </a:lvl4pPr>
            <a:lvl5pPr>
              <a:defRPr baseline="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Date Placeholder 3">
            <a:extLst>
              <a:ext uri="{FF2B5EF4-FFF2-40B4-BE49-F238E27FC236}">
                <a16:creationId xmlns:a16="http://schemas.microsoft.com/office/drawing/2014/main" id="{94A6C704-7FA3-A39C-715A-97723E6C9600}"/>
              </a:ext>
            </a:extLst>
          </p:cNvPr>
          <p:cNvSpPr>
            <a:spLocks noGrp="1"/>
          </p:cNvSpPr>
          <p:nvPr>
            <p:ph type="dt" sz="half" idx="10"/>
          </p:nvPr>
        </p:nvSpPr>
        <p:spPr>
          <a:xfrm>
            <a:off x="9552517" y="6492876"/>
            <a:ext cx="2844800" cy="365125"/>
          </a:xfrm>
        </p:spPr>
        <p:txBody>
          <a:bodyPr/>
          <a:lstStyle>
            <a:lvl1pPr>
              <a:defRPr/>
            </a:lvl1pPr>
          </a:lstStyle>
          <a:p>
            <a:pPr>
              <a:defRPr/>
            </a:pPr>
            <a:fld id="{B251BADC-EED6-4284-BF7A-8F5D154126E9}" type="datetimeFigureOut">
              <a:rPr lang="en-GB"/>
              <a:pPr>
                <a:defRPr/>
              </a:pPr>
              <a:t>21/04/2026</a:t>
            </a:fld>
            <a:endParaRPr lang="en-GB" dirty="0"/>
          </a:p>
        </p:txBody>
      </p:sp>
    </p:spTree>
    <p:extLst>
      <p:ext uri="{BB962C8B-B14F-4D97-AF65-F5344CB8AC3E}">
        <p14:creationId xmlns:p14="http://schemas.microsoft.com/office/powerpoint/2010/main" val="9122627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5D48045A-AD88-B032-C0E4-9860F6226A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667250"/>
            <a:ext cx="12192000"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a:extLst>
              <a:ext uri="{FF2B5EF4-FFF2-40B4-BE49-F238E27FC236}">
                <a16:creationId xmlns:a16="http://schemas.microsoft.com/office/drawing/2014/main" id="{9D6963C5-E463-364F-1F3F-BA4C7A79C5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01052" y="188914"/>
            <a:ext cx="3498849" cy="111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63084" y="2840955"/>
            <a:ext cx="10363200" cy="1362075"/>
          </a:xfrm>
        </p:spPr>
        <p:txBody>
          <a:bodyPr anchor="t"/>
          <a:lstStyle>
            <a:lvl1pPr algn="l">
              <a:defRPr sz="4000" b="1" cap="all" baseline="0">
                <a:solidFill>
                  <a:schemeClr val="accent4"/>
                </a:solidFill>
              </a:defRPr>
            </a:lvl1pPr>
          </a:lstStyle>
          <a:p>
            <a:r>
              <a:rPr lang="en-US"/>
              <a:t>Click to edit Master title style</a:t>
            </a:r>
            <a:endParaRPr lang="en-GB" dirty="0"/>
          </a:p>
        </p:txBody>
      </p:sp>
      <p:sp>
        <p:nvSpPr>
          <p:cNvPr id="3" name="Text Placeholder 2"/>
          <p:cNvSpPr>
            <a:spLocks noGrp="1"/>
          </p:cNvSpPr>
          <p:nvPr>
            <p:ph type="body" idx="1"/>
          </p:nvPr>
        </p:nvSpPr>
        <p:spPr>
          <a:xfrm>
            <a:off x="963084" y="1340769"/>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Date Placeholder 3">
            <a:extLst>
              <a:ext uri="{FF2B5EF4-FFF2-40B4-BE49-F238E27FC236}">
                <a16:creationId xmlns:a16="http://schemas.microsoft.com/office/drawing/2014/main" id="{08EFF05E-6876-4E2D-423E-05E1A90EF8BE}"/>
              </a:ext>
            </a:extLst>
          </p:cNvPr>
          <p:cNvSpPr>
            <a:spLocks noGrp="1"/>
          </p:cNvSpPr>
          <p:nvPr>
            <p:ph type="dt" sz="half" idx="10"/>
          </p:nvPr>
        </p:nvSpPr>
        <p:spPr/>
        <p:txBody>
          <a:bodyPr/>
          <a:lstStyle>
            <a:lvl1pPr>
              <a:defRPr/>
            </a:lvl1pPr>
          </a:lstStyle>
          <a:p>
            <a:pPr>
              <a:defRPr/>
            </a:pPr>
            <a:fld id="{247DE511-BA6A-41EE-9CD0-D8C0D4403503}" type="datetimeFigureOut">
              <a:rPr lang="en-GB"/>
              <a:pPr>
                <a:defRPr/>
              </a:pPr>
              <a:t>21/04/2026</a:t>
            </a:fld>
            <a:endParaRPr lang="en-GB" dirty="0"/>
          </a:p>
        </p:txBody>
      </p:sp>
      <p:sp>
        <p:nvSpPr>
          <p:cNvPr id="7" name="Footer Placeholder 4">
            <a:extLst>
              <a:ext uri="{FF2B5EF4-FFF2-40B4-BE49-F238E27FC236}">
                <a16:creationId xmlns:a16="http://schemas.microsoft.com/office/drawing/2014/main" id="{FBC4E2E3-3C3D-161A-8703-D47C3D0E4A92}"/>
              </a:ext>
            </a:extLst>
          </p:cNvPr>
          <p:cNvSpPr>
            <a:spLocks noGrp="1"/>
          </p:cNvSpPr>
          <p:nvPr>
            <p:ph type="ftr" sz="quarter" idx="11"/>
          </p:nvPr>
        </p:nvSpPr>
        <p:spPr/>
        <p:txBody>
          <a:bodyPr/>
          <a:lstStyle>
            <a:lvl1pPr>
              <a:defRPr/>
            </a:lvl1pPr>
          </a:lstStyle>
          <a:p>
            <a:pPr>
              <a:defRPr/>
            </a:pPr>
            <a:endParaRPr lang="en-GB" dirty="0"/>
          </a:p>
        </p:txBody>
      </p:sp>
      <p:sp>
        <p:nvSpPr>
          <p:cNvPr id="8" name="Slide Number Placeholder 5">
            <a:extLst>
              <a:ext uri="{FF2B5EF4-FFF2-40B4-BE49-F238E27FC236}">
                <a16:creationId xmlns:a16="http://schemas.microsoft.com/office/drawing/2014/main" id="{D87DCFD9-4AB8-05E5-A030-74E1160B2AE2}"/>
              </a:ext>
            </a:extLst>
          </p:cNvPr>
          <p:cNvSpPr>
            <a:spLocks noGrp="1"/>
          </p:cNvSpPr>
          <p:nvPr>
            <p:ph type="sldNum" sz="quarter" idx="12"/>
          </p:nvPr>
        </p:nvSpPr>
        <p:spPr/>
        <p:txBody>
          <a:bodyPr/>
          <a:lstStyle>
            <a:lvl1pPr>
              <a:defRPr/>
            </a:lvl1pPr>
          </a:lstStyle>
          <a:p>
            <a:fld id="{BA28FC1E-543B-4536-9418-C0A082F92F36}" type="slidenum">
              <a:rPr lang="en-GB" altLang="en-US"/>
              <a:pPr/>
              <a:t>‹#›</a:t>
            </a:fld>
            <a:endParaRPr lang="en-GB" altLang="en-US" dirty="0"/>
          </a:p>
        </p:txBody>
      </p:sp>
    </p:spTree>
    <p:extLst>
      <p:ext uri="{BB962C8B-B14F-4D97-AF65-F5344CB8AC3E}">
        <p14:creationId xmlns:p14="http://schemas.microsoft.com/office/powerpoint/2010/main" val="3465418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tx2"/>
        </a:solidFill>
        <a:effectLst/>
      </p:bgPr>
    </p:bg>
    <p:spTree>
      <p:nvGrpSpPr>
        <p:cNvPr id="1" name=""/>
        <p:cNvGrpSpPr/>
        <p:nvPr/>
      </p:nvGrpSpPr>
      <p:grpSpPr>
        <a:xfrm>
          <a:off x="0" y="0"/>
          <a:ext cx="0" cy="0"/>
          <a:chOff x="0" y="0"/>
          <a:chExt cx="0" cy="0"/>
        </a:xfrm>
      </p:grpSpPr>
      <p:pic>
        <p:nvPicPr>
          <p:cNvPr id="5" name="Picture 3">
            <a:extLst>
              <a:ext uri="{FF2B5EF4-FFF2-40B4-BE49-F238E27FC236}">
                <a16:creationId xmlns:a16="http://schemas.microsoft.com/office/drawing/2014/main" id="{4348CB61-483E-47DF-DBBC-7ADA53805D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0" y="4667250"/>
            <a:ext cx="12335935" cy="221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1CFC8FAA-3948-4B92-1CFA-FF1FEC5E46F6}"/>
              </a:ext>
            </a:extLst>
          </p:cNvPr>
          <p:cNvSpPr txBox="1">
            <a:spLocks/>
          </p:cNvSpPr>
          <p:nvPr/>
        </p:nvSpPr>
        <p:spPr>
          <a:xfrm>
            <a:off x="211667" y="6165850"/>
            <a:ext cx="10877551" cy="782638"/>
          </a:xfrm>
          <a:prstGeom prst="rect">
            <a:avLst/>
          </a:prstGeom>
        </p:spPr>
        <p:txBody>
          <a:bodyPr anchor="ctr">
            <a:normAutofit/>
          </a:bodyPr>
          <a:lstStyle>
            <a:lvl1pPr algn="l">
              <a:defRPr baseline="0">
                <a:solidFill>
                  <a:schemeClr val="accent1"/>
                </a:solidFill>
              </a:defRPr>
            </a:lvl1pPr>
          </a:lstStyle>
          <a:p>
            <a:pPr eaLnBrk="1" fontAlgn="auto" hangingPunct="1">
              <a:spcAft>
                <a:spcPts val="0"/>
              </a:spcAft>
              <a:defRPr/>
            </a:pPr>
            <a:r>
              <a:rPr lang="en-US" sz="2400" dirty="0">
                <a:solidFill>
                  <a:schemeClr val="bg2"/>
                </a:solidFill>
                <a:latin typeface="+mn-lt"/>
                <a:ea typeface="+mj-ea"/>
                <a:cs typeface="+mj-cs"/>
              </a:rPr>
              <a:t>Working together to improve and make a difference</a:t>
            </a:r>
            <a:endParaRPr lang="en-GB" sz="2400" dirty="0">
              <a:solidFill>
                <a:schemeClr val="bg2"/>
              </a:solidFill>
              <a:latin typeface="+mn-lt"/>
              <a:ea typeface="+mj-ea"/>
              <a:cs typeface="+mj-cs"/>
            </a:endParaRPr>
          </a:p>
        </p:txBody>
      </p:sp>
      <p:pic>
        <p:nvPicPr>
          <p:cNvPr id="7" name="Picture 2">
            <a:extLst>
              <a:ext uri="{FF2B5EF4-FFF2-40B4-BE49-F238E27FC236}">
                <a16:creationId xmlns:a16="http://schemas.microsoft.com/office/drawing/2014/main" id="{93DDE5CF-5B72-0FD2-216D-8468661363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35634" y="115889"/>
            <a:ext cx="1976967"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lgn="l">
              <a:defRPr baseline="0">
                <a:solidFill>
                  <a:schemeClr val="tx1"/>
                </a:solidFill>
              </a:defRPr>
            </a:lvl1pPr>
          </a:lstStyle>
          <a:p>
            <a:r>
              <a:rPr lang="en-US"/>
              <a:t>Click to edit Master title style</a:t>
            </a:r>
            <a:endParaRPr lang="en-GB" dirty="0"/>
          </a:p>
        </p:txBody>
      </p:sp>
      <p:sp>
        <p:nvSpPr>
          <p:cNvPr id="3" name="Content Placeholder 2"/>
          <p:cNvSpPr>
            <a:spLocks noGrp="1"/>
          </p:cNvSpPr>
          <p:nvPr>
            <p:ph sz="half" idx="1"/>
          </p:nvPr>
        </p:nvSpPr>
        <p:spPr>
          <a:xfrm>
            <a:off x="609600" y="1600202"/>
            <a:ext cx="5384800" cy="4525963"/>
          </a:xfrm>
        </p:spPr>
        <p:txBody>
          <a:bodyPr/>
          <a:lstStyle>
            <a:lvl1pPr>
              <a:defRPr sz="2800" baseline="0">
                <a:solidFill>
                  <a:schemeClr val="tx1"/>
                </a:solidFill>
              </a:defRPr>
            </a:lvl1pPr>
            <a:lvl2pPr>
              <a:defRPr sz="2400" baseline="0">
                <a:solidFill>
                  <a:schemeClr val="tx1"/>
                </a:solidFill>
              </a:defRPr>
            </a:lvl2pPr>
            <a:lvl3pPr>
              <a:defRPr sz="2000" baseline="0">
                <a:solidFill>
                  <a:schemeClr val="tx1"/>
                </a:solidFill>
              </a:defRPr>
            </a:lvl3pPr>
            <a:lvl4pPr>
              <a:defRPr sz="1800" baseline="0">
                <a:solidFill>
                  <a:schemeClr val="tx1"/>
                </a:solidFill>
              </a:defRPr>
            </a:lvl4pPr>
            <a:lvl5pPr>
              <a:defRPr sz="1800" baseline="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197600" y="1600202"/>
            <a:ext cx="5384800" cy="4525963"/>
          </a:xfrm>
        </p:spPr>
        <p:txBody>
          <a:bodyPr/>
          <a:lstStyle>
            <a:lvl1pPr>
              <a:defRPr sz="2800" baseline="0">
                <a:solidFill>
                  <a:schemeClr val="tx1"/>
                </a:solidFill>
              </a:defRPr>
            </a:lvl1pPr>
            <a:lvl2pPr>
              <a:defRPr sz="2400" baseline="0">
                <a:solidFill>
                  <a:schemeClr val="tx1"/>
                </a:solidFill>
              </a:defRPr>
            </a:lvl2pPr>
            <a:lvl3pPr>
              <a:defRPr sz="2000" baseline="0">
                <a:solidFill>
                  <a:schemeClr val="tx1"/>
                </a:solidFill>
              </a:defRPr>
            </a:lvl3pPr>
            <a:lvl4pPr>
              <a:defRPr sz="1800" baseline="0">
                <a:solidFill>
                  <a:schemeClr val="tx1"/>
                </a:solidFill>
              </a:defRPr>
            </a:lvl4pPr>
            <a:lvl5pPr>
              <a:defRPr sz="1800" baseline="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Date Placeholder 3">
            <a:extLst>
              <a:ext uri="{FF2B5EF4-FFF2-40B4-BE49-F238E27FC236}">
                <a16:creationId xmlns:a16="http://schemas.microsoft.com/office/drawing/2014/main" id="{B2859AFA-CE1F-DADA-13C0-57195104039F}"/>
              </a:ext>
            </a:extLst>
          </p:cNvPr>
          <p:cNvSpPr>
            <a:spLocks noGrp="1"/>
          </p:cNvSpPr>
          <p:nvPr>
            <p:ph type="dt" sz="half" idx="10"/>
          </p:nvPr>
        </p:nvSpPr>
        <p:spPr>
          <a:xfrm>
            <a:off x="9552517" y="6492876"/>
            <a:ext cx="2844800" cy="365125"/>
          </a:xfrm>
        </p:spPr>
        <p:txBody>
          <a:bodyPr/>
          <a:lstStyle>
            <a:lvl1pPr>
              <a:defRPr/>
            </a:lvl1pPr>
          </a:lstStyle>
          <a:p>
            <a:pPr>
              <a:defRPr/>
            </a:pPr>
            <a:fld id="{4A52657F-0235-4A38-8275-B2F50F6D0D36}" type="datetimeFigureOut">
              <a:rPr lang="en-GB"/>
              <a:pPr>
                <a:defRPr/>
              </a:pPr>
              <a:t>21/04/2026</a:t>
            </a:fld>
            <a:endParaRPr lang="en-GB" dirty="0"/>
          </a:p>
        </p:txBody>
      </p:sp>
    </p:spTree>
    <p:extLst>
      <p:ext uri="{BB962C8B-B14F-4D97-AF65-F5344CB8AC3E}">
        <p14:creationId xmlns:p14="http://schemas.microsoft.com/office/powerpoint/2010/main" val="23367810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bg1"/>
        </a:solidFill>
        <a:effectLst/>
      </p:bgPr>
    </p:bg>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CCC15224-9657-2554-87FB-224F3F1B1D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35634" y="115889"/>
            <a:ext cx="1976967"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a:extLst>
              <a:ext uri="{FF2B5EF4-FFF2-40B4-BE49-F238E27FC236}">
                <a16:creationId xmlns:a16="http://schemas.microsoft.com/office/drawing/2014/main" id="{C50811BB-31E0-B86D-089C-E3B1BD21D2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664076"/>
            <a:ext cx="12192000" cy="219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lgn="l">
              <a:defRPr/>
            </a:lvl1pPr>
          </a:lstStyle>
          <a:p>
            <a:r>
              <a:rPr lang="en-US"/>
              <a:t>Click to edit Master title style</a:t>
            </a:r>
            <a:endParaRPr lang="en-GB" dirty="0"/>
          </a:p>
        </p:txBody>
      </p:sp>
      <p:sp>
        <p:nvSpPr>
          <p:cNvPr id="3" name="Text Placeholder 2"/>
          <p:cNvSpPr>
            <a:spLocks noGrp="1"/>
          </p:cNvSpPr>
          <p:nvPr>
            <p:ph type="body" idx="1"/>
          </p:nvPr>
        </p:nvSpPr>
        <p:spPr>
          <a:xfrm>
            <a:off x="609602" y="1535113"/>
            <a:ext cx="5386917" cy="639762"/>
          </a:xfrm>
        </p:spPr>
        <p:txBody>
          <a:bodyPr anchor="b"/>
          <a:lstStyle>
            <a:lvl1pPr marL="0" indent="0">
              <a:buNone/>
              <a:defRPr sz="2400" b="1"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2" y="2174875"/>
            <a:ext cx="5386917" cy="3951288"/>
          </a:xfrm>
        </p:spPr>
        <p:txBody>
          <a:bodyPr/>
          <a:lstStyle>
            <a:lvl1pPr>
              <a:defRPr sz="2400" baseline="0">
                <a:solidFill>
                  <a:schemeClr val="tx1"/>
                </a:solidFill>
              </a:defRPr>
            </a:lvl1pPr>
            <a:lvl2pPr>
              <a:defRPr sz="2000" baseline="0">
                <a:solidFill>
                  <a:schemeClr val="tx1"/>
                </a:solidFill>
              </a:defRPr>
            </a:lvl2pPr>
            <a:lvl3pPr>
              <a:defRPr sz="1800" baseline="0">
                <a:solidFill>
                  <a:schemeClr val="tx1"/>
                </a:solidFill>
              </a:defRPr>
            </a:lvl3pPr>
            <a:lvl4pPr>
              <a:defRPr sz="1600" baseline="0">
                <a:solidFill>
                  <a:schemeClr val="tx1"/>
                </a:solidFill>
              </a:defRPr>
            </a:lvl4pPr>
            <a:lvl5pPr>
              <a:defRPr sz="1600" baseline="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baseline="0">
                <a:solidFill>
                  <a:schemeClr val="tx1"/>
                </a:solidFill>
              </a:defRPr>
            </a:lvl1pPr>
            <a:lvl2pPr>
              <a:defRPr sz="2000" baseline="0">
                <a:solidFill>
                  <a:schemeClr val="tx1"/>
                </a:solidFill>
              </a:defRPr>
            </a:lvl2pPr>
            <a:lvl3pPr>
              <a:defRPr sz="1800" baseline="0">
                <a:solidFill>
                  <a:schemeClr val="tx1"/>
                </a:solidFill>
              </a:defRPr>
            </a:lvl3pPr>
            <a:lvl4pPr>
              <a:defRPr sz="1600" baseline="0">
                <a:solidFill>
                  <a:schemeClr val="tx1"/>
                </a:solidFill>
              </a:defRPr>
            </a:lvl4pPr>
            <a:lvl5pPr>
              <a:defRPr sz="1600" baseline="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Date Placeholder 6">
            <a:extLst>
              <a:ext uri="{FF2B5EF4-FFF2-40B4-BE49-F238E27FC236}">
                <a16:creationId xmlns:a16="http://schemas.microsoft.com/office/drawing/2014/main" id="{F92818B5-3439-25DF-37FF-9D1ACD96591A}"/>
              </a:ext>
            </a:extLst>
          </p:cNvPr>
          <p:cNvSpPr>
            <a:spLocks noGrp="1"/>
          </p:cNvSpPr>
          <p:nvPr>
            <p:ph type="dt" sz="half" idx="10"/>
          </p:nvPr>
        </p:nvSpPr>
        <p:spPr/>
        <p:txBody>
          <a:bodyPr/>
          <a:lstStyle>
            <a:lvl1pPr>
              <a:defRPr/>
            </a:lvl1pPr>
          </a:lstStyle>
          <a:p>
            <a:pPr>
              <a:defRPr/>
            </a:pPr>
            <a:fld id="{47CD364D-861C-4528-95BF-85173BD7DE88}" type="datetimeFigureOut">
              <a:rPr lang="en-GB"/>
              <a:pPr>
                <a:defRPr/>
              </a:pPr>
              <a:t>21/04/2026</a:t>
            </a:fld>
            <a:endParaRPr lang="en-GB" dirty="0"/>
          </a:p>
        </p:txBody>
      </p:sp>
      <p:sp>
        <p:nvSpPr>
          <p:cNvPr id="10" name="Footer Placeholder 7">
            <a:extLst>
              <a:ext uri="{FF2B5EF4-FFF2-40B4-BE49-F238E27FC236}">
                <a16:creationId xmlns:a16="http://schemas.microsoft.com/office/drawing/2014/main" id="{D9B9858D-C53B-666F-622B-8E569BBD556B}"/>
              </a:ext>
            </a:extLst>
          </p:cNvPr>
          <p:cNvSpPr>
            <a:spLocks noGrp="1"/>
          </p:cNvSpPr>
          <p:nvPr>
            <p:ph type="ftr" sz="quarter" idx="11"/>
          </p:nvPr>
        </p:nvSpPr>
        <p:spPr/>
        <p:txBody>
          <a:bodyPr/>
          <a:lstStyle>
            <a:lvl1pPr>
              <a:defRPr/>
            </a:lvl1pPr>
          </a:lstStyle>
          <a:p>
            <a:pPr>
              <a:defRPr/>
            </a:pPr>
            <a:endParaRPr lang="en-GB" dirty="0"/>
          </a:p>
        </p:txBody>
      </p:sp>
      <p:sp>
        <p:nvSpPr>
          <p:cNvPr id="11" name="Slide Number Placeholder 8">
            <a:extLst>
              <a:ext uri="{FF2B5EF4-FFF2-40B4-BE49-F238E27FC236}">
                <a16:creationId xmlns:a16="http://schemas.microsoft.com/office/drawing/2014/main" id="{953FD9A0-15BB-3AB2-D6D5-948345D5C6C8}"/>
              </a:ext>
            </a:extLst>
          </p:cNvPr>
          <p:cNvSpPr>
            <a:spLocks noGrp="1"/>
          </p:cNvSpPr>
          <p:nvPr>
            <p:ph type="sldNum" sz="quarter" idx="12"/>
          </p:nvPr>
        </p:nvSpPr>
        <p:spPr/>
        <p:txBody>
          <a:bodyPr/>
          <a:lstStyle>
            <a:lvl1pPr>
              <a:defRPr/>
            </a:lvl1pPr>
          </a:lstStyle>
          <a:p>
            <a:fld id="{6E76B655-EDFC-4998-B542-08CB95BC002D}" type="slidenum">
              <a:rPr lang="en-GB" altLang="en-US"/>
              <a:pPr/>
              <a:t>‹#›</a:t>
            </a:fld>
            <a:endParaRPr lang="en-GB" altLang="en-US" dirty="0"/>
          </a:p>
        </p:txBody>
      </p:sp>
    </p:spTree>
    <p:extLst>
      <p:ext uri="{BB962C8B-B14F-4D97-AF65-F5344CB8AC3E}">
        <p14:creationId xmlns:p14="http://schemas.microsoft.com/office/powerpoint/2010/main" val="1420296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tx2"/>
        </a:solidFill>
        <a:effectLst/>
      </p:bgPr>
    </p:bg>
    <p:spTree>
      <p:nvGrpSpPr>
        <p:cNvPr id="1" name=""/>
        <p:cNvGrpSpPr/>
        <p:nvPr/>
      </p:nvGrpSpPr>
      <p:grpSpPr>
        <a:xfrm>
          <a:off x="0" y="0"/>
          <a:ext cx="0" cy="0"/>
          <a:chOff x="0" y="0"/>
          <a:chExt cx="0" cy="0"/>
        </a:xfrm>
      </p:grpSpPr>
      <p:pic>
        <p:nvPicPr>
          <p:cNvPr id="3" name="Picture 6">
            <a:extLst>
              <a:ext uri="{FF2B5EF4-FFF2-40B4-BE49-F238E27FC236}">
                <a16:creationId xmlns:a16="http://schemas.microsoft.com/office/drawing/2014/main" id="{A92BCF31-E947-F0A0-B949-F781ADB7E2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35634" y="115889"/>
            <a:ext cx="1976967"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a:extLst>
              <a:ext uri="{FF2B5EF4-FFF2-40B4-BE49-F238E27FC236}">
                <a16:creationId xmlns:a16="http://schemas.microsoft.com/office/drawing/2014/main" id="{CC59AC15-9414-F6FD-218A-A863B804CF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638676"/>
            <a:ext cx="12335933" cy="221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lgn="l">
              <a:defRPr baseline="0">
                <a:solidFill>
                  <a:schemeClr val="tx1"/>
                </a:solidFill>
              </a:defRPr>
            </a:lvl1pPr>
          </a:lstStyle>
          <a:p>
            <a:r>
              <a:rPr lang="en-US"/>
              <a:t>Click to edit Master title style</a:t>
            </a:r>
            <a:endParaRPr lang="en-GB" dirty="0"/>
          </a:p>
        </p:txBody>
      </p:sp>
      <p:sp>
        <p:nvSpPr>
          <p:cNvPr id="5" name="Date Placeholder 2">
            <a:extLst>
              <a:ext uri="{FF2B5EF4-FFF2-40B4-BE49-F238E27FC236}">
                <a16:creationId xmlns:a16="http://schemas.microsoft.com/office/drawing/2014/main" id="{8CB3ECEA-7094-5BB2-419C-980C18D46152}"/>
              </a:ext>
            </a:extLst>
          </p:cNvPr>
          <p:cNvSpPr>
            <a:spLocks noGrp="1"/>
          </p:cNvSpPr>
          <p:nvPr>
            <p:ph type="dt" sz="half" idx="10"/>
          </p:nvPr>
        </p:nvSpPr>
        <p:spPr/>
        <p:txBody>
          <a:bodyPr/>
          <a:lstStyle>
            <a:lvl1pPr>
              <a:defRPr/>
            </a:lvl1pPr>
          </a:lstStyle>
          <a:p>
            <a:pPr>
              <a:defRPr/>
            </a:pPr>
            <a:fld id="{11B2C751-8531-49D7-A881-03DB3A85E973}" type="datetimeFigureOut">
              <a:rPr lang="en-GB"/>
              <a:pPr>
                <a:defRPr/>
              </a:pPr>
              <a:t>21/04/2026</a:t>
            </a:fld>
            <a:endParaRPr lang="en-GB" dirty="0"/>
          </a:p>
        </p:txBody>
      </p:sp>
      <p:sp>
        <p:nvSpPr>
          <p:cNvPr id="6" name="Footer Placeholder 3">
            <a:extLst>
              <a:ext uri="{FF2B5EF4-FFF2-40B4-BE49-F238E27FC236}">
                <a16:creationId xmlns:a16="http://schemas.microsoft.com/office/drawing/2014/main" id="{4513E69A-BD13-01DA-6C29-B1FB6D3DABA2}"/>
              </a:ext>
            </a:extLst>
          </p:cNvPr>
          <p:cNvSpPr>
            <a:spLocks noGrp="1"/>
          </p:cNvSpPr>
          <p:nvPr>
            <p:ph type="ftr" sz="quarter" idx="11"/>
          </p:nvPr>
        </p:nvSpPr>
        <p:spPr/>
        <p:txBody>
          <a:bodyPr/>
          <a:lstStyle>
            <a:lvl1pPr>
              <a:defRPr/>
            </a:lvl1pPr>
          </a:lstStyle>
          <a:p>
            <a:pPr>
              <a:defRPr/>
            </a:pPr>
            <a:endParaRPr lang="en-GB" dirty="0"/>
          </a:p>
        </p:txBody>
      </p:sp>
      <p:sp>
        <p:nvSpPr>
          <p:cNvPr id="7" name="Slide Number Placeholder 4">
            <a:extLst>
              <a:ext uri="{FF2B5EF4-FFF2-40B4-BE49-F238E27FC236}">
                <a16:creationId xmlns:a16="http://schemas.microsoft.com/office/drawing/2014/main" id="{182060ED-95DF-F504-AF92-E29BBA2B702E}"/>
              </a:ext>
            </a:extLst>
          </p:cNvPr>
          <p:cNvSpPr>
            <a:spLocks noGrp="1"/>
          </p:cNvSpPr>
          <p:nvPr>
            <p:ph type="sldNum" sz="quarter" idx="12"/>
          </p:nvPr>
        </p:nvSpPr>
        <p:spPr/>
        <p:txBody>
          <a:bodyPr/>
          <a:lstStyle>
            <a:lvl1pPr>
              <a:defRPr/>
            </a:lvl1pPr>
          </a:lstStyle>
          <a:p>
            <a:fld id="{88B5F55A-E1E3-48ED-BF12-679F55F46284}" type="slidenum">
              <a:rPr lang="en-GB" altLang="en-US"/>
              <a:pPr/>
              <a:t>‹#›</a:t>
            </a:fld>
            <a:endParaRPr lang="en-GB" altLang="en-US" dirty="0"/>
          </a:p>
        </p:txBody>
      </p:sp>
    </p:spTree>
    <p:extLst>
      <p:ext uri="{BB962C8B-B14F-4D97-AF65-F5344CB8AC3E}">
        <p14:creationId xmlns:p14="http://schemas.microsoft.com/office/powerpoint/2010/main" val="6074314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tx2"/>
        </a:solidFill>
        <a:effectLst/>
      </p:bgPr>
    </p:bg>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57F261A1-E75E-C978-A298-0223BCCEE4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664076"/>
            <a:ext cx="12192000" cy="219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7">
            <a:extLst>
              <a:ext uri="{FF2B5EF4-FFF2-40B4-BE49-F238E27FC236}">
                <a16:creationId xmlns:a16="http://schemas.microsoft.com/office/drawing/2014/main" id="{A83B67D9-7564-1BE0-B810-F6058C7276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35634" y="115889"/>
            <a:ext cx="1976967"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1">
            <a:extLst>
              <a:ext uri="{FF2B5EF4-FFF2-40B4-BE49-F238E27FC236}">
                <a16:creationId xmlns:a16="http://schemas.microsoft.com/office/drawing/2014/main" id="{2A49D3E2-2687-85B9-9FF2-3FCCDC7B623F}"/>
              </a:ext>
            </a:extLst>
          </p:cNvPr>
          <p:cNvSpPr>
            <a:spLocks noGrp="1"/>
          </p:cNvSpPr>
          <p:nvPr>
            <p:ph type="dt" sz="half" idx="10"/>
          </p:nvPr>
        </p:nvSpPr>
        <p:spPr/>
        <p:txBody>
          <a:bodyPr/>
          <a:lstStyle>
            <a:lvl1pPr>
              <a:defRPr baseline="0">
                <a:solidFill>
                  <a:schemeClr val="tx1"/>
                </a:solidFill>
              </a:defRPr>
            </a:lvl1pPr>
          </a:lstStyle>
          <a:p>
            <a:pPr>
              <a:defRPr/>
            </a:pPr>
            <a:fld id="{A8E47166-1A3D-4752-87D6-E137D99928F6}" type="datetimeFigureOut">
              <a:rPr lang="en-GB"/>
              <a:pPr>
                <a:defRPr/>
              </a:pPr>
              <a:t>21/04/2026</a:t>
            </a:fld>
            <a:endParaRPr lang="en-GB" dirty="0"/>
          </a:p>
        </p:txBody>
      </p:sp>
      <p:sp>
        <p:nvSpPr>
          <p:cNvPr id="5" name="Footer Placeholder 2">
            <a:extLst>
              <a:ext uri="{FF2B5EF4-FFF2-40B4-BE49-F238E27FC236}">
                <a16:creationId xmlns:a16="http://schemas.microsoft.com/office/drawing/2014/main" id="{89A7DAF4-AA8B-7F19-9B60-B7C1B551463C}"/>
              </a:ext>
            </a:extLst>
          </p:cNvPr>
          <p:cNvSpPr>
            <a:spLocks noGrp="1"/>
          </p:cNvSpPr>
          <p:nvPr>
            <p:ph type="ftr" sz="quarter" idx="11"/>
          </p:nvPr>
        </p:nvSpPr>
        <p:spPr/>
        <p:txBody>
          <a:bodyPr/>
          <a:lstStyle>
            <a:lvl1pPr>
              <a:defRPr baseline="0">
                <a:solidFill>
                  <a:schemeClr val="tx1"/>
                </a:solidFill>
              </a:defRPr>
            </a:lvl1pPr>
          </a:lstStyle>
          <a:p>
            <a:pPr>
              <a:defRPr/>
            </a:pPr>
            <a:endParaRPr lang="en-GB" dirty="0"/>
          </a:p>
        </p:txBody>
      </p:sp>
      <p:sp>
        <p:nvSpPr>
          <p:cNvPr id="6" name="Slide Number Placeholder 3">
            <a:extLst>
              <a:ext uri="{FF2B5EF4-FFF2-40B4-BE49-F238E27FC236}">
                <a16:creationId xmlns:a16="http://schemas.microsoft.com/office/drawing/2014/main" id="{94529EBD-737A-CD02-58E6-B214FAD28284}"/>
              </a:ext>
            </a:extLst>
          </p:cNvPr>
          <p:cNvSpPr>
            <a:spLocks noGrp="1"/>
          </p:cNvSpPr>
          <p:nvPr>
            <p:ph type="sldNum" sz="quarter" idx="12"/>
          </p:nvPr>
        </p:nvSpPr>
        <p:spPr/>
        <p:txBody>
          <a:bodyPr/>
          <a:lstStyle>
            <a:lvl1pPr>
              <a:defRPr>
                <a:solidFill>
                  <a:schemeClr val="tx1"/>
                </a:solidFill>
              </a:defRPr>
            </a:lvl1pPr>
          </a:lstStyle>
          <a:p>
            <a:fld id="{229C950F-DF09-4D73-AD52-9E967141EF50}" type="slidenum">
              <a:rPr lang="en-GB" altLang="en-US"/>
              <a:pPr/>
              <a:t>‹#›</a:t>
            </a:fld>
            <a:endParaRPr lang="en-GB" altLang="en-US" dirty="0"/>
          </a:p>
        </p:txBody>
      </p:sp>
    </p:spTree>
    <p:extLst>
      <p:ext uri="{BB962C8B-B14F-4D97-AF65-F5344CB8AC3E}">
        <p14:creationId xmlns:p14="http://schemas.microsoft.com/office/powerpoint/2010/main" val="1748609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bg1"/>
        </a:solidFill>
        <a:effectLst/>
      </p:bgPr>
    </p:bg>
    <p:spTree>
      <p:nvGrpSpPr>
        <p:cNvPr id="1" name=""/>
        <p:cNvGrpSpPr/>
        <p:nvPr/>
      </p:nvGrpSpPr>
      <p:grpSpPr>
        <a:xfrm>
          <a:off x="0" y="0"/>
          <a:ext cx="0" cy="0"/>
          <a:chOff x="0" y="0"/>
          <a:chExt cx="0" cy="0"/>
        </a:xfrm>
      </p:grpSpPr>
      <p:pic>
        <p:nvPicPr>
          <p:cNvPr id="5" name="Picture 3">
            <a:extLst>
              <a:ext uri="{FF2B5EF4-FFF2-40B4-BE49-F238E27FC236}">
                <a16:creationId xmlns:a16="http://schemas.microsoft.com/office/drawing/2014/main" id="{86DE4D6D-CB4F-2274-35E0-FD49C39430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0" y="4667250"/>
            <a:ext cx="12335935" cy="221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Date Placeholder 3">
            <a:extLst>
              <a:ext uri="{FF2B5EF4-FFF2-40B4-BE49-F238E27FC236}">
                <a16:creationId xmlns:a16="http://schemas.microsoft.com/office/drawing/2014/main" id="{377B2A12-875F-7BD5-276C-128B3D9F55B6}"/>
              </a:ext>
            </a:extLst>
          </p:cNvPr>
          <p:cNvSpPr txBox="1">
            <a:spLocks/>
          </p:cNvSpPr>
          <p:nvPr/>
        </p:nvSpPr>
        <p:spPr bwMode="auto">
          <a:xfrm>
            <a:off x="9552517" y="6492876"/>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fld id="{5EB95484-D8D0-4358-B5E7-5C9679E65232}" type="datetime1">
              <a:rPr lang="en-GB" altLang="en-US" sz="1200" smtClean="0">
                <a:solidFill>
                  <a:srgbClr val="8C8E91"/>
                </a:solidFill>
                <a:latin typeface="Gill Sans MT" panose="020B0502020104020203" pitchFamily="34" charset="0"/>
              </a:rPr>
              <a:pPr eaLnBrk="1" hangingPunct="1">
                <a:defRPr/>
              </a:pPr>
              <a:t>21/04/2026</a:t>
            </a:fld>
            <a:endParaRPr lang="en-GB" altLang="en-US" sz="1200" dirty="0">
              <a:solidFill>
                <a:srgbClr val="8C8E91"/>
              </a:solidFill>
              <a:latin typeface="Gill Sans MT" panose="020B0502020104020203" pitchFamily="34" charset="0"/>
            </a:endParaRPr>
          </a:p>
        </p:txBody>
      </p:sp>
      <p:sp>
        <p:nvSpPr>
          <p:cNvPr id="7" name="Title 1">
            <a:extLst>
              <a:ext uri="{FF2B5EF4-FFF2-40B4-BE49-F238E27FC236}">
                <a16:creationId xmlns:a16="http://schemas.microsoft.com/office/drawing/2014/main" id="{A610FDB9-57EF-00BF-5ABB-0276B834FA0A}"/>
              </a:ext>
            </a:extLst>
          </p:cNvPr>
          <p:cNvSpPr txBox="1">
            <a:spLocks/>
          </p:cNvSpPr>
          <p:nvPr/>
        </p:nvSpPr>
        <p:spPr>
          <a:xfrm>
            <a:off x="211667" y="6165850"/>
            <a:ext cx="10877551" cy="782638"/>
          </a:xfrm>
          <a:prstGeom prst="rect">
            <a:avLst/>
          </a:prstGeom>
        </p:spPr>
        <p:txBody>
          <a:bodyPr anchor="ctr">
            <a:normAutofit/>
          </a:bodyPr>
          <a:lstStyle>
            <a:lvl1pPr algn="l">
              <a:defRPr baseline="0">
                <a:solidFill>
                  <a:schemeClr val="accent1"/>
                </a:solidFill>
              </a:defRPr>
            </a:lvl1pPr>
          </a:lstStyle>
          <a:p>
            <a:pPr eaLnBrk="1" fontAlgn="auto" hangingPunct="1">
              <a:spcAft>
                <a:spcPts val="0"/>
              </a:spcAft>
              <a:defRPr/>
            </a:pPr>
            <a:r>
              <a:rPr lang="en-US" sz="2400" dirty="0">
                <a:solidFill>
                  <a:schemeClr val="bg2"/>
                </a:solidFill>
                <a:latin typeface="+mn-lt"/>
                <a:ea typeface="+mj-ea"/>
                <a:cs typeface="+mj-cs"/>
              </a:rPr>
              <a:t>Working together to improve and make a difference</a:t>
            </a:r>
            <a:endParaRPr lang="en-GB" sz="2400" dirty="0">
              <a:solidFill>
                <a:schemeClr val="bg2"/>
              </a:solidFill>
              <a:latin typeface="+mn-lt"/>
              <a:ea typeface="+mj-ea"/>
              <a:cs typeface="+mj-cs"/>
            </a:endParaRPr>
          </a:p>
        </p:txBody>
      </p:sp>
      <p:pic>
        <p:nvPicPr>
          <p:cNvPr id="8" name="Picture 2">
            <a:extLst>
              <a:ext uri="{FF2B5EF4-FFF2-40B4-BE49-F238E27FC236}">
                <a16:creationId xmlns:a16="http://schemas.microsoft.com/office/drawing/2014/main" id="{B385313F-EC6C-9A21-4EF2-00C03CD395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35634" y="115889"/>
            <a:ext cx="1976967"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9602" y="764704"/>
            <a:ext cx="4011084" cy="670396"/>
          </a:xfrm>
        </p:spPr>
        <p:txBody>
          <a:bodyPr anchor="b"/>
          <a:lstStyle>
            <a:lvl1pPr algn="l">
              <a:defRPr sz="2000" b="1" baseline="0">
                <a:solidFill>
                  <a:srgbClr val="12326E"/>
                </a:solidFill>
              </a:defRPr>
            </a:lvl1pPr>
          </a:lstStyle>
          <a:p>
            <a:r>
              <a:rPr lang="en-US"/>
              <a:t>Click to edit Master title style</a:t>
            </a:r>
            <a:endParaRPr lang="en-GB" dirty="0"/>
          </a:p>
        </p:txBody>
      </p:sp>
      <p:sp>
        <p:nvSpPr>
          <p:cNvPr id="3" name="Content Placeholder 2"/>
          <p:cNvSpPr>
            <a:spLocks noGrp="1"/>
          </p:cNvSpPr>
          <p:nvPr>
            <p:ph idx="1"/>
          </p:nvPr>
        </p:nvSpPr>
        <p:spPr>
          <a:xfrm>
            <a:off x="4766734" y="764704"/>
            <a:ext cx="6815668" cy="5361460"/>
          </a:xfrm>
        </p:spPr>
        <p:txBody>
          <a:bodyPr/>
          <a:lstStyle>
            <a:lvl1pPr>
              <a:defRPr sz="3200" baseline="0">
                <a:solidFill>
                  <a:srgbClr val="12326E"/>
                </a:solidFill>
              </a:defRPr>
            </a:lvl1pPr>
            <a:lvl2pPr>
              <a:defRPr sz="2800" baseline="0">
                <a:solidFill>
                  <a:srgbClr val="12326E"/>
                </a:solidFill>
              </a:defRPr>
            </a:lvl2pPr>
            <a:lvl3pPr>
              <a:defRPr sz="2400" baseline="0">
                <a:solidFill>
                  <a:srgbClr val="12326E"/>
                </a:solidFill>
              </a:defRPr>
            </a:lvl3pPr>
            <a:lvl4pPr>
              <a:defRPr sz="2000" baseline="0">
                <a:solidFill>
                  <a:srgbClr val="12326E"/>
                </a:solidFill>
              </a:defRPr>
            </a:lvl4pPr>
            <a:lvl5pPr>
              <a:defRPr sz="2000" baseline="0">
                <a:solidFill>
                  <a:srgbClr val="12326E"/>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400" baseline="0">
                <a:solidFill>
                  <a:srgbClr val="12326E"/>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Date Placeholder 4">
            <a:extLst>
              <a:ext uri="{FF2B5EF4-FFF2-40B4-BE49-F238E27FC236}">
                <a16:creationId xmlns:a16="http://schemas.microsoft.com/office/drawing/2014/main" id="{60CFE0F9-137F-D520-DE42-C0F52D4E5C4F}"/>
              </a:ext>
            </a:extLst>
          </p:cNvPr>
          <p:cNvSpPr>
            <a:spLocks noGrp="1"/>
          </p:cNvSpPr>
          <p:nvPr>
            <p:ph type="dt" sz="half" idx="10"/>
          </p:nvPr>
        </p:nvSpPr>
        <p:spPr/>
        <p:txBody>
          <a:bodyPr/>
          <a:lstStyle>
            <a:lvl1pPr>
              <a:defRPr/>
            </a:lvl1pPr>
          </a:lstStyle>
          <a:p>
            <a:pPr>
              <a:defRPr/>
            </a:pPr>
            <a:fld id="{B0FBDA4B-15F7-4F1A-9477-45F1DC26BC6F}" type="datetimeFigureOut">
              <a:rPr lang="en-GB"/>
              <a:pPr>
                <a:defRPr/>
              </a:pPr>
              <a:t>21/04/2026</a:t>
            </a:fld>
            <a:endParaRPr lang="en-GB" dirty="0"/>
          </a:p>
        </p:txBody>
      </p:sp>
      <p:sp>
        <p:nvSpPr>
          <p:cNvPr id="10" name="Footer Placeholder 5">
            <a:extLst>
              <a:ext uri="{FF2B5EF4-FFF2-40B4-BE49-F238E27FC236}">
                <a16:creationId xmlns:a16="http://schemas.microsoft.com/office/drawing/2014/main" id="{C528BD11-70C6-00E5-286E-2D0B5947F8CB}"/>
              </a:ext>
            </a:extLst>
          </p:cNvPr>
          <p:cNvSpPr>
            <a:spLocks noGrp="1"/>
          </p:cNvSpPr>
          <p:nvPr>
            <p:ph type="ftr" sz="quarter" idx="11"/>
          </p:nvPr>
        </p:nvSpPr>
        <p:spPr/>
        <p:txBody>
          <a:bodyPr/>
          <a:lstStyle>
            <a:lvl1pPr>
              <a:defRPr/>
            </a:lvl1pPr>
          </a:lstStyle>
          <a:p>
            <a:pPr>
              <a:defRPr/>
            </a:pPr>
            <a:endParaRPr lang="en-GB" dirty="0"/>
          </a:p>
        </p:txBody>
      </p:sp>
      <p:sp>
        <p:nvSpPr>
          <p:cNvPr id="11" name="Slide Number Placeholder 6">
            <a:extLst>
              <a:ext uri="{FF2B5EF4-FFF2-40B4-BE49-F238E27FC236}">
                <a16:creationId xmlns:a16="http://schemas.microsoft.com/office/drawing/2014/main" id="{CFE3FF90-C799-498F-8FB0-B3A204216CB5}"/>
              </a:ext>
            </a:extLst>
          </p:cNvPr>
          <p:cNvSpPr>
            <a:spLocks noGrp="1"/>
          </p:cNvSpPr>
          <p:nvPr>
            <p:ph type="sldNum" sz="quarter" idx="12"/>
          </p:nvPr>
        </p:nvSpPr>
        <p:spPr/>
        <p:txBody>
          <a:bodyPr/>
          <a:lstStyle>
            <a:lvl1pPr>
              <a:defRPr/>
            </a:lvl1pPr>
          </a:lstStyle>
          <a:p>
            <a:fld id="{C274E834-F5D6-4C59-8DCD-A1F1B52CEBDD}" type="slidenum">
              <a:rPr lang="en-GB" altLang="en-US"/>
              <a:pPr/>
              <a:t>‹#›</a:t>
            </a:fld>
            <a:endParaRPr lang="en-GB" altLang="en-US" dirty="0"/>
          </a:p>
        </p:txBody>
      </p:sp>
    </p:spTree>
    <p:extLst>
      <p:ext uri="{BB962C8B-B14F-4D97-AF65-F5344CB8AC3E}">
        <p14:creationId xmlns:p14="http://schemas.microsoft.com/office/powerpoint/2010/main" val="5422439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1"/>
        </a:solidFill>
        <a:effectLst/>
      </p:bgPr>
    </p:bg>
    <p:spTree>
      <p:nvGrpSpPr>
        <p:cNvPr id="1" name=""/>
        <p:cNvGrpSpPr/>
        <p:nvPr/>
      </p:nvGrpSpPr>
      <p:grpSpPr>
        <a:xfrm>
          <a:off x="0" y="0"/>
          <a:ext cx="0" cy="0"/>
          <a:chOff x="0" y="0"/>
          <a:chExt cx="0" cy="0"/>
        </a:xfrm>
      </p:grpSpPr>
      <p:pic>
        <p:nvPicPr>
          <p:cNvPr id="5" name="Picture 3">
            <a:extLst>
              <a:ext uri="{FF2B5EF4-FFF2-40B4-BE49-F238E27FC236}">
                <a16:creationId xmlns:a16="http://schemas.microsoft.com/office/drawing/2014/main" id="{6515AFDB-C8D3-6A4E-B76F-A305C2AF0A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667250"/>
            <a:ext cx="12335933" cy="221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A57D51A5-AFD2-6D36-FBDF-E474031D6D38}"/>
              </a:ext>
            </a:extLst>
          </p:cNvPr>
          <p:cNvSpPr txBox="1">
            <a:spLocks/>
          </p:cNvSpPr>
          <p:nvPr/>
        </p:nvSpPr>
        <p:spPr>
          <a:xfrm>
            <a:off x="211667" y="6165850"/>
            <a:ext cx="10877551" cy="782638"/>
          </a:xfrm>
          <a:prstGeom prst="rect">
            <a:avLst/>
          </a:prstGeom>
        </p:spPr>
        <p:txBody>
          <a:bodyPr anchor="ctr">
            <a:normAutofit/>
          </a:bodyPr>
          <a:lstStyle>
            <a:lvl1pPr algn="l">
              <a:defRPr baseline="0">
                <a:solidFill>
                  <a:schemeClr val="accent1"/>
                </a:solidFill>
              </a:defRPr>
            </a:lvl1pPr>
          </a:lstStyle>
          <a:p>
            <a:pPr eaLnBrk="1" fontAlgn="auto" hangingPunct="1">
              <a:spcAft>
                <a:spcPts val="0"/>
              </a:spcAft>
              <a:defRPr/>
            </a:pPr>
            <a:r>
              <a:rPr lang="en-US" sz="2400" dirty="0">
                <a:solidFill>
                  <a:schemeClr val="bg2"/>
                </a:solidFill>
                <a:latin typeface="+mn-lt"/>
                <a:ea typeface="+mj-ea"/>
                <a:cs typeface="+mj-cs"/>
              </a:rPr>
              <a:t>Working together to improve and make a difference</a:t>
            </a:r>
            <a:endParaRPr lang="en-GB" sz="2400" dirty="0">
              <a:solidFill>
                <a:schemeClr val="bg2"/>
              </a:solidFill>
              <a:latin typeface="+mn-lt"/>
              <a:ea typeface="+mj-ea"/>
              <a:cs typeface="+mj-cs"/>
            </a:endParaRPr>
          </a:p>
        </p:txBody>
      </p:sp>
      <p:pic>
        <p:nvPicPr>
          <p:cNvPr id="7" name="Picture 2">
            <a:extLst>
              <a:ext uri="{FF2B5EF4-FFF2-40B4-BE49-F238E27FC236}">
                <a16:creationId xmlns:a16="http://schemas.microsoft.com/office/drawing/2014/main" id="{A40CC946-BEB5-819E-3DF4-F641ACEDE1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35634" y="115889"/>
            <a:ext cx="1976967"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351584" y="414908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6"/>
            <a:ext cx="7315200" cy="353630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endParaRPr lang="en-GB" noProof="0" dirty="0"/>
          </a:p>
        </p:txBody>
      </p:sp>
      <p:sp>
        <p:nvSpPr>
          <p:cNvPr id="4" name="Text Placeholder 3"/>
          <p:cNvSpPr>
            <a:spLocks noGrp="1"/>
          </p:cNvSpPr>
          <p:nvPr>
            <p:ph type="body" sz="half" idx="2"/>
          </p:nvPr>
        </p:nvSpPr>
        <p:spPr>
          <a:xfrm>
            <a:off x="2351584" y="4653136"/>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704963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AC1E5303-B9B1-E4A9-172E-337857DD6B24}"/>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a16="http://schemas.microsoft.com/office/drawing/2014/main" id="{DF414F60-3D16-AD56-E46C-CC5441205E0A}"/>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6161EFEE-7C54-5808-16A4-8B9D1801FE7A}"/>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0" hangingPunct="0">
              <a:defRPr sz="1200">
                <a:solidFill>
                  <a:schemeClr val="tx1">
                    <a:tint val="75000"/>
                  </a:schemeClr>
                </a:solidFill>
                <a:latin typeface="Arial" charset="0"/>
                <a:cs typeface="Arial" charset="0"/>
              </a:defRPr>
            </a:lvl1pPr>
          </a:lstStyle>
          <a:p>
            <a:pPr>
              <a:defRPr/>
            </a:pPr>
            <a:fld id="{C7A75725-467E-4243-A3E5-5BB178036669}" type="datetimeFigureOut">
              <a:rPr lang="en-GB"/>
              <a:pPr>
                <a:defRPr/>
              </a:pPr>
              <a:t>21/04/2026</a:t>
            </a:fld>
            <a:endParaRPr lang="en-GB" dirty="0"/>
          </a:p>
        </p:txBody>
      </p:sp>
      <p:sp>
        <p:nvSpPr>
          <p:cNvPr id="5" name="Footer Placeholder 4">
            <a:extLst>
              <a:ext uri="{FF2B5EF4-FFF2-40B4-BE49-F238E27FC236}">
                <a16:creationId xmlns:a16="http://schemas.microsoft.com/office/drawing/2014/main" id="{49E5254E-030D-9FD7-9C1C-31E9637200BD}"/>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0" hangingPunct="0">
              <a:defRPr sz="1200">
                <a:solidFill>
                  <a:schemeClr val="tx1">
                    <a:tint val="75000"/>
                  </a:schemeClr>
                </a:solidFill>
                <a:latin typeface="Arial" charset="0"/>
                <a:cs typeface="Arial" charset="0"/>
              </a:defRPr>
            </a:lvl1pPr>
          </a:lstStyle>
          <a:p>
            <a:pPr>
              <a:defRPr/>
            </a:pPr>
            <a:endParaRPr lang="en-GB" dirty="0"/>
          </a:p>
        </p:txBody>
      </p:sp>
      <p:sp>
        <p:nvSpPr>
          <p:cNvPr id="6" name="Slide Number Placeholder 5">
            <a:extLst>
              <a:ext uri="{FF2B5EF4-FFF2-40B4-BE49-F238E27FC236}">
                <a16:creationId xmlns:a16="http://schemas.microsoft.com/office/drawing/2014/main" id="{AA2550BF-FD6C-DBBA-EE69-2B49C4F0BD30}"/>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C8E91"/>
                </a:solidFill>
              </a:defRPr>
            </a:lvl1pPr>
          </a:lstStyle>
          <a:p>
            <a:fld id="{89A1C558-F9DE-465E-91EE-C553D8BB6375}" type="slidenum">
              <a:rPr lang="en-GB" altLang="en-US"/>
              <a:pPr/>
              <a:t>‹#›</a:t>
            </a:fld>
            <a:endParaRPr lang="en-GB" altLang="en-US" dirty="0"/>
          </a:p>
        </p:txBody>
      </p:sp>
    </p:spTree>
    <p:extLst>
      <p:ext uri="{BB962C8B-B14F-4D97-AF65-F5344CB8AC3E}">
        <p14:creationId xmlns:p14="http://schemas.microsoft.com/office/powerpoint/2010/main" val="24149781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accent1"/>
          </a:solidFill>
          <a:latin typeface="+mj-lt"/>
          <a:ea typeface="+mj-ea"/>
          <a:cs typeface="+mj-cs"/>
        </a:defRPr>
      </a:lvl1pPr>
      <a:lvl2pPr algn="ctr" rtl="0" eaLnBrk="0" fontAlgn="base" hangingPunct="0">
        <a:spcBef>
          <a:spcPct val="0"/>
        </a:spcBef>
        <a:spcAft>
          <a:spcPct val="0"/>
        </a:spcAft>
        <a:defRPr sz="4400">
          <a:solidFill>
            <a:schemeClr val="accent1"/>
          </a:solidFill>
          <a:latin typeface="Gill Sans MT" pitchFamily="34" charset="0"/>
        </a:defRPr>
      </a:lvl2pPr>
      <a:lvl3pPr algn="ctr" rtl="0" eaLnBrk="0" fontAlgn="base" hangingPunct="0">
        <a:spcBef>
          <a:spcPct val="0"/>
        </a:spcBef>
        <a:spcAft>
          <a:spcPct val="0"/>
        </a:spcAft>
        <a:defRPr sz="4400">
          <a:solidFill>
            <a:schemeClr val="accent1"/>
          </a:solidFill>
          <a:latin typeface="Gill Sans MT" pitchFamily="34" charset="0"/>
        </a:defRPr>
      </a:lvl3pPr>
      <a:lvl4pPr algn="ctr" rtl="0" eaLnBrk="0" fontAlgn="base" hangingPunct="0">
        <a:spcBef>
          <a:spcPct val="0"/>
        </a:spcBef>
        <a:spcAft>
          <a:spcPct val="0"/>
        </a:spcAft>
        <a:defRPr sz="4400">
          <a:solidFill>
            <a:schemeClr val="accent1"/>
          </a:solidFill>
          <a:latin typeface="Gill Sans MT" pitchFamily="34" charset="0"/>
        </a:defRPr>
      </a:lvl4pPr>
      <a:lvl5pPr algn="ctr" rtl="0" eaLnBrk="0" fontAlgn="base" hangingPunct="0">
        <a:spcBef>
          <a:spcPct val="0"/>
        </a:spcBef>
        <a:spcAft>
          <a:spcPct val="0"/>
        </a:spcAft>
        <a:defRPr sz="4400">
          <a:solidFill>
            <a:schemeClr val="accent1"/>
          </a:solidFill>
          <a:latin typeface="Gill Sans MT" pitchFamily="34" charset="0"/>
        </a:defRPr>
      </a:lvl5pPr>
      <a:lvl6pPr marL="457200" algn="ctr" rtl="0" fontAlgn="base">
        <a:spcBef>
          <a:spcPct val="0"/>
        </a:spcBef>
        <a:spcAft>
          <a:spcPct val="0"/>
        </a:spcAft>
        <a:defRPr sz="4400">
          <a:solidFill>
            <a:schemeClr val="accent1"/>
          </a:solidFill>
          <a:latin typeface="Gill Sans MT" pitchFamily="34" charset="0"/>
        </a:defRPr>
      </a:lvl6pPr>
      <a:lvl7pPr marL="914400" algn="ctr" rtl="0" fontAlgn="base">
        <a:spcBef>
          <a:spcPct val="0"/>
        </a:spcBef>
        <a:spcAft>
          <a:spcPct val="0"/>
        </a:spcAft>
        <a:defRPr sz="4400">
          <a:solidFill>
            <a:schemeClr val="accent1"/>
          </a:solidFill>
          <a:latin typeface="Gill Sans MT" pitchFamily="34" charset="0"/>
        </a:defRPr>
      </a:lvl7pPr>
      <a:lvl8pPr marL="1371600" algn="ctr" rtl="0" fontAlgn="base">
        <a:spcBef>
          <a:spcPct val="0"/>
        </a:spcBef>
        <a:spcAft>
          <a:spcPct val="0"/>
        </a:spcAft>
        <a:defRPr sz="4400">
          <a:solidFill>
            <a:schemeClr val="accent1"/>
          </a:solidFill>
          <a:latin typeface="Gill Sans MT" pitchFamily="34" charset="0"/>
        </a:defRPr>
      </a:lvl8pPr>
      <a:lvl9pPr marL="1828800" algn="ctr" rtl="0" fontAlgn="base">
        <a:spcBef>
          <a:spcPct val="0"/>
        </a:spcBef>
        <a:spcAft>
          <a:spcPct val="0"/>
        </a:spcAft>
        <a:defRPr sz="4400">
          <a:solidFill>
            <a:schemeClr val="accent1"/>
          </a:solidFill>
          <a:latin typeface="Gill Sans MT"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2"/>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2"/>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2"/>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2"/>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www.york.ac.uk/about/sustainability/teaching-learning/sustainability-clinic/" TargetMode="Externa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8.xml"/><Relationship Id="rId4" Type="http://schemas.openxmlformats.org/officeDocument/2006/relationships/slide" Target="slide3.xml"/></Relationships>
</file>

<file path=ppt/slides/_rels/slide11.xml.rels><?xml version="1.0" encoding="UTF-8" standalone="yes"?>
<Relationships xmlns="http://schemas.openxmlformats.org/package/2006/relationships"><Relationship Id="rId8" Type="http://schemas.openxmlformats.org/officeDocument/2006/relationships/hyperlink" Target="https://climatedataportal.metoffice.gov.uk/pages/lacs" TargetMode="External"/><Relationship Id="rId3" Type="http://schemas.openxmlformats.org/officeDocument/2006/relationships/hyperlink" Target="https://www.examinerlive.co.uk/news/local-news/heatwave-school-closures-uniform-rules-31957077" TargetMode="External"/><Relationship Id="rId7" Type="http://schemas.openxmlformats.org/officeDocument/2006/relationships/hyperlink" Target="https://localpartnerships.gov.uk/resources/climate-adaptation-toolkit/" TargetMode="External"/><Relationship Id="rId2" Type="http://schemas.openxmlformats.org/officeDocument/2006/relationships/hyperlink" Target="https://www.bbc.co.uk/news/uk-england-york-north-yorkshire-66841191" TargetMode="External"/><Relationship Id="rId1" Type="http://schemas.openxmlformats.org/officeDocument/2006/relationships/slideLayout" Target="../slideLayouts/slideLayout5.xml"/><Relationship Id="rId6" Type="http://schemas.openxmlformats.org/officeDocument/2006/relationships/hyperlink" Target="https://www.climatejust.org.uk/" TargetMode="External"/><Relationship Id="rId5" Type="http://schemas.openxmlformats.org/officeDocument/2006/relationships/hyperlink" Target="https://lcat.uk/" TargetMode="External"/><Relationship Id="rId4" Type="http://schemas.openxmlformats.org/officeDocument/2006/relationships/hyperlink" Target="https://democracy.york.gov.uk/documents/s171195/Annex%20D%20-%20York%20Climate%20Change%20Risks%20and%20Vulnerabilities%20Assessment%20-%20Revised%20Sept%202023.pdf"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https://educationhub.blog.gov.uk/2025/06/hot-weather-and-heatwaves-guidance-for-schools-and-other-education-settings/" TargetMode="External"/><Relationship Id="rId3" Type="http://schemas.openxmlformats.org/officeDocument/2006/relationships/hyperlink" Target="https://www.climatejust.org.uk/" TargetMode="External"/><Relationship Id="rId7" Type="http://schemas.openxmlformats.org/officeDocument/2006/relationships/hyperlink" Target="https://www.gov.uk/government/publications/emergency-planning-and-response-for-education-childcare-and-childrens-social-care-settings/emergency-planning-and-response-for-education-childcare-and-childrens-social-care-settings" TargetMode="External"/><Relationship Id="rId2" Type="http://schemas.openxmlformats.org/officeDocument/2006/relationships/hyperlink" Target="https://lcat.uk/" TargetMode="External"/><Relationship Id="rId1" Type="http://schemas.openxmlformats.org/officeDocument/2006/relationships/slideLayout" Target="../slideLayouts/slideLayout5.xml"/><Relationship Id="rId6" Type="http://schemas.openxmlformats.org/officeDocument/2006/relationships/hyperlink" Target="https://www.wwf.org.uk/get-involved/schools/resources/climate-change-resources" TargetMode="External"/><Relationship Id="rId5" Type="http://schemas.openxmlformats.org/officeDocument/2006/relationships/hyperlink" Target="https://climatedataportal.metoffice.gov.uk/pages/lacs" TargetMode="External"/><Relationship Id="rId4" Type="http://schemas.openxmlformats.org/officeDocument/2006/relationships/hyperlink" Target="https://localpartnerships.gov.uk/resources/climate-adaptation-toolkit/" TargetMode="External"/></Relationships>
</file>

<file path=ppt/slides/_rels/slide13.xml.rels><?xml version="1.0" encoding="UTF-8" standalone="yes"?>
<Relationships xmlns="http://schemas.openxmlformats.org/package/2006/relationships"><Relationship Id="rId8" Type="http://schemas.openxmlformats.org/officeDocument/2006/relationships/hyperlink" Target="https://www.wwt.org.uk/our-work/projects/suds-for-schools" TargetMode="External"/><Relationship Id="rId3" Type="http://schemas.openxmlformats.org/officeDocument/2006/relationships/hyperlink" Target="https://www.nasuwt.org.uk/advice/health-safety/excessive-working-temperatures/joint-union-heatwave-protocol.html" TargetMode="External"/><Relationship Id="rId7" Type="http://schemas.openxmlformats.org/officeDocument/2006/relationships/hyperlink" Target="https://www.rhs.org.uk/education-learning/school-gardening/resources/planet-friendly/conserving-water" TargetMode="External"/><Relationship Id="rId2" Type="http://schemas.openxmlformats.org/officeDocument/2006/relationships/hyperlink" Target="https://www.nasuwt.org.uk/advice/health-safety/adverse-weather.html" TargetMode="External"/><Relationship Id="rId1" Type="http://schemas.openxmlformats.org/officeDocument/2006/relationships/slideLayout" Target="../slideLayouts/slideLayout5.xml"/><Relationship Id="rId6" Type="http://schemas.openxmlformats.org/officeDocument/2006/relationships/hyperlink" Target="https://www.jointhepod.org/waterweek" TargetMode="External"/><Relationship Id="rId11" Type="http://schemas.openxmlformats.org/officeDocument/2006/relationships/hyperlink" Target="https://assets.publishing.service.gov.uk/media/67ae1dfe6e6c8d18118acda9/Assess_and_manage_flood_risk_in_schools_-_checklist.pdf" TargetMode="External"/><Relationship Id="rId5" Type="http://schemas.openxmlformats.org/officeDocument/2006/relationships/hyperlink" Target="https://adaptation.scot/take-action/climate-ready-places-lesson-plans/" TargetMode="External"/><Relationship Id="rId10" Type="http://schemas.openxmlformats.org/officeDocument/2006/relationships/hyperlink" Target="https://www.gov.uk/government/publications/rainwater-harvesting-regulatory-position-statement/rainwater-harvesting-regulatory-position-statement" TargetMode="External"/><Relationship Id="rId4" Type="http://schemas.openxmlformats.org/officeDocument/2006/relationships/hyperlink" Target="https://energysparks.uk/activity_types/12" TargetMode="External"/><Relationship Id="rId9" Type="http://schemas.openxmlformats.org/officeDocument/2006/relationships/hyperlink" Target="https://www.arup.com/globalassets/downloads/projects/climate-change-guidance-and-plans-for-london-schools-and-early-years-settings/compendium-adaptation-and-resilience-measures.pdf" TargetMode="External"/></Relationships>
</file>

<file path=ppt/slides/_rels/slide14.xml.rels><?xml version="1.0" encoding="UTF-8" standalone="yes"?>
<Relationships xmlns="http://schemas.openxmlformats.org/package/2006/relationships"><Relationship Id="rId2" Type="http://schemas.openxmlformats.org/officeDocument/2006/relationships/hyperlink" Target="https://buyingforschools.blog.gov.uk/2022/05/23/how-to-make-your-school-more-water-efficient/" TargetMode="Externa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8.xml"/><Relationship Id="rId4" Type="http://schemas.openxmlformats.org/officeDocument/2006/relationships/slide" Target="slide3.xml"/></Relationships>
</file>

<file path=ppt/slides/_rels/slide16.xml.rels><?xml version="1.0" encoding="UTF-8" standalone="yes"?>
<Relationships xmlns="http://schemas.openxmlformats.org/package/2006/relationships"><Relationship Id="rId3" Type="http://schemas.openxmlformats.org/officeDocument/2006/relationships/hyperlink" Target="https://www.york.gov.uk/climate-change-2/NaturalEnvironment/2" TargetMode="External"/><Relationship Id="rId2" Type="http://schemas.openxmlformats.org/officeDocument/2006/relationships/hyperlink" Target="https://www.york.gov.uk/climate-change-2/NaturalEnvironment/3" TargetMode="External"/><Relationship Id="rId1" Type="http://schemas.openxmlformats.org/officeDocument/2006/relationships/slideLayout" Target="../slideLayouts/slideLayout5.xml"/><Relationship Id="rId4" Type="http://schemas.openxmlformats.org/officeDocument/2006/relationships/hyperlink" Target="https://www.educationnaturepark.org.uk/resource/habitat-mapping-a-nature-park-guide"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sustainabilitysupportforeducation.org.uk/indicator/maximise-outdoor-space-biodiversity" TargetMode="External"/><Relationship Id="rId7" Type="http://schemas.openxmlformats.org/officeDocument/2006/relationships/hyperlink" Target="https://www.woodlandtrust.org.uk/plant-trees/schools-and-communities/" TargetMode="External"/><Relationship Id="rId2" Type="http://schemas.openxmlformats.org/officeDocument/2006/relationships/hyperlink" Target="https://www.educationnaturepark.org.uk/resources" TargetMode="External"/><Relationship Id="rId1" Type="http://schemas.openxmlformats.org/officeDocument/2006/relationships/slideLayout" Target="../slideLayouts/slideLayout5.xml"/><Relationship Id="rId6" Type="http://schemas.openxmlformats.org/officeDocument/2006/relationships/hyperlink" Target="https://www.britishhedgehogs.org.uk/hedgehog-friendly-schools/" TargetMode="External"/><Relationship Id="rId5" Type="http://schemas.openxmlformats.org/officeDocument/2006/relationships/hyperlink" Target="https://www.eauc.org.uk/resources/" TargetMode="External"/><Relationship Id="rId4" Type="http://schemas.openxmlformats.org/officeDocument/2006/relationships/hyperlink" Target="https://www.edenproject.com/learn/schools/how-to-grow-wildflowers-in-your-school"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8.xml"/><Relationship Id="rId4" Type="http://schemas.openxmlformats.org/officeDocument/2006/relationships/slide" Target="slide3.xml"/></Relationships>
</file>

<file path=ppt/slides/_rels/slide19.xml.rels><?xml version="1.0" encoding="UTF-8" standalone="yes"?>
<Relationships xmlns="http://schemas.openxmlformats.org/package/2006/relationships"><Relationship Id="rId3" Type="http://schemas.openxmlformats.org/officeDocument/2006/relationships/hyperlink" Target="https://climateeducationtoolkit.co.uk/curriculum-resources/curriculum-mapping-resources/" TargetMode="External"/><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hyperlink" Target="https://www.york2032.co.uk/strategies-action-plans/climate-change-strategy-2022-2032" TargetMode="External"/><Relationship Id="rId3" Type="http://schemas.openxmlformats.org/officeDocument/2006/relationships/slide" Target="slide10.xml"/><Relationship Id="rId7" Type="http://schemas.openxmlformats.org/officeDocument/2006/relationships/hyperlink" Target="https://www.bbc.co.uk/news/resources/idt-d6338d9f-8789-4bc2-b6d7-3691c0e7d138" TargetMode="External"/><Relationship Id="rId2" Type="http://schemas.openxmlformats.org/officeDocument/2006/relationships/hyperlink" Target="https://www.gov.uk/government/publications/school-estate-management-standards" TargetMode="External"/><Relationship Id="rId1" Type="http://schemas.openxmlformats.org/officeDocument/2006/relationships/slideLayout" Target="../slideLayouts/slideLayout5.xml"/><Relationship Id="rId6" Type="http://schemas.openxmlformats.org/officeDocument/2006/relationships/slide" Target="slide22.xml"/><Relationship Id="rId5" Type="http://schemas.openxmlformats.org/officeDocument/2006/relationships/slide" Target="slide18.xml"/><Relationship Id="rId4" Type="http://schemas.openxmlformats.org/officeDocument/2006/relationships/slide" Target="slide15.xml"/><Relationship Id="rId9" Type="http://schemas.openxmlformats.org/officeDocument/2006/relationships/hyperlink" Target="https://www.york.gov.uk/climate-change-2/NaturalEnvironment/3" TargetMode="External"/></Relationships>
</file>

<file path=ppt/slides/_rels/slide20.xml.rels><?xml version="1.0" encoding="UTF-8" standalone="yes"?>
<Relationships xmlns="http://schemas.openxmlformats.org/package/2006/relationships"><Relationship Id="rId3" Type="http://schemas.openxmlformats.org/officeDocument/2006/relationships/slide" Target="slide21.xml"/><Relationship Id="rId7" Type="http://schemas.openxmlformats.org/officeDocument/2006/relationships/hyperlink" Target="https://eur02.safelinks.protection.outlook.com/?url=https%3A%2F%2Fwww.educationnaturepark.org.uk%2F&amp;data=05%7C02%7CTara.Choudhury%40letsgozero.org%7C658868a723bd46e76d1708dd6631286a%7Cf2d83f9b40db4931a5e731a6094b382f%7C0%7C0%7C638779083504243368%7CUnknown%7CTWFpbGZsb3d8eyJFbXB0eU1hcGkiOnRydWUsIlYiOiIwLjAuMDAwMCIsIlAiOiJXaW4zMiIsIkFOIjoiTWFpbCIsIldUIjoyfQ%3D%3D%7C0%7C%7C%7C&amp;sdata=5nyuDU4GLSzJZGe2jY6PkU638FAJpdk9wyQriTdUGLQ%3D&amp;reserved=0" TargetMode="External"/><Relationship Id="rId2" Type="http://schemas.openxmlformats.org/officeDocument/2006/relationships/hyperlink" Target="https://climateeducationtoolkit.co.uk/curriculum-resources/curriculum-mapping-resources/" TargetMode="External"/><Relationship Id="rId1" Type="http://schemas.openxmlformats.org/officeDocument/2006/relationships/slideLayout" Target="../slideLayouts/slideLayout5.xml"/><Relationship Id="rId6" Type="http://schemas.openxmlformats.org/officeDocument/2006/relationships/hyperlink" Target="https://treetoolsforschools.org.uk/menu/" TargetMode="External"/><Relationship Id="rId5" Type="http://schemas.openxmlformats.org/officeDocument/2006/relationships/hyperlink" Target="https://www.countyourcarbon.org/" TargetMode="External"/><Relationship Id="rId4" Type="http://schemas.openxmlformats.org/officeDocument/2006/relationships/hyperlink" Target="https://www.educationnaturepark.org.uk/resource/habitat-mapping-a-nature-park-guide" TargetMode="External"/></Relationships>
</file>

<file path=ppt/slides/_rels/slide21.xml.rels><?xml version="1.0" encoding="UTF-8" standalone="yes"?>
<Relationships xmlns="http://schemas.openxmlformats.org/package/2006/relationships"><Relationship Id="rId8" Type="http://schemas.openxmlformats.org/officeDocument/2006/relationships/hyperlink" Target="https://greencareersweek.com/" TargetMode="External"/><Relationship Id="rId13" Type="http://schemas.openxmlformats.org/officeDocument/2006/relationships/hyperlink" Target="https://www.reading.ac.uk/planet/climate-education/cpd-for-school-and-college-staff" TargetMode="External"/><Relationship Id="rId3" Type="http://schemas.openxmlformats.org/officeDocument/2006/relationships/hyperlink" Target="https://www.stem.org.uk/secondary/careers/green-careers" TargetMode="External"/><Relationship Id="rId7" Type="http://schemas.openxmlformats.org/officeDocument/2006/relationships/hyperlink" Target="https://trotman.co.uk/pages/green-careers-hub" TargetMode="External"/><Relationship Id="rId12" Type="http://schemas.openxmlformats.org/officeDocument/2006/relationships/hyperlink" Target="https://www.transform-our-world.org/get-involved/resources"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hyperlink" Target="https://greenjobsfornature.org/resources/resources/" TargetMode="External"/><Relationship Id="rId11" Type="http://schemas.openxmlformats.org/officeDocument/2006/relationships/hyperlink" Target="https://www.educationnaturepark.org.uk/resources" TargetMode="External"/><Relationship Id="rId5" Type="http://schemas.openxmlformats.org/officeDocument/2006/relationships/hyperlink" Target="https://www.wwf.org.uk/get-involved/schools/sustainable-futures/educators" TargetMode="External"/><Relationship Id="rId10" Type="http://schemas.openxmlformats.org/officeDocument/2006/relationships/hyperlink" Target="https://www.bbc.co.uk/bitesize/topics/zx38q6f/articles/z773ydm#zgck96f" TargetMode="External"/><Relationship Id="rId4" Type="http://schemas.openxmlformats.org/officeDocument/2006/relationships/hyperlink" Target="https://www.educationnaturepark.org.uk/resource/green-careers-and-geography" TargetMode="External"/><Relationship Id="rId9" Type="http://schemas.openxmlformats.org/officeDocument/2006/relationships/hyperlink" Target="https://www.ocr.org.uk/qualifications/enrichment-qualifications/sustainability-level-3-h082/planning-and-teaching/" TargetMode="External"/><Relationship Id="rId14" Type="http://schemas.openxmlformats.org/officeDocument/2006/relationships/hyperlink" Target="https://treetoolsforschools.org.uk/menu/"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8.xml"/><Relationship Id="rId4" Type="http://schemas.openxmlformats.org/officeDocument/2006/relationships/slide" Target="slide3.xml"/></Relationships>
</file>

<file path=ppt/slides/_rels/slide23.xml.rels><?xml version="1.0" encoding="UTF-8" standalone="yes"?>
<Relationships xmlns="http://schemas.openxmlformats.org/package/2006/relationships"><Relationship Id="rId3" Type="http://schemas.openxmlformats.org/officeDocument/2006/relationships/hyperlink" Target="https://www.countyourcarbon.org/" TargetMode="External"/><Relationship Id="rId2" Type="http://schemas.openxmlformats.org/officeDocument/2006/relationships/hyperlink" Target="https://www.solarforschools.co.uk/schools?region=GB&amp;query=" TargetMode="Externa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hyperlink" Target="https://www.solarforschools.co.uk/" TargetMode="External"/><Relationship Id="rId7" Type="http://schemas.openxmlformats.org/officeDocument/2006/relationships/hyperlink" Target="https://www.gov.uk/government/publications/condition-improvement-fund-guidance-for-schools" TargetMode="External"/><Relationship Id="rId2" Type="http://schemas.openxmlformats.org/officeDocument/2006/relationships/hyperlink" Target="https://www.carbonfootprint.com/tree_application.html" TargetMode="External"/><Relationship Id="rId1" Type="http://schemas.openxmlformats.org/officeDocument/2006/relationships/slideLayout" Target="../slideLayouts/slideLayout5.xml"/><Relationship Id="rId6" Type="http://schemas.openxmlformats.org/officeDocument/2006/relationships/hyperlink" Target="https://www.salixfinance.co.uk/england" TargetMode="External"/><Relationship Id="rId5" Type="http://schemas.openxmlformats.org/officeDocument/2006/relationships/hyperlink" Target="https://c-6.net/virtualdocs/cyc_executive_summary_2026_150126/" TargetMode="External"/><Relationship Id="rId4" Type="http://schemas.openxmlformats.org/officeDocument/2006/relationships/hyperlink" Target="https://www.countyourcarbon.org/"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etsgozero.org/carbon-literacy/" TargetMode="External"/><Relationship Id="rId2" Type="http://schemas.openxmlformats.org/officeDocument/2006/relationships/hyperlink" Target="https://www.zerowastescotland.org.uk/resources/circular-economy-education" TargetMode="External"/><Relationship Id="rId1" Type="http://schemas.openxmlformats.org/officeDocument/2006/relationships/slideLayout" Target="../slideLayouts/slideLayout5.xml"/><Relationship Id="rId4" Type="http://schemas.openxmlformats.org/officeDocument/2006/relationships/hyperlink" Target="https://buyingforschools.blog.gov.uk/2022/05/23/how-to-make-your-school-more-water-efficient/"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modeshift.org.uk/register-for-stars" TargetMode="External"/><Relationship Id="rId2" Type="http://schemas.openxmlformats.org/officeDocument/2006/relationships/hyperlink" Target="https://www.itravelyork.info/for-schools/events-and-challenges-for-schools" TargetMode="External"/><Relationship Id="rId1" Type="http://schemas.openxmlformats.org/officeDocument/2006/relationships/slideLayout" Target="../slideLayouts/slideLayout5.xml"/><Relationship Id="rId4" Type="http://schemas.openxmlformats.org/officeDocument/2006/relationships/hyperlink" Target="https://modeshift.org.uk/modeshift-stars/"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8.xml"/><Relationship Id="rId4" Type="http://schemas.openxmlformats.org/officeDocument/2006/relationships/slide" Target="slide3.xml"/></Relationships>
</file>

<file path=ppt/slides/_rels/slide28.xml.rels><?xml version="1.0" encoding="UTF-8" standalone="yes"?>
<Relationships xmlns="http://schemas.openxmlformats.org/package/2006/relationships"><Relationship Id="rId8" Type="http://schemas.openxmlformats.org/officeDocument/2006/relationships/hyperlink" Target="https://www.york.gov.uk/climate-change-2" TargetMode="External"/><Relationship Id="rId3" Type="http://schemas.openxmlformats.org/officeDocument/2006/relationships/hyperlink" Target="mailto:road.safety@york.gov.uk" TargetMode="External"/><Relationship Id="rId7" Type="http://schemas.openxmlformats.org/officeDocument/2006/relationships/hyperlink" Target="mailto:healthyschools@northyorks.gov.uk" TargetMode="External"/><Relationship Id="rId2" Type="http://schemas.openxmlformats.org/officeDocument/2006/relationships/hyperlink" Target="https://www.york.gov.uk/road-safety-1" TargetMode="External"/><Relationship Id="rId1" Type="http://schemas.openxmlformats.org/officeDocument/2006/relationships/slideLayout" Target="../slideLayouts/slideLayout5.xml"/><Relationship Id="rId6" Type="http://schemas.openxmlformats.org/officeDocument/2006/relationships/hyperlink" Target="https://healthyschoolsnorthyorks.org/" TargetMode="External"/><Relationship Id="rId5" Type="http://schemas.openxmlformats.org/officeDocument/2006/relationships/hyperlink" Target="mailto:itravel@york.gov.uk" TargetMode="External"/><Relationship Id="rId4" Type="http://schemas.openxmlformats.org/officeDocument/2006/relationships/hyperlink" Target="https://www.itravelyork.info/for-schools/events-and-challenges-for-schools" TargetMode="External"/><Relationship Id="rId9" Type="http://schemas.openxmlformats.org/officeDocument/2006/relationships/hyperlink" Target="mailto:carbon.reduction@york.gov.uk" TargetMode="External"/></Relationships>
</file>

<file path=ppt/slides/_rels/slide29.xml.rels><?xml version="1.0" encoding="UTF-8" standalone="yes"?>
<Relationships xmlns="http://schemas.openxmlformats.org/package/2006/relationships"><Relationship Id="rId8" Type="http://schemas.openxmlformats.org/officeDocument/2006/relationships/hyperlink" Target="mailto:Jason@modeshift.org.uk" TargetMode="External"/><Relationship Id="rId13" Type="http://schemas.openxmlformats.org/officeDocument/2006/relationships/hyperlink" Target="https://www.york.ac.uk/about/sustainability/teaching-learning/sustainability-clinic/" TargetMode="External"/><Relationship Id="rId3" Type="http://schemas.openxmlformats.org/officeDocument/2006/relationships/hyperlink" Target="mailto:climateambassadors_yh@leeds.ac.uk" TargetMode="External"/><Relationship Id="rId7" Type="http://schemas.openxmlformats.org/officeDocument/2006/relationships/hyperlink" Target="https://modeshift.org.uk/modeshift-stars/" TargetMode="External"/><Relationship Id="rId12" Type="http://schemas.openxmlformats.org/officeDocument/2006/relationships/hyperlink" Target="mailto:YorkshireNaturePark@rhs.org.uk" TargetMode="External"/><Relationship Id="rId2" Type="http://schemas.openxmlformats.org/officeDocument/2006/relationships/hyperlink" Target="https://climateambassadors.org.uk/" TargetMode="External"/><Relationship Id="rId16" Type="http://schemas.openxmlformats.org/officeDocument/2006/relationships/hyperlink" Target="https://www.livingstreets.org.uk/walk-to-school/primary-schools/wow-the-walk-to-school-challenge/" TargetMode="External"/><Relationship Id="rId1" Type="http://schemas.openxmlformats.org/officeDocument/2006/relationships/slideLayout" Target="../slideLayouts/slideLayout5.xml"/><Relationship Id="rId6" Type="http://schemas.openxmlformats.org/officeDocument/2006/relationships/hyperlink" Target="https://modeshift.org.uk/modeshift-stars/stars-education/active-travel-ambassadors/" TargetMode="External"/><Relationship Id="rId11" Type="http://schemas.openxmlformats.org/officeDocument/2006/relationships/hyperlink" Target="https://www.educationnaturepark.org.uk/" TargetMode="External"/><Relationship Id="rId5" Type="http://schemas.openxmlformats.org/officeDocument/2006/relationships/hyperlink" Target="https://modeshift.org.uk/modeshift-stars/stars-education/active-travel-inspectors/" TargetMode="External"/><Relationship Id="rId15" Type="http://schemas.openxmlformats.org/officeDocument/2006/relationships/hyperlink" Target="https://www.livingstreets.org.uk/" TargetMode="External"/><Relationship Id="rId10" Type="http://schemas.openxmlformats.org/officeDocument/2006/relationships/hyperlink" Target="mailto:letsgozero@ashden.org" TargetMode="External"/><Relationship Id="rId4" Type="http://schemas.openxmlformats.org/officeDocument/2006/relationships/hyperlink" Target="https://modeshift.org.uk/" TargetMode="External"/><Relationship Id="rId9" Type="http://schemas.openxmlformats.org/officeDocument/2006/relationships/hyperlink" Target="https://letsgozero.org/" TargetMode="External"/><Relationship Id="rId14" Type="http://schemas.openxmlformats.org/officeDocument/2006/relationships/hyperlink" Target="mailto:esay@york.ac.uk"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slide" Target="slide18.xml"/><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slide" Target="slide15.xml"/><Relationship Id="rId17" Type="http://schemas.openxmlformats.org/officeDocument/2006/relationships/slide" Target="slide39.xml"/><Relationship Id="rId2" Type="http://schemas.openxmlformats.org/officeDocument/2006/relationships/image" Target="../media/image7.png"/><Relationship Id="rId16" Type="http://schemas.openxmlformats.org/officeDocument/2006/relationships/slide" Target="slide30.xml"/><Relationship Id="rId1" Type="http://schemas.openxmlformats.org/officeDocument/2006/relationships/slideLayout" Target="../slideLayouts/slideLayout3.xml"/><Relationship Id="rId6" Type="http://schemas.openxmlformats.org/officeDocument/2006/relationships/image" Target="../media/image11.png"/><Relationship Id="rId11" Type="http://schemas.openxmlformats.org/officeDocument/2006/relationships/slide" Target="slide10.xml"/><Relationship Id="rId5" Type="http://schemas.openxmlformats.org/officeDocument/2006/relationships/image" Target="../media/image10.png"/><Relationship Id="rId15" Type="http://schemas.openxmlformats.org/officeDocument/2006/relationships/slide" Target="slide27.xml"/><Relationship Id="rId10" Type="http://schemas.openxmlformats.org/officeDocument/2006/relationships/slide" Target="slide4.xml"/><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slide" Target="slide22.xml"/></Relationships>
</file>

<file path=ppt/slides/_rels/slide30.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8.xml"/><Relationship Id="rId4" Type="http://schemas.openxmlformats.org/officeDocument/2006/relationships/slide" Target="slide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hyperlink" Target="https://modeshift.org.uk/case-study/city-of-york-an-active-travel-ambassadors-case-study/" TargetMode="Externa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hyperlink" Target="https://www.york.ac.uk/about/sustainability/news/2025/climate-ambassadors-case-study/" TargetMode="Externa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8.xml"/><Relationship Id="rId4" Type="http://schemas.openxmlformats.org/officeDocument/2006/relationships/slide" Target="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8.xml"/><Relationship Id="rId4" Type="http://schemas.openxmlformats.org/officeDocument/2006/relationships/slide" Target="slide3.xml"/></Relationships>
</file>

<file path=ppt/slides/_rels/slide40.xml.rels><?xml version="1.0" encoding="UTF-8" standalone="yes"?>
<Relationships xmlns="http://schemas.openxmlformats.org/package/2006/relationships"><Relationship Id="rId3" Type="http://schemas.openxmlformats.org/officeDocument/2006/relationships/hyperlink" Target="https://healthyschoolsnorthyorks.org/" TargetMode="External"/><Relationship Id="rId2" Type="http://schemas.openxmlformats.org/officeDocument/2006/relationships/image" Target="../media/image19.jpe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slide" Target="slide42.xml"/><Relationship Id="rId2" Type="http://schemas.openxmlformats.org/officeDocument/2006/relationships/image" Target="../media/image20.png"/><Relationship Id="rId1" Type="http://schemas.openxmlformats.org/officeDocument/2006/relationships/slideLayout" Target="../slideLayouts/slideLayout5.xml"/><Relationship Id="rId4" Type="http://schemas.openxmlformats.org/officeDocument/2006/relationships/hyperlink" Target="https://healthyschoolsnorthyorks.org/" TargetMode="External"/></Relationships>
</file>

<file path=ppt/slides/_rels/slide4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hyperlink" Target="mailto:healthyschools@northyorks.gov.uk" TargetMode="Externa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slide" Target="slide8.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slide" Target="slide27.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docs.google.com/document/d/1vXY1GIeFqLDcI5sDuwexbQIv6ympru0r3iU731-qGZo/edit?usp=sharing" TargetMode="External"/><Relationship Id="rId1" Type="http://schemas.openxmlformats.org/officeDocument/2006/relationships/slideLayout" Target="../slideLayouts/slideLayout9.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docs.google.com/document/d/1Sb4lL0vrbSXpFphaTIfA1WcczLDhKt9YzrMZlGTGL38/edit?usp=sharing" TargetMode="Externa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2FA6BCE-4BBC-3B41-BA49-000A1E1FE5A7}"/>
              </a:ext>
            </a:extLst>
          </p:cNvPr>
          <p:cNvSpPr txBox="1">
            <a:spLocks/>
          </p:cNvSpPr>
          <p:nvPr/>
        </p:nvSpPr>
        <p:spPr bwMode="auto">
          <a:xfrm>
            <a:off x="939520" y="2996500"/>
            <a:ext cx="7893048" cy="43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2000" b="1" kern="1200" baseline="0">
                <a:solidFill>
                  <a:srgbClr val="12326E"/>
                </a:solidFill>
                <a:latin typeface="+mj-lt"/>
                <a:ea typeface="+mj-ea"/>
                <a:cs typeface="+mj-cs"/>
              </a:defRPr>
            </a:lvl1pPr>
            <a:lvl2pPr algn="ctr" rtl="0" eaLnBrk="0" fontAlgn="base" hangingPunct="0">
              <a:spcBef>
                <a:spcPct val="0"/>
              </a:spcBef>
              <a:spcAft>
                <a:spcPct val="0"/>
              </a:spcAft>
              <a:defRPr sz="4400">
                <a:solidFill>
                  <a:schemeClr val="accent1"/>
                </a:solidFill>
                <a:latin typeface="Gill Sans MT" pitchFamily="34" charset="0"/>
              </a:defRPr>
            </a:lvl2pPr>
            <a:lvl3pPr algn="ctr" rtl="0" eaLnBrk="0" fontAlgn="base" hangingPunct="0">
              <a:spcBef>
                <a:spcPct val="0"/>
              </a:spcBef>
              <a:spcAft>
                <a:spcPct val="0"/>
              </a:spcAft>
              <a:defRPr sz="4400">
                <a:solidFill>
                  <a:schemeClr val="accent1"/>
                </a:solidFill>
                <a:latin typeface="Gill Sans MT" pitchFamily="34" charset="0"/>
              </a:defRPr>
            </a:lvl3pPr>
            <a:lvl4pPr algn="ctr" rtl="0" eaLnBrk="0" fontAlgn="base" hangingPunct="0">
              <a:spcBef>
                <a:spcPct val="0"/>
              </a:spcBef>
              <a:spcAft>
                <a:spcPct val="0"/>
              </a:spcAft>
              <a:defRPr sz="4400">
                <a:solidFill>
                  <a:schemeClr val="accent1"/>
                </a:solidFill>
                <a:latin typeface="Gill Sans MT" pitchFamily="34" charset="0"/>
              </a:defRPr>
            </a:lvl4pPr>
            <a:lvl5pPr algn="ctr" rtl="0" eaLnBrk="0" fontAlgn="base" hangingPunct="0">
              <a:spcBef>
                <a:spcPct val="0"/>
              </a:spcBef>
              <a:spcAft>
                <a:spcPct val="0"/>
              </a:spcAft>
              <a:defRPr sz="4400">
                <a:solidFill>
                  <a:schemeClr val="accent1"/>
                </a:solidFill>
                <a:latin typeface="Gill Sans MT" pitchFamily="34" charset="0"/>
              </a:defRPr>
            </a:lvl5pPr>
            <a:lvl6pPr marL="457200" algn="ctr" rtl="0" fontAlgn="base">
              <a:spcBef>
                <a:spcPct val="0"/>
              </a:spcBef>
              <a:spcAft>
                <a:spcPct val="0"/>
              </a:spcAft>
              <a:defRPr sz="4400">
                <a:solidFill>
                  <a:schemeClr val="accent1"/>
                </a:solidFill>
                <a:latin typeface="Gill Sans MT" pitchFamily="34" charset="0"/>
              </a:defRPr>
            </a:lvl6pPr>
            <a:lvl7pPr marL="914400" algn="ctr" rtl="0" fontAlgn="base">
              <a:spcBef>
                <a:spcPct val="0"/>
              </a:spcBef>
              <a:spcAft>
                <a:spcPct val="0"/>
              </a:spcAft>
              <a:defRPr sz="4400">
                <a:solidFill>
                  <a:schemeClr val="accent1"/>
                </a:solidFill>
                <a:latin typeface="Gill Sans MT" pitchFamily="34" charset="0"/>
              </a:defRPr>
            </a:lvl7pPr>
            <a:lvl8pPr marL="1371600" algn="ctr" rtl="0" fontAlgn="base">
              <a:spcBef>
                <a:spcPct val="0"/>
              </a:spcBef>
              <a:spcAft>
                <a:spcPct val="0"/>
              </a:spcAft>
              <a:defRPr sz="4400">
                <a:solidFill>
                  <a:schemeClr val="accent1"/>
                </a:solidFill>
                <a:latin typeface="Gill Sans MT" pitchFamily="34" charset="0"/>
              </a:defRPr>
            </a:lvl8pPr>
            <a:lvl9pPr marL="1828800" algn="ctr" rtl="0" fontAlgn="base">
              <a:spcBef>
                <a:spcPct val="0"/>
              </a:spcBef>
              <a:spcAft>
                <a:spcPct val="0"/>
              </a:spcAft>
              <a:defRPr sz="4400">
                <a:solidFill>
                  <a:schemeClr val="accent1"/>
                </a:solidFill>
                <a:latin typeface="Gill Sans MT" pitchFamily="34" charset="0"/>
              </a:defRPr>
            </a:lvl9pPr>
          </a:lstStyle>
          <a:p>
            <a:pPr>
              <a:defRPr/>
            </a:pPr>
            <a:r>
              <a:rPr lang="en-GB" sz="6000" dirty="0"/>
              <a:t>Climate Action Plan Guidance for Schools</a:t>
            </a:r>
          </a:p>
        </p:txBody>
      </p:sp>
      <p:sp>
        <p:nvSpPr>
          <p:cNvPr id="2" name="Text Placeholder 2">
            <a:extLst>
              <a:ext uri="{FF2B5EF4-FFF2-40B4-BE49-F238E27FC236}">
                <a16:creationId xmlns:a16="http://schemas.microsoft.com/office/drawing/2014/main" id="{63ACFFBD-C5EC-B4AF-E33A-124A60EE3C6F}"/>
              </a:ext>
            </a:extLst>
          </p:cNvPr>
          <p:cNvSpPr txBox="1">
            <a:spLocks/>
          </p:cNvSpPr>
          <p:nvPr/>
        </p:nvSpPr>
        <p:spPr bwMode="auto">
          <a:xfrm>
            <a:off x="1108525" y="3429000"/>
            <a:ext cx="9559475"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baseline="0">
                <a:solidFill>
                  <a:srgbClr val="12326E"/>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baseline="0">
                <a:solidFill>
                  <a:srgbClr val="12326E"/>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baseline="0">
                <a:solidFill>
                  <a:srgbClr val="12326E"/>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baseline="0">
                <a:solidFill>
                  <a:srgbClr val="12326E"/>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baseline="0">
                <a:solidFill>
                  <a:srgbClr val="12326E"/>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2400" dirty="0"/>
              <a:t>Guidance for primary and secondary schools in York.</a:t>
            </a:r>
          </a:p>
          <a:p>
            <a:pPr marL="0" indent="0">
              <a:buNone/>
            </a:pPr>
            <a:endParaRPr lang="en-GB" sz="2400" i="1" dirty="0"/>
          </a:p>
          <a:p>
            <a:pPr marL="0" indent="0">
              <a:buNone/>
            </a:pPr>
            <a:r>
              <a:rPr lang="en-GB" sz="2000" i="1" dirty="0"/>
              <a:t>Created in collaboration with students from the </a:t>
            </a:r>
            <a:r>
              <a:rPr lang="en-GB" sz="2000" i="1" dirty="0">
                <a:hlinkClick r:id="rId2"/>
              </a:rPr>
              <a:t>University of  York’s Sustainability Clinic. </a:t>
            </a:r>
            <a:endParaRPr lang="en-GB" sz="2000" i="1" dirty="0"/>
          </a:p>
        </p:txBody>
      </p:sp>
    </p:spTree>
    <p:extLst>
      <p:ext uri="{BB962C8B-B14F-4D97-AF65-F5344CB8AC3E}">
        <p14:creationId xmlns:p14="http://schemas.microsoft.com/office/powerpoint/2010/main" val="37446894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601ED9-158E-6658-25C1-6A43A9AE767D}"/>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4CF5AD42-028F-A93F-A190-2E0A2A91B5D6}"/>
              </a:ext>
            </a:extLst>
          </p:cNvPr>
          <p:cNvSpPr txBox="1">
            <a:spLocks/>
          </p:cNvSpPr>
          <p:nvPr/>
        </p:nvSpPr>
        <p:spPr bwMode="auto">
          <a:xfrm>
            <a:off x="740664" y="2551176"/>
            <a:ext cx="9555480" cy="43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2000" b="1" kern="1200" baseline="0">
                <a:solidFill>
                  <a:srgbClr val="12326E"/>
                </a:solidFill>
                <a:latin typeface="+mj-lt"/>
                <a:ea typeface="+mj-ea"/>
                <a:cs typeface="+mj-cs"/>
              </a:defRPr>
            </a:lvl1pPr>
            <a:lvl2pPr algn="ctr" rtl="0" eaLnBrk="0" fontAlgn="base" hangingPunct="0">
              <a:spcBef>
                <a:spcPct val="0"/>
              </a:spcBef>
              <a:spcAft>
                <a:spcPct val="0"/>
              </a:spcAft>
              <a:defRPr sz="4400">
                <a:solidFill>
                  <a:schemeClr val="accent1"/>
                </a:solidFill>
                <a:latin typeface="Gill Sans MT" pitchFamily="34" charset="0"/>
              </a:defRPr>
            </a:lvl2pPr>
            <a:lvl3pPr algn="ctr" rtl="0" eaLnBrk="0" fontAlgn="base" hangingPunct="0">
              <a:spcBef>
                <a:spcPct val="0"/>
              </a:spcBef>
              <a:spcAft>
                <a:spcPct val="0"/>
              </a:spcAft>
              <a:defRPr sz="4400">
                <a:solidFill>
                  <a:schemeClr val="accent1"/>
                </a:solidFill>
                <a:latin typeface="Gill Sans MT" pitchFamily="34" charset="0"/>
              </a:defRPr>
            </a:lvl3pPr>
            <a:lvl4pPr algn="ctr" rtl="0" eaLnBrk="0" fontAlgn="base" hangingPunct="0">
              <a:spcBef>
                <a:spcPct val="0"/>
              </a:spcBef>
              <a:spcAft>
                <a:spcPct val="0"/>
              </a:spcAft>
              <a:defRPr sz="4400">
                <a:solidFill>
                  <a:schemeClr val="accent1"/>
                </a:solidFill>
                <a:latin typeface="Gill Sans MT" pitchFamily="34" charset="0"/>
              </a:defRPr>
            </a:lvl4pPr>
            <a:lvl5pPr algn="ctr" rtl="0" eaLnBrk="0" fontAlgn="base" hangingPunct="0">
              <a:spcBef>
                <a:spcPct val="0"/>
              </a:spcBef>
              <a:spcAft>
                <a:spcPct val="0"/>
              </a:spcAft>
              <a:defRPr sz="4400">
                <a:solidFill>
                  <a:schemeClr val="accent1"/>
                </a:solidFill>
                <a:latin typeface="Gill Sans MT" pitchFamily="34" charset="0"/>
              </a:defRPr>
            </a:lvl5pPr>
            <a:lvl6pPr marL="457200" algn="ctr" rtl="0" fontAlgn="base">
              <a:spcBef>
                <a:spcPct val="0"/>
              </a:spcBef>
              <a:spcAft>
                <a:spcPct val="0"/>
              </a:spcAft>
              <a:defRPr sz="4400">
                <a:solidFill>
                  <a:schemeClr val="accent1"/>
                </a:solidFill>
                <a:latin typeface="Gill Sans MT" pitchFamily="34" charset="0"/>
              </a:defRPr>
            </a:lvl6pPr>
            <a:lvl7pPr marL="914400" algn="ctr" rtl="0" fontAlgn="base">
              <a:spcBef>
                <a:spcPct val="0"/>
              </a:spcBef>
              <a:spcAft>
                <a:spcPct val="0"/>
              </a:spcAft>
              <a:defRPr sz="4400">
                <a:solidFill>
                  <a:schemeClr val="accent1"/>
                </a:solidFill>
                <a:latin typeface="Gill Sans MT" pitchFamily="34" charset="0"/>
              </a:defRPr>
            </a:lvl7pPr>
            <a:lvl8pPr marL="1371600" algn="ctr" rtl="0" fontAlgn="base">
              <a:spcBef>
                <a:spcPct val="0"/>
              </a:spcBef>
              <a:spcAft>
                <a:spcPct val="0"/>
              </a:spcAft>
              <a:defRPr sz="4400">
                <a:solidFill>
                  <a:schemeClr val="accent1"/>
                </a:solidFill>
                <a:latin typeface="Gill Sans MT" pitchFamily="34" charset="0"/>
              </a:defRPr>
            </a:lvl8pPr>
            <a:lvl9pPr marL="1828800" algn="ctr" rtl="0" fontAlgn="base">
              <a:spcBef>
                <a:spcPct val="0"/>
              </a:spcBef>
              <a:spcAft>
                <a:spcPct val="0"/>
              </a:spcAft>
              <a:defRPr sz="4400">
                <a:solidFill>
                  <a:schemeClr val="accent1"/>
                </a:solidFill>
                <a:latin typeface="Gill Sans MT" pitchFamily="34" charset="0"/>
              </a:defRPr>
            </a:lvl9pPr>
          </a:lstStyle>
          <a:p>
            <a:pPr>
              <a:defRPr/>
            </a:pPr>
            <a:r>
              <a:rPr lang="en-GB" sz="4000" dirty="0"/>
              <a:t>2.  Adaptation and Resilience</a:t>
            </a:r>
          </a:p>
        </p:txBody>
      </p:sp>
      <p:sp>
        <p:nvSpPr>
          <p:cNvPr id="2" name="Text Placeholder 2">
            <a:extLst>
              <a:ext uri="{FF2B5EF4-FFF2-40B4-BE49-F238E27FC236}">
                <a16:creationId xmlns:a16="http://schemas.microsoft.com/office/drawing/2014/main" id="{FD055619-8CA3-0F58-AC25-2E292298CE70}"/>
              </a:ext>
            </a:extLst>
          </p:cNvPr>
          <p:cNvSpPr txBox="1">
            <a:spLocks/>
          </p:cNvSpPr>
          <p:nvPr/>
        </p:nvSpPr>
        <p:spPr bwMode="auto">
          <a:xfrm>
            <a:off x="740664" y="2983676"/>
            <a:ext cx="8827542"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baseline="0">
                <a:solidFill>
                  <a:srgbClr val="12326E"/>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baseline="0">
                <a:solidFill>
                  <a:srgbClr val="12326E"/>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baseline="0">
                <a:solidFill>
                  <a:srgbClr val="12326E"/>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baseline="0">
                <a:solidFill>
                  <a:srgbClr val="12326E"/>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baseline="0">
                <a:solidFill>
                  <a:srgbClr val="12326E"/>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2400" i="1" dirty="0"/>
              <a:t>Scope: Ensuring your school can cope with, and recover from, disruption caused by climate change.</a:t>
            </a:r>
          </a:p>
        </p:txBody>
      </p:sp>
      <p:grpSp>
        <p:nvGrpSpPr>
          <p:cNvPr id="3" name="Group 2">
            <a:extLst>
              <a:ext uri="{FF2B5EF4-FFF2-40B4-BE49-F238E27FC236}">
                <a16:creationId xmlns:a16="http://schemas.microsoft.com/office/drawing/2014/main" id="{994AFF41-6A9C-1DB1-1352-15D58E0816BD}"/>
              </a:ext>
            </a:extLst>
          </p:cNvPr>
          <p:cNvGrpSpPr/>
          <p:nvPr/>
        </p:nvGrpSpPr>
        <p:grpSpPr>
          <a:xfrm>
            <a:off x="238379" y="267731"/>
            <a:ext cx="3489898" cy="710677"/>
            <a:chOff x="302387" y="148859"/>
            <a:chExt cx="3489898" cy="710677"/>
          </a:xfrm>
        </p:grpSpPr>
        <mc:AlternateContent xmlns:mc="http://schemas.openxmlformats.org/markup-compatibility/2006">
          <mc:Choice xmlns:pslz="http://schemas.microsoft.com/office/powerpoint/2016/slidezoom" Requires="pslz">
            <p:graphicFrame>
              <p:nvGraphicFramePr>
                <p:cNvPr id="4" name="Slide Zoom 3">
                  <a:extLst>
                    <a:ext uri="{FF2B5EF4-FFF2-40B4-BE49-F238E27FC236}">
                      <a16:creationId xmlns:a16="http://schemas.microsoft.com/office/drawing/2014/main" id="{17C23C19-4B09-731B-DA6B-89BC92D4FD66}"/>
                    </a:ext>
                  </a:extLst>
                </p:cNvPr>
                <p:cNvGraphicFramePr>
                  <a:graphicFrameLocks noChangeAspect="1"/>
                </p:cNvGraphicFramePr>
                <p:nvPr>
                  <p:extLst>
                    <p:ext uri="{D42A27DB-BD31-4B8C-83A1-F6EECF244321}">
                      <p14:modId xmlns:p14="http://schemas.microsoft.com/office/powerpoint/2010/main" val="2481687941"/>
                    </p:ext>
                  </p:extLst>
                </p:nvPr>
              </p:nvGraphicFramePr>
              <p:xfrm>
                <a:off x="302387" y="176846"/>
                <a:ext cx="682690" cy="682690"/>
              </p:xfrm>
              <a:graphic>
                <a:graphicData uri="http://schemas.microsoft.com/office/powerpoint/2016/slidezoom">
                  <pslz:sldZm>
                    <pslz:sldZmObj sldId="295" cId="3034205068">
                      <pslz:zmPr id="{61DE04FB-3955-4ED8-AB05-11FE64441A9F}" returnToParent="0" imageType="cover" transitionDur="1000">
                        <p166:blipFill xmlns:p166="http://schemas.microsoft.com/office/powerpoint/2016/6/main">
                          <a:blip r:embed="rId2">
                            <a:extLst>
                              <a:ext uri="{96DAC541-7B7A-43D3-8B79-37D633B846F1}">
                                <asvg:svgBlip xmlns:asvg="http://schemas.microsoft.com/office/drawing/2016/SVG/main" r:embed="rId3"/>
                              </a:ext>
                            </a:extLst>
                          </a:blip>
                          <a:stretch>
                            <a:fillRect/>
                          </a:stretch>
                        </p166:blipFill>
                        <p166:spPr xmlns:p166="http://schemas.microsoft.com/office/powerpoint/2016/6/main">
                          <a:xfrm>
                            <a:off x="0" y="0"/>
                            <a:ext cx="682690" cy="682690"/>
                          </a:xfrm>
                          <a:prstGeom prst="rect">
                            <a:avLst/>
                          </a:prstGeom>
                          <a:ln w="3175">
                            <a:solidFill>
                              <a:prstClr val="ltGray"/>
                            </a:solidFill>
                          </a:ln>
                        </p166:spPr>
                      </pslz:zmPr>
                    </pslz:sldZmObj>
                  </pslz:sldZm>
                </a:graphicData>
              </a:graphic>
            </p:graphicFrame>
          </mc:Choice>
          <mc:Fallback>
            <p:pic>
              <p:nvPicPr>
                <p:cNvPr id="4" name="Slide Zoom 3">
                  <a:hlinkClick r:id="rId4" action="ppaction://hlinksldjump"/>
                  <a:extLst>
                    <a:ext uri="{FF2B5EF4-FFF2-40B4-BE49-F238E27FC236}">
                      <a16:creationId xmlns:a16="http://schemas.microsoft.com/office/drawing/2014/main" id="{17C23C19-4B09-731B-DA6B-89BC92D4FD66}"/>
                    </a:ext>
                  </a:extLst>
                </p:cNvPr>
                <p:cNvPicPr>
                  <a:picLocks noGrp="1" noRot="1" noChangeAspect="1" noMove="1" noResize="1" noEditPoints="1" noAdjustHandles="1" noChangeArrowheads="1" noChangeShapeType="1"/>
                </p:cNvPicPr>
                <p:nvPr/>
              </p:nvPicPr>
              <p:blipFill>
                <a:blip r:embed="rId2">
                  <a:extLst>
                    <a:ext uri="{96DAC541-7B7A-43D3-8B79-37D633B846F1}">
                      <asvg:svgBlip xmlns:asvg="http://schemas.microsoft.com/office/drawing/2016/SVG/main" r:embed="rId3"/>
                    </a:ext>
                  </a:extLst>
                </a:blip>
                <a:stretch>
                  <a:fillRect/>
                </a:stretch>
              </p:blipFill>
              <p:spPr>
                <a:xfrm>
                  <a:off x="238379" y="295718"/>
                  <a:ext cx="682690" cy="682690"/>
                </a:xfrm>
                <a:prstGeom prst="rect">
                  <a:avLst/>
                </a:prstGeom>
                <a:ln w="3175">
                  <a:solidFill>
                    <a:prstClr val="ltGray"/>
                  </a:solidFill>
                </a:ln>
              </p:spPr>
            </p:pic>
          </mc:Fallback>
        </mc:AlternateContent>
        <p:sp>
          <p:nvSpPr>
            <p:cNvPr id="6" name="TextBox 5">
              <a:extLst>
                <a:ext uri="{FF2B5EF4-FFF2-40B4-BE49-F238E27FC236}">
                  <a16:creationId xmlns:a16="http://schemas.microsoft.com/office/drawing/2014/main" id="{214AF683-BE4B-2CB9-1324-4C2606A082F7}"/>
                </a:ext>
              </a:extLst>
            </p:cNvPr>
            <p:cNvSpPr txBox="1"/>
            <p:nvPr/>
          </p:nvSpPr>
          <p:spPr>
            <a:xfrm>
              <a:off x="985077" y="148859"/>
              <a:ext cx="2807208" cy="369332"/>
            </a:xfrm>
            <a:prstGeom prst="rect">
              <a:avLst/>
            </a:prstGeom>
            <a:noFill/>
          </p:spPr>
          <p:txBody>
            <a:bodyPr wrap="square" rtlCol="0">
              <a:spAutoFit/>
            </a:bodyPr>
            <a:lstStyle/>
            <a:p>
              <a:r>
                <a:rPr lang="en-GB" dirty="0">
                  <a:hlinkClick r:id="rId4" action="ppaction://hlinksldjump"/>
                </a:rPr>
                <a:t>Click to return to contents</a:t>
              </a:r>
              <a:endParaRPr lang="en-GB" dirty="0"/>
            </a:p>
          </p:txBody>
        </p:sp>
      </p:grpSp>
    </p:spTree>
    <p:extLst>
      <p:ext uri="{BB962C8B-B14F-4D97-AF65-F5344CB8AC3E}">
        <p14:creationId xmlns:p14="http://schemas.microsoft.com/office/powerpoint/2010/main" val="32053709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B58780-A843-4AFA-6577-132599A02D09}"/>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193E1309-7272-EC73-5B1B-2AC29E085C8A}"/>
              </a:ext>
            </a:extLst>
          </p:cNvPr>
          <p:cNvSpPr>
            <a:spLocks noGrp="1"/>
          </p:cNvSpPr>
          <p:nvPr>
            <p:ph type="body" idx="1"/>
          </p:nvPr>
        </p:nvSpPr>
        <p:spPr>
          <a:xfrm>
            <a:off x="599091" y="853202"/>
            <a:ext cx="5386917" cy="639762"/>
          </a:xfrm>
        </p:spPr>
        <p:txBody>
          <a:bodyPr/>
          <a:lstStyle/>
          <a:p>
            <a:r>
              <a:rPr lang="en-GB" dirty="0"/>
              <a:t>Why is adaptation and resilience important?</a:t>
            </a:r>
          </a:p>
        </p:txBody>
      </p:sp>
      <p:sp>
        <p:nvSpPr>
          <p:cNvPr id="4" name="Content Placeholder 3">
            <a:extLst>
              <a:ext uri="{FF2B5EF4-FFF2-40B4-BE49-F238E27FC236}">
                <a16:creationId xmlns:a16="http://schemas.microsoft.com/office/drawing/2014/main" id="{A456ABDF-EB22-80DB-88D5-0A40917C52BA}"/>
              </a:ext>
            </a:extLst>
          </p:cNvPr>
          <p:cNvSpPr>
            <a:spLocks noGrp="1"/>
          </p:cNvSpPr>
          <p:nvPr>
            <p:ph sz="half" idx="2"/>
          </p:nvPr>
        </p:nvSpPr>
        <p:spPr>
          <a:xfrm>
            <a:off x="670587" y="1492964"/>
            <a:ext cx="5161629" cy="3631407"/>
          </a:xfrm>
        </p:spPr>
        <p:txBody>
          <a:bodyPr/>
          <a:lstStyle/>
          <a:p>
            <a:pPr marL="0" indent="0">
              <a:buNone/>
            </a:pPr>
            <a:r>
              <a:rPr lang="en-GB" sz="1500" dirty="0"/>
              <a:t>As climate change warms the earth, weather is set to become more erratic and extreme. In York this means that heatwaves and floods are going to be increasingly common. This is already beginning to impact schools in the north of England:</a:t>
            </a:r>
          </a:p>
          <a:p>
            <a:r>
              <a:rPr lang="en-GB" sz="1500" dirty="0"/>
              <a:t>In 2023, </a:t>
            </a:r>
            <a:r>
              <a:rPr lang="en-GB" sz="1500" dirty="0">
                <a:hlinkClick r:id="rId2"/>
              </a:rPr>
              <a:t>two schools in Scarborough were affected by heavy flooding</a:t>
            </a:r>
            <a:r>
              <a:rPr lang="en-GB" sz="1500" dirty="0"/>
              <a:t> leading to whole and partial closures.</a:t>
            </a:r>
          </a:p>
          <a:p>
            <a:r>
              <a:rPr lang="en-GB" sz="1500" dirty="0"/>
              <a:t>In 2025, school’s issued </a:t>
            </a:r>
            <a:r>
              <a:rPr lang="en-GB" sz="1500" dirty="0">
                <a:hlinkClick r:id="rId3"/>
              </a:rPr>
              <a:t>emergency guidance and uniform changes</a:t>
            </a:r>
            <a:r>
              <a:rPr lang="en-GB" sz="1500" dirty="0"/>
              <a:t> to try and keep children safe in the heat. </a:t>
            </a:r>
          </a:p>
          <a:p>
            <a:endParaRPr lang="en-GB" sz="1500" dirty="0"/>
          </a:p>
          <a:p>
            <a:pPr marL="0" indent="0">
              <a:buNone/>
            </a:pPr>
            <a:r>
              <a:rPr lang="en-GB" sz="1500" b="1" dirty="0">
                <a:hlinkClick r:id="rId4"/>
              </a:rPr>
              <a:t>You can read York’s climate change risk assessment here</a:t>
            </a:r>
            <a:r>
              <a:rPr lang="en-GB" sz="1500" b="1" dirty="0"/>
              <a:t>.</a:t>
            </a:r>
          </a:p>
        </p:txBody>
      </p:sp>
      <p:sp>
        <p:nvSpPr>
          <p:cNvPr id="5" name="Text Placeholder 4">
            <a:extLst>
              <a:ext uri="{FF2B5EF4-FFF2-40B4-BE49-F238E27FC236}">
                <a16:creationId xmlns:a16="http://schemas.microsoft.com/office/drawing/2014/main" id="{79107B91-4E56-159D-DCD5-5D1F0C6F7C0F}"/>
              </a:ext>
            </a:extLst>
          </p:cNvPr>
          <p:cNvSpPr>
            <a:spLocks noGrp="1"/>
          </p:cNvSpPr>
          <p:nvPr>
            <p:ph type="body" sz="quarter" idx="3"/>
          </p:nvPr>
        </p:nvSpPr>
        <p:spPr>
          <a:xfrm>
            <a:off x="5903712" y="733852"/>
            <a:ext cx="5389033" cy="439231"/>
          </a:xfrm>
        </p:spPr>
        <p:txBody>
          <a:bodyPr/>
          <a:lstStyle/>
          <a:p>
            <a:r>
              <a:rPr lang="en-GB" dirty="0"/>
              <a:t>What is your baseline?</a:t>
            </a:r>
          </a:p>
        </p:txBody>
      </p:sp>
      <p:sp>
        <p:nvSpPr>
          <p:cNvPr id="6" name="Content Placeholder 5">
            <a:extLst>
              <a:ext uri="{FF2B5EF4-FFF2-40B4-BE49-F238E27FC236}">
                <a16:creationId xmlns:a16="http://schemas.microsoft.com/office/drawing/2014/main" id="{8B9680DA-3B6D-B8C6-2F68-95512AD290E9}"/>
              </a:ext>
            </a:extLst>
          </p:cNvPr>
          <p:cNvSpPr>
            <a:spLocks noGrp="1"/>
          </p:cNvSpPr>
          <p:nvPr>
            <p:ph sz="quarter" idx="4"/>
          </p:nvPr>
        </p:nvSpPr>
        <p:spPr>
          <a:xfrm>
            <a:off x="5903712" y="1293415"/>
            <a:ext cx="5919480" cy="3951288"/>
          </a:xfrm>
        </p:spPr>
        <p:txBody>
          <a:bodyPr/>
          <a:lstStyle/>
          <a:p>
            <a:pPr marL="0" indent="0">
              <a:buNone/>
            </a:pPr>
            <a:r>
              <a:rPr lang="en-GB" sz="1500" dirty="0"/>
              <a:t>Once you know the extreme weather events you are most likely to face you can then focus on the elements of your school that are most vulnerable to those weather events. To help you think about next steps, you may find it useful to explore one or two tools that show how climate change could affect your school:</a:t>
            </a:r>
          </a:p>
          <a:p>
            <a:r>
              <a:rPr lang="en-GB" sz="1500" dirty="0">
                <a:hlinkClick r:id="rId5"/>
              </a:rPr>
              <a:t>Local Climate Adaptation Tool: </a:t>
            </a:r>
            <a:r>
              <a:rPr lang="en-GB" sz="1500" dirty="0"/>
              <a:t>shows how the local climate may change over time and what risks this could bring.</a:t>
            </a:r>
          </a:p>
          <a:p>
            <a:r>
              <a:rPr lang="en-GB" sz="1500" dirty="0">
                <a:hlinkClick r:id="rId6"/>
              </a:rPr>
              <a:t>Climate Just Tool</a:t>
            </a:r>
            <a:r>
              <a:rPr lang="en-GB" sz="1500" dirty="0"/>
              <a:t>: helps identify which groups or places may be more vulnerable to climate impacts.</a:t>
            </a:r>
          </a:p>
          <a:p>
            <a:r>
              <a:rPr lang="en-GB" sz="1500" dirty="0">
                <a:hlinkClick r:id="rId7"/>
              </a:rPr>
              <a:t>Climate Adaptation Toolkit: </a:t>
            </a:r>
            <a:r>
              <a:rPr lang="en-GB" sz="1500" dirty="0"/>
              <a:t>offers a simple, step‑by‑step approach to preparing for climate risks.</a:t>
            </a:r>
          </a:p>
          <a:p>
            <a:r>
              <a:rPr lang="en-GB" sz="1500" dirty="0">
                <a:hlinkClick r:id="rId8"/>
              </a:rPr>
              <a:t>Local Authority Climate Data portal:  </a:t>
            </a:r>
            <a:r>
              <a:rPr lang="en-GB" sz="1500" dirty="0"/>
              <a:t>provides local data on climate trends and potential risks</a:t>
            </a:r>
          </a:p>
        </p:txBody>
      </p:sp>
    </p:spTree>
    <p:extLst>
      <p:ext uri="{BB962C8B-B14F-4D97-AF65-F5344CB8AC3E}">
        <p14:creationId xmlns:p14="http://schemas.microsoft.com/office/powerpoint/2010/main" val="34813893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A29191-3007-6DE5-3ADC-6CE87AC14BB3}"/>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BA9C9ED3-F735-6FF8-EAFD-9F1AE3A001D4}"/>
              </a:ext>
            </a:extLst>
          </p:cNvPr>
          <p:cNvSpPr>
            <a:spLocks noGrp="1"/>
          </p:cNvSpPr>
          <p:nvPr>
            <p:ph type="title"/>
          </p:nvPr>
        </p:nvSpPr>
        <p:spPr>
          <a:xfrm>
            <a:off x="307848" y="91440"/>
            <a:ext cx="10972800" cy="1143000"/>
          </a:xfrm>
        </p:spPr>
        <p:txBody>
          <a:bodyPr/>
          <a:lstStyle/>
          <a:p>
            <a:r>
              <a:rPr lang="en-GB" dirty="0">
                <a:solidFill>
                  <a:srgbClr val="95D600"/>
                </a:solidFill>
              </a:rPr>
              <a:t>Potential actions i.</a:t>
            </a:r>
          </a:p>
        </p:txBody>
      </p:sp>
      <p:graphicFrame>
        <p:nvGraphicFramePr>
          <p:cNvPr id="11" name="Table 10">
            <a:extLst>
              <a:ext uri="{FF2B5EF4-FFF2-40B4-BE49-F238E27FC236}">
                <a16:creationId xmlns:a16="http://schemas.microsoft.com/office/drawing/2014/main" id="{C62B92BE-9094-862B-7D69-990D528ED319}"/>
              </a:ext>
            </a:extLst>
          </p:cNvPr>
          <p:cNvGraphicFramePr>
            <a:graphicFrameLocks noGrp="1"/>
          </p:cNvGraphicFramePr>
          <p:nvPr>
            <p:extLst>
              <p:ext uri="{D42A27DB-BD31-4B8C-83A1-F6EECF244321}">
                <p14:modId xmlns:p14="http://schemas.microsoft.com/office/powerpoint/2010/main" val="2362140144"/>
              </p:ext>
            </p:extLst>
          </p:nvPr>
        </p:nvGraphicFramePr>
        <p:xfrm>
          <a:off x="384048" y="1143000"/>
          <a:ext cx="11500103" cy="5507419"/>
        </p:xfrm>
        <a:graphic>
          <a:graphicData uri="http://schemas.openxmlformats.org/drawingml/2006/table">
            <a:tbl>
              <a:tblPr firstRow="1" bandRow="1">
                <a:tableStyleId>{00A15C55-8517-42AA-B614-E9B94910E393}</a:tableStyleId>
              </a:tblPr>
              <a:tblGrid>
                <a:gridCol w="2779707">
                  <a:extLst>
                    <a:ext uri="{9D8B030D-6E8A-4147-A177-3AD203B41FA5}">
                      <a16:colId xmlns:a16="http://schemas.microsoft.com/office/drawing/2014/main" val="3884849245"/>
                    </a:ext>
                  </a:extLst>
                </a:gridCol>
                <a:gridCol w="4917443">
                  <a:extLst>
                    <a:ext uri="{9D8B030D-6E8A-4147-A177-3AD203B41FA5}">
                      <a16:colId xmlns:a16="http://schemas.microsoft.com/office/drawing/2014/main" val="2998266246"/>
                    </a:ext>
                  </a:extLst>
                </a:gridCol>
                <a:gridCol w="3802953">
                  <a:extLst>
                    <a:ext uri="{9D8B030D-6E8A-4147-A177-3AD203B41FA5}">
                      <a16:colId xmlns:a16="http://schemas.microsoft.com/office/drawing/2014/main" val="3094703058"/>
                    </a:ext>
                  </a:extLst>
                </a:gridCol>
              </a:tblGrid>
              <a:tr h="386779">
                <a:tc>
                  <a:txBody>
                    <a:bodyPr/>
                    <a:lstStyle/>
                    <a:p>
                      <a:r>
                        <a:rPr lang="en-GB" dirty="0">
                          <a:solidFill>
                            <a:schemeClr val="tx1"/>
                          </a:solidFill>
                        </a:rPr>
                        <a:t>Goal</a:t>
                      </a:r>
                    </a:p>
                  </a:txBody>
                  <a:tcPr/>
                </a:tc>
                <a:tc>
                  <a:txBody>
                    <a:bodyPr/>
                    <a:lstStyle/>
                    <a:p>
                      <a:r>
                        <a:rPr lang="en-GB" dirty="0">
                          <a:solidFill>
                            <a:schemeClr val="tx1"/>
                          </a:solidFill>
                        </a:rPr>
                        <a:t>Action(s)</a:t>
                      </a:r>
                    </a:p>
                  </a:txBody>
                  <a:tcPr/>
                </a:tc>
                <a:tc>
                  <a:txBody>
                    <a:bodyPr/>
                    <a:lstStyle/>
                    <a:p>
                      <a:r>
                        <a:rPr lang="en-GB" dirty="0">
                          <a:solidFill>
                            <a:schemeClr val="tx1"/>
                          </a:solidFill>
                        </a:rPr>
                        <a:t>Helpful Links</a:t>
                      </a:r>
                    </a:p>
                  </a:txBody>
                  <a:tcPr/>
                </a:tc>
                <a:extLst>
                  <a:ext uri="{0D108BD9-81ED-4DB2-BD59-A6C34878D82A}">
                    <a16:rowId xmlns:a16="http://schemas.microsoft.com/office/drawing/2014/main" val="2268396178"/>
                  </a:ext>
                </a:extLst>
              </a:tr>
              <a:tr h="386779">
                <a:tc>
                  <a:txBody>
                    <a:bodyPr/>
                    <a:lstStyle/>
                    <a:p>
                      <a:r>
                        <a:rPr lang="en-GB" sz="1500" b="1" dirty="0"/>
                        <a:t>Baseline: </a:t>
                      </a:r>
                      <a:r>
                        <a:rPr lang="en-GB" sz="1500" dirty="0"/>
                        <a:t>Assess your school’s risk and vulnerability to climate change</a:t>
                      </a:r>
                    </a:p>
                  </a:txBody>
                  <a:tcPr/>
                </a:tc>
                <a:tc>
                  <a:txBody>
                    <a:bodyPr/>
                    <a:lstStyle/>
                    <a:p>
                      <a:r>
                        <a:rPr lang="en-GB" sz="1500" dirty="0"/>
                        <a:t>Use the links provided in this guide to explore the climate risks your school might face.</a:t>
                      </a:r>
                    </a:p>
                    <a:p>
                      <a:r>
                        <a:rPr lang="en-GB" sz="1500" dirty="0"/>
                        <a:t>Identify the most vulnerable elements of your school’s operations (e.g. ageing infrastructure or student wellbeing).</a:t>
                      </a:r>
                    </a:p>
                  </a:txBody>
                  <a:tcPr/>
                </a:tc>
                <a:tc rowSpan="5">
                  <a:txBody>
                    <a:bodyPr/>
                    <a:lstStyle/>
                    <a:p>
                      <a:pPr marL="285750" indent="-285750">
                        <a:buFont typeface="Arial" panose="020B0604020202020204" pitchFamily="34" charset="0"/>
                        <a:buChar char="•"/>
                      </a:pPr>
                      <a:r>
                        <a:rPr lang="en-GB" sz="1500" dirty="0">
                          <a:solidFill>
                            <a:schemeClr val="tx1"/>
                          </a:solidFill>
                          <a:hlinkClick r:id="rId2">
                            <a:extLst>
                              <a:ext uri="{A12FA001-AC4F-418D-AE19-62706E023703}">
                                <ahyp:hlinkClr xmlns:ahyp="http://schemas.microsoft.com/office/drawing/2018/hyperlinkcolor" val="tx"/>
                              </a:ext>
                            </a:extLst>
                          </a:hlinkClick>
                        </a:rPr>
                        <a:t>Local Climate Adaptation Tool: </a:t>
                      </a:r>
                      <a:r>
                        <a:rPr lang="en-GB" sz="1500" dirty="0">
                          <a:solidFill>
                            <a:schemeClr val="tx1"/>
                          </a:solidFill>
                        </a:rPr>
                        <a:t>how local climates change and the risks this creates</a:t>
                      </a:r>
                    </a:p>
                    <a:p>
                      <a:pPr marL="0" indent="0">
                        <a:buFont typeface="Arial" panose="020B0604020202020204" pitchFamily="34" charset="0"/>
                        <a:buNone/>
                      </a:pPr>
                      <a:endParaRPr lang="en-GB" sz="1500" dirty="0">
                        <a:solidFill>
                          <a:schemeClr val="tx1"/>
                        </a:solidFill>
                      </a:endParaRPr>
                    </a:p>
                    <a:p>
                      <a:pPr marL="285750" indent="-285750">
                        <a:buFont typeface="Arial" panose="020B0604020202020204" pitchFamily="34" charset="0"/>
                        <a:buChar char="•"/>
                      </a:pPr>
                      <a:r>
                        <a:rPr lang="en-GB" sz="1500" dirty="0">
                          <a:solidFill>
                            <a:schemeClr val="tx1"/>
                          </a:solidFill>
                          <a:hlinkClick r:id="rId3">
                            <a:extLst>
                              <a:ext uri="{A12FA001-AC4F-418D-AE19-62706E023703}">
                                <ahyp:hlinkClr xmlns:ahyp="http://schemas.microsoft.com/office/drawing/2018/hyperlinkcolor" val="tx"/>
                              </a:ext>
                            </a:extLst>
                          </a:hlinkClick>
                        </a:rPr>
                        <a:t>Climate Just Tool</a:t>
                      </a:r>
                      <a:r>
                        <a:rPr lang="en-GB" sz="1500" dirty="0">
                          <a:solidFill>
                            <a:schemeClr val="tx1"/>
                          </a:solidFill>
                        </a:rPr>
                        <a:t>: understanding what creates vulnerability.</a:t>
                      </a:r>
                    </a:p>
                    <a:p>
                      <a:pPr marL="0" indent="0">
                        <a:buFont typeface="Arial" panose="020B0604020202020204" pitchFamily="34" charset="0"/>
                        <a:buNone/>
                      </a:pPr>
                      <a:endParaRPr lang="en-GB" sz="1500" dirty="0">
                        <a:solidFill>
                          <a:schemeClr val="tx1"/>
                        </a:solidFill>
                      </a:endParaRPr>
                    </a:p>
                    <a:p>
                      <a:pPr marL="285750" indent="-285750">
                        <a:buFont typeface="Arial" panose="020B0604020202020204" pitchFamily="34" charset="0"/>
                        <a:buChar char="•"/>
                      </a:pPr>
                      <a:r>
                        <a:rPr lang="en-GB" sz="1500" dirty="0">
                          <a:solidFill>
                            <a:schemeClr val="tx1"/>
                          </a:solidFill>
                          <a:hlinkClick r:id="rId4">
                            <a:extLst>
                              <a:ext uri="{A12FA001-AC4F-418D-AE19-62706E023703}">
                                <ahyp:hlinkClr xmlns:ahyp="http://schemas.microsoft.com/office/drawing/2018/hyperlinkcolor" val="tx"/>
                              </a:ext>
                            </a:extLst>
                          </a:hlinkClick>
                        </a:rPr>
                        <a:t>Climate Adaptation Toolkit: </a:t>
                      </a:r>
                      <a:r>
                        <a:rPr lang="en-GB" sz="1500" dirty="0">
                          <a:solidFill>
                            <a:schemeClr val="tx1"/>
                          </a:solidFill>
                        </a:rPr>
                        <a:t>a five-step process to help you prepare</a:t>
                      </a:r>
                    </a:p>
                    <a:p>
                      <a:pPr marL="0" indent="0">
                        <a:buFont typeface="Arial" panose="020B0604020202020204" pitchFamily="34" charset="0"/>
                        <a:buNone/>
                      </a:pPr>
                      <a:endParaRPr lang="en-GB" sz="1500" dirty="0">
                        <a:solidFill>
                          <a:schemeClr val="tx1"/>
                        </a:solidFill>
                      </a:endParaRPr>
                    </a:p>
                    <a:p>
                      <a:pPr marL="285750" indent="-285750">
                        <a:buFont typeface="Arial" panose="020B0604020202020204" pitchFamily="34" charset="0"/>
                        <a:buChar char="•"/>
                      </a:pPr>
                      <a:r>
                        <a:rPr lang="en-GB" sz="1500" dirty="0">
                          <a:solidFill>
                            <a:schemeClr val="tx1"/>
                          </a:solidFill>
                          <a:hlinkClick r:id="rId5">
                            <a:extLst>
                              <a:ext uri="{A12FA001-AC4F-418D-AE19-62706E023703}">
                                <ahyp:hlinkClr xmlns:ahyp="http://schemas.microsoft.com/office/drawing/2018/hyperlinkcolor" val="tx"/>
                              </a:ext>
                            </a:extLst>
                          </a:hlinkClick>
                        </a:rPr>
                        <a:t>Local Authority Climate Data portal:  </a:t>
                      </a:r>
                      <a:r>
                        <a:rPr lang="en-GB" sz="1500" dirty="0">
                          <a:solidFill>
                            <a:schemeClr val="tx1"/>
                          </a:solidFill>
                        </a:rPr>
                        <a:t>explore the local climate and associated risks</a:t>
                      </a:r>
                    </a:p>
                    <a:p>
                      <a:pPr marL="0" indent="0">
                        <a:buFont typeface="Arial" panose="020B0604020202020204" pitchFamily="34" charset="0"/>
                        <a:buNone/>
                      </a:pPr>
                      <a:endParaRPr lang="en-GB" sz="1500" dirty="0">
                        <a:solidFill>
                          <a:schemeClr val="tx1"/>
                        </a:solidFill>
                        <a:hlinkClick r:id="rId6">
                          <a:extLst>
                            <a:ext uri="{A12FA001-AC4F-418D-AE19-62706E023703}">
                              <ahyp:hlinkClr xmlns:ahyp="http://schemas.microsoft.com/office/drawing/2018/hyperlinkcolor" val="tx"/>
                            </a:ext>
                          </a:extLst>
                        </a:hlinkClick>
                      </a:endParaRPr>
                    </a:p>
                    <a:p>
                      <a:pPr marL="285750" indent="-285750">
                        <a:buFont typeface="Arial" panose="020B0604020202020204" pitchFamily="34" charset="0"/>
                        <a:buChar char="•"/>
                      </a:pPr>
                      <a:r>
                        <a:rPr lang="en-GB" sz="1500" dirty="0">
                          <a:solidFill>
                            <a:schemeClr val="tx1"/>
                          </a:solidFill>
                          <a:hlinkClick r:id="rId6">
                            <a:extLst>
                              <a:ext uri="{A12FA001-AC4F-418D-AE19-62706E023703}">
                                <ahyp:hlinkClr xmlns:ahyp="http://schemas.microsoft.com/office/drawing/2018/hyperlinkcolor" val="tx"/>
                              </a:ext>
                            </a:extLst>
                          </a:hlinkClick>
                        </a:rPr>
                        <a:t>WWF Climate Change Resources for schools</a:t>
                      </a:r>
                      <a:endParaRPr lang="en-GB" sz="1500" dirty="0">
                        <a:solidFill>
                          <a:schemeClr val="tx1"/>
                        </a:solidFill>
                      </a:endParaRPr>
                    </a:p>
                    <a:p>
                      <a:pPr marL="0" indent="0">
                        <a:buFont typeface="Arial" panose="020B0604020202020204" pitchFamily="34" charset="0"/>
                        <a:buNone/>
                      </a:pPr>
                      <a:endParaRPr lang="en-GB" sz="1500" dirty="0">
                        <a:solidFill>
                          <a:schemeClr val="tx1"/>
                        </a:solidFill>
                      </a:endParaRPr>
                    </a:p>
                    <a:p>
                      <a:pPr marL="285750" indent="-285750">
                        <a:buFont typeface="Arial" panose="020B0604020202020204" pitchFamily="34" charset="0"/>
                        <a:buChar char="•"/>
                      </a:pPr>
                      <a:r>
                        <a:rPr lang="en-GB" sz="1500" dirty="0">
                          <a:solidFill>
                            <a:schemeClr val="tx1"/>
                          </a:solidFill>
                          <a:hlinkClick r:id="rId7">
                            <a:extLst>
                              <a:ext uri="{A12FA001-AC4F-418D-AE19-62706E023703}">
                                <ahyp:hlinkClr xmlns:ahyp="http://schemas.microsoft.com/office/drawing/2018/hyperlinkcolor" val="tx"/>
                              </a:ext>
                            </a:extLst>
                          </a:hlinkClick>
                        </a:rPr>
                        <a:t>UK Government Guidance on how to make an emergency response plan</a:t>
                      </a:r>
                      <a:endParaRPr lang="en-GB" sz="1500" dirty="0">
                        <a:solidFill>
                          <a:schemeClr val="tx1"/>
                        </a:solidFill>
                      </a:endParaRPr>
                    </a:p>
                    <a:p>
                      <a:pPr marL="0" indent="0">
                        <a:buFont typeface="Arial" panose="020B0604020202020204" pitchFamily="34" charset="0"/>
                        <a:buNone/>
                      </a:pPr>
                      <a:endParaRPr lang="en-GB" sz="1500" dirty="0">
                        <a:solidFill>
                          <a:schemeClr val="tx1"/>
                        </a:solidFill>
                      </a:endParaRPr>
                    </a:p>
                    <a:p>
                      <a:pPr marL="285750" indent="-285750">
                        <a:buFont typeface="Arial" panose="020B0604020202020204" pitchFamily="34" charset="0"/>
                        <a:buChar char="•"/>
                      </a:pPr>
                      <a:r>
                        <a:rPr lang="en-GB" sz="1500" dirty="0">
                          <a:solidFill>
                            <a:schemeClr val="tx1"/>
                          </a:solidFill>
                          <a:hlinkClick r:id="rId8">
                            <a:extLst>
                              <a:ext uri="{A12FA001-AC4F-418D-AE19-62706E023703}">
                                <ahyp:hlinkClr xmlns:ahyp="http://schemas.microsoft.com/office/drawing/2018/hyperlinkcolor" val="tx"/>
                              </a:ext>
                            </a:extLst>
                          </a:hlinkClick>
                        </a:rPr>
                        <a:t>UK Government hot weather and heatwave guidance for schools and education settings </a:t>
                      </a:r>
                      <a:endParaRPr lang="en-GB" sz="1500" dirty="0">
                        <a:solidFill>
                          <a:schemeClr val="tx1"/>
                        </a:solidFill>
                      </a:endParaRPr>
                    </a:p>
                  </a:txBody>
                  <a:tcPr/>
                </a:tc>
                <a:extLst>
                  <a:ext uri="{0D108BD9-81ED-4DB2-BD59-A6C34878D82A}">
                    <a16:rowId xmlns:a16="http://schemas.microsoft.com/office/drawing/2014/main" val="793062277"/>
                  </a:ext>
                </a:extLst>
              </a:tr>
              <a:tr h="386779">
                <a:tc>
                  <a:txBody>
                    <a:bodyPr/>
                    <a:lstStyle/>
                    <a:p>
                      <a:r>
                        <a:rPr lang="en-GB" sz="1500" dirty="0"/>
                        <a:t>Develop emergency response plans to build climate resilience in the school</a:t>
                      </a:r>
                    </a:p>
                  </a:txBody>
                  <a:tcPr/>
                </a:tc>
                <a:tc>
                  <a:txBody>
                    <a:bodyPr/>
                    <a:lstStyle/>
                    <a:p>
                      <a:r>
                        <a:rPr lang="en-GB" sz="1500" dirty="0"/>
                        <a:t>Establish a protocol for rapid recovery and response after climate events.</a:t>
                      </a:r>
                    </a:p>
                    <a:p>
                      <a:r>
                        <a:rPr lang="en-GB" sz="1500" dirty="0"/>
                        <a:t>Ensure proactive planning is in place to mitigate risks to vulnerable staff and students (e.g. health and social vulnerabilities).</a:t>
                      </a:r>
                    </a:p>
                  </a:txBody>
                  <a:tcPr/>
                </a:tc>
                <a:tc vMerge="1">
                  <a:txBody>
                    <a:bodyPr/>
                    <a:lstStyle/>
                    <a:p>
                      <a:endParaRPr lang="en-GB" sz="1500" dirty="0"/>
                    </a:p>
                  </a:txBody>
                  <a:tcPr/>
                </a:tc>
                <a:extLst>
                  <a:ext uri="{0D108BD9-81ED-4DB2-BD59-A6C34878D82A}">
                    <a16:rowId xmlns:a16="http://schemas.microsoft.com/office/drawing/2014/main" val="1378507380"/>
                  </a:ext>
                </a:extLst>
              </a:tr>
              <a:tr h="386779">
                <a:tc>
                  <a:txBody>
                    <a:bodyPr/>
                    <a:lstStyle/>
                    <a:p>
                      <a:r>
                        <a:rPr lang="en-GB" sz="1500" dirty="0"/>
                        <a:t>Adjust school hours for periods of extreme weather</a:t>
                      </a:r>
                    </a:p>
                  </a:txBody>
                  <a:tcPr/>
                </a:tc>
                <a:tc>
                  <a:txBody>
                    <a:bodyPr/>
                    <a:lstStyle/>
                    <a:p>
                      <a:r>
                        <a:rPr lang="en-GB" sz="1500" dirty="0"/>
                        <a:t>Have a policy in place for adjusting school hours during extreme weather events.</a:t>
                      </a:r>
                    </a:p>
                  </a:txBody>
                  <a:tcPr/>
                </a:tc>
                <a:tc vMerge="1">
                  <a:txBody>
                    <a:bodyPr/>
                    <a:lstStyle/>
                    <a:p>
                      <a:endParaRPr lang="en-GB" sz="1500" dirty="0"/>
                    </a:p>
                  </a:txBody>
                  <a:tcPr/>
                </a:tc>
                <a:extLst>
                  <a:ext uri="{0D108BD9-81ED-4DB2-BD59-A6C34878D82A}">
                    <a16:rowId xmlns:a16="http://schemas.microsoft.com/office/drawing/2014/main" val="1965779406"/>
                  </a:ext>
                </a:extLst>
              </a:tr>
              <a:tr h="386779">
                <a:tc>
                  <a:txBody>
                    <a:bodyPr/>
                    <a:lstStyle/>
                    <a:p>
                      <a:r>
                        <a:rPr lang="en-GB" sz="1500" dirty="0"/>
                        <a:t>Monitor heat in classrooms</a:t>
                      </a:r>
                    </a:p>
                  </a:txBody>
                  <a:tcPr/>
                </a:tc>
                <a:tc>
                  <a:txBody>
                    <a:bodyPr/>
                    <a:lstStyle/>
                    <a:p>
                      <a:r>
                        <a:rPr lang="en-GB" sz="1500" dirty="0"/>
                        <a:t>Install classroom heat sensors.</a:t>
                      </a:r>
                    </a:p>
                    <a:p>
                      <a:r>
                        <a:rPr lang="en-GB" sz="1500" dirty="0"/>
                        <a:t>Train staff to be able to use them and identify dangerous heat levels.</a:t>
                      </a:r>
                    </a:p>
                    <a:p>
                      <a:r>
                        <a:rPr lang="en-GB" sz="1500" dirty="0"/>
                        <a:t>React to heat levels with appropriate policy and procedure.</a:t>
                      </a:r>
                    </a:p>
                  </a:txBody>
                  <a:tcPr/>
                </a:tc>
                <a:tc vMerge="1">
                  <a:txBody>
                    <a:bodyPr/>
                    <a:lstStyle/>
                    <a:p>
                      <a:endParaRPr lang="en-GB" sz="1500" dirty="0"/>
                    </a:p>
                  </a:txBody>
                  <a:tcPr/>
                </a:tc>
                <a:extLst>
                  <a:ext uri="{0D108BD9-81ED-4DB2-BD59-A6C34878D82A}">
                    <a16:rowId xmlns:a16="http://schemas.microsoft.com/office/drawing/2014/main" val="3518218738"/>
                  </a:ext>
                </a:extLst>
              </a:tr>
              <a:tr h="386779">
                <a:tc>
                  <a:txBody>
                    <a:bodyPr/>
                    <a:lstStyle/>
                    <a:p>
                      <a:r>
                        <a:rPr lang="en-GB" sz="1500" dirty="0"/>
                        <a:t>Create a policy to relax the dress code in periods of hot weather</a:t>
                      </a:r>
                    </a:p>
                  </a:txBody>
                  <a:tcPr/>
                </a:tc>
                <a:tc>
                  <a:txBody>
                    <a:bodyPr/>
                    <a:lstStyle/>
                    <a:p>
                      <a:r>
                        <a:rPr lang="en-GB" sz="1500" dirty="0"/>
                        <a:t>Encourage pupils to wear loose, light coloured clothing. </a:t>
                      </a:r>
                    </a:p>
                    <a:p>
                      <a:r>
                        <a:rPr lang="en-GB" sz="1500" dirty="0"/>
                        <a:t>Sunhats and sunscreen.</a:t>
                      </a:r>
                    </a:p>
                    <a:p>
                      <a:r>
                        <a:rPr lang="en-GB" sz="1500" dirty="0"/>
                        <a:t>Teachers should also encourage children to take off their blazers and jumpers.</a:t>
                      </a:r>
                    </a:p>
                  </a:txBody>
                  <a:tcPr/>
                </a:tc>
                <a:tc vMerge="1">
                  <a:txBody>
                    <a:bodyPr/>
                    <a:lstStyle/>
                    <a:p>
                      <a:endParaRPr lang="en-GB" sz="1500" dirty="0"/>
                    </a:p>
                  </a:txBody>
                  <a:tcPr/>
                </a:tc>
                <a:extLst>
                  <a:ext uri="{0D108BD9-81ED-4DB2-BD59-A6C34878D82A}">
                    <a16:rowId xmlns:a16="http://schemas.microsoft.com/office/drawing/2014/main" val="2680173237"/>
                  </a:ext>
                </a:extLst>
              </a:tr>
            </a:tbl>
          </a:graphicData>
        </a:graphic>
      </p:graphicFrame>
    </p:spTree>
    <p:extLst>
      <p:ext uri="{BB962C8B-B14F-4D97-AF65-F5344CB8AC3E}">
        <p14:creationId xmlns:p14="http://schemas.microsoft.com/office/powerpoint/2010/main" val="35841499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22E030-9621-0DC6-AD4F-77D4C657D0F4}"/>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37FE90DA-2251-BE3C-BC17-BAAFF3360972}"/>
              </a:ext>
            </a:extLst>
          </p:cNvPr>
          <p:cNvSpPr>
            <a:spLocks noGrp="1"/>
          </p:cNvSpPr>
          <p:nvPr>
            <p:ph type="title"/>
          </p:nvPr>
        </p:nvSpPr>
        <p:spPr>
          <a:xfrm>
            <a:off x="307848" y="91440"/>
            <a:ext cx="10972800" cy="1143000"/>
          </a:xfrm>
        </p:spPr>
        <p:txBody>
          <a:bodyPr/>
          <a:lstStyle/>
          <a:p>
            <a:r>
              <a:rPr lang="en-GB" dirty="0">
                <a:solidFill>
                  <a:srgbClr val="95D600"/>
                </a:solidFill>
              </a:rPr>
              <a:t>Potential actions ii.</a:t>
            </a:r>
          </a:p>
        </p:txBody>
      </p:sp>
      <p:graphicFrame>
        <p:nvGraphicFramePr>
          <p:cNvPr id="11" name="Table 10">
            <a:extLst>
              <a:ext uri="{FF2B5EF4-FFF2-40B4-BE49-F238E27FC236}">
                <a16:creationId xmlns:a16="http://schemas.microsoft.com/office/drawing/2014/main" id="{64139259-EBAF-D306-F5C7-35CE9D41D901}"/>
              </a:ext>
            </a:extLst>
          </p:cNvPr>
          <p:cNvGraphicFramePr>
            <a:graphicFrameLocks noGrp="1"/>
          </p:cNvGraphicFramePr>
          <p:nvPr>
            <p:extLst>
              <p:ext uri="{D42A27DB-BD31-4B8C-83A1-F6EECF244321}">
                <p14:modId xmlns:p14="http://schemas.microsoft.com/office/powerpoint/2010/main" val="1201943128"/>
              </p:ext>
            </p:extLst>
          </p:nvPr>
        </p:nvGraphicFramePr>
        <p:xfrm>
          <a:off x="416052" y="1143000"/>
          <a:ext cx="11468100" cy="5553139"/>
        </p:xfrm>
        <a:graphic>
          <a:graphicData uri="http://schemas.openxmlformats.org/drawingml/2006/table">
            <a:tbl>
              <a:tblPr firstRow="1" bandRow="1">
                <a:tableStyleId>{00A15C55-8517-42AA-B614-E9B94910E393}</a:tableStyleId>
              </a:tblPr>
              <a:tblGrid>
                <a:gridCol w="2771972">
                  <a:extLst>
                    <a:ext uri="{9D8B030D-6E8A-4147-A177-3AD203B41FA5}">
                      <a16:colId xmlns:a16="http://schemas.microsoft.com/office/drawing/2014/main" val="3884849245"/>
                    </a:ext>
                  </a:extLst>
                </a:gridCol>
                <a:gridCol w="4903758">
                  <a:extLst>
                    <a:ext uri="{9D8B030D-6E8A-4147-A177-3AD203B41FA5}">
                      <a16:colId xmlns:a16="http://schemas.microsoft.com/office/drawing/2014/main" val="2998266246"/>
                    </a:ext>
                  </a:extLst>
                </a:gridCol>
                <a:gridCol w="3792370">
                  <a:extLst>
                    <a:ext uri="{9D8B030D-6E8A-4147-A177-3AD203B41FA5}">
                      <a16:colId xmlns:a16="http://schemas.microsoft.com/office/drawing/2014/main" val="3094703058"/>
                    </a:ext>
                  </a:extLst>
                </a:gridCol>
              </a:tblGrid>
              <a:tr h="386779">
                <a:tc>
                  <a:txBody>
                    <a:bodyPr/>
                    <a:lstStyle/>
                    <a:p>
                      <a:r>
                        <a:rPr lang="en-GB" dirty="0">
                          <a:solidFill>
                            <a:schemeClr val="tx1"/>
                          </a:solidFill>
                        </a:rPr>
                        <a:t>Goal</a:t>
                      </a:r>
                    </a:p>
                  </a:txBody>
                  <a:tcPr/>
                </a:tc>
                <a:tc>
                  <a:txBody>
                    <a:bodyPr/>
                    <a:lstStyle/>
                    <a:p>
                      <a:r>
                        <a:rPr lang="en-GB" dirty="0">
                          <a:solidFill>
                            <a:schemeClr val="tx1"/>
                          </a:solidFill>
                        </a:rPr>
                        <a:t>Action(s)</a:t>
                      </a:r>
                    </a:p>
                  </a:txBody>
                  <a:tcPr/>
                </a:tc>
                <a:tc>
                  <a:txBody>
                    <a:bodyPr/>
                    <a:lstStyle/>
                    <a:p>
                      <a:r>
                        <a:rPr lang="en-GB" dirty="0">
                          <a:solidFill>
                            <a:schemeClr val="tx1"/>
                          </a:solidFill>
                        </a:rPr>
                        <a:t>Helpful Links</a:t>
                      </a:r>
                    </a:p>
                  </a:txBody>
                  <a:tcPr/>
                </a:tc>
                <a:extLst>
                  <a:ext uri="{0D108BD9-81ED-4DB2-BD59-A6C34878D82A}">
                    <a16:rowId xmlns:a16="http://schemas.microsoft.com/office/drawing/2014/main" val="2268396178"/>
                  </a:ext>
                </a:extLst>
              </a:tr>
              <a:tr h="386779">
                <a:tc>
                  <a:txBody>
                    <a:bodyPr/>
                    <a:lstStyle/>
                    <a:p>
                      <a:r>
                        <a:rPr lang="en-GB" sz="1500" dirty="0"/>
                        <a:t>Increase school knowledge of climate change adaptation and resilience.</a:t>
                      </a:r>
                    </a:p>
                  </a:txBody>
                  <a:tcPr/>
                </a:tc>
                <a:tc>
                  <a:txBody>
                    <a:bodyPr/>
                    <a:lstStyle/>
                    <a:p>
                      <a:r>
                        <a:rPr lang="en-GB" sz="1500" dirty="0"/>
                        <a:t>Introduce climate education into the curriculum.</a:t>
                      </a:r>
                    </a:p>
                    <a:p>
                      <a:r>
                        <a:rPr lang="en-GB" sz="1500" dirty="0"/>
                        <a:t>Involve students and staff in resilience-building activities.</a:t>
                      </a:r>
                    </a:p>
                  </a:txBody>
                  <a:tcPr/>
                </a:tc>
                <a:tc rowSpan="4">
                  <a:txBody>
                    <a:bodyPr/>
                    <a:lstStyle/>
                    <a:p>
                      <a:pPr marL="285750" indent="-285750">
                        <a:buFont typeface="Arial" panose="020B0604020202020204" pitchFamily="34" charset="0"/>
                        <a:buChar char="•"/>
                      </a:pPr>
                      <a:r>
                        <a:rPr lang="en-GB" sz="1500" dirty="0">
                          <a:solidFill>
                            <a:schemeClr val="tx1"/>
                          </a:solidFill>
                          <a:hlinkClick r:id="rId2">
                            <a:extLst>
                              <a:ext uri="{A12FA001-AC4F-418D-AE19-62706E023703}">
                                <ahyp:hlinkClr xmlns:ahyp="http://schemas.microsoft.com/office/drawing/2018/hyperlinkcolor" val="tx"/>
                              </a:ext>
                            </a:extLst>
                          </a:hlinkClick>
                        </a:rPr>
                        <a:t>Adverse weather advice from NASUWT</a:t>
                      </a:r>
                      <a:r>
                        <a:rPr lang="en-GB" sz="1500" dirty="0">
                          <a:solidFill>
                            <a:schemeClr val="tx1"/>
                          </a:solidFill>
                        </a:rPr>
                        <a:t> and the </a:t>
                      </a:r>
                      <a:r>
                        <a:rPr lang="en-GB" sz="1500" dirty="0">
                          <a:solidFill>
                            <a:schemeClr val="tx1"/>
                          </a:solidFill>
                          <a:hlinkClick r:id="rId3">
                            <a:extLst>
                              <a:ext uri="{A12FA001-AC4F-418D-AE19-62706E023703}">
                                <ahyp:hlinkClr xmlns:ahyp="http://schemas.microsoft.com/office/drawing/2018/hyperlinkcolor" val="tx"/>
                              </a:ext>
                            </a:extLst>
                          </a:hlinkClick>
                        </a:rPr>
                        <a:t>Joint Union Heatwave Protocol</a:t>
                      </a:r>
                      <a:endParaRPr lang="en-GB" sz="1500" dirty="0">
                        <a:solidFill>
                          <a:schemeClr val="tx1"/>
                        </a:solidFill>
                      </a:endParaRPr>
                    </a:p>
                    <a:p>
                      <a:pPr marL="0" indent="0">
                        <a:buFont typeface="Arial" panose="020B0604020202020204" pitchFamily="34" charset="0"/>
                        <a:buNone/>
                      </a:pPr>
                      <a:endParaRPr lang="en-GB" sz="1500" dirty="0">
                        <a:solidFill>
                          <a:schemeClr val="tx1"/>
                        </a:solidFill>
                      </a:endParaRPr>
                    </a:p>
                    <a:p>
                      <a:pPr marL="285750" indent="-285750">
                        <a:buFont typeface="Arial" panose="020B0604020202020204" pitchFamily="34" charset="0"/>
                        <a:buChar char="•"/>
                      </a:pPr>
                      <a:r>
                        <a:rPr lang="en-GB" sz="1500" dirty="0">
                          <a:solidFill>
                            <a:schemeClr val="tx1"/>
                          </a:solidFill>
                          <a:hlinkClick r:id="rId4">
                            <a:extLst>
                              <a:ext uri="{A12FA001-AC4F-418D-AE19-62706E023703}">
                                <ahyp:hlinkClr xmlns:ahyp="http://schemas.microsoft.com/office/drawing/2018/hyperlinkcolor" val="tx"/>
                              </a:ext>
                            </a:extLst>
                          </a:hlinkClick>
                        </a:rPr>
                        <a:t>Energy Sparks Energy Monitors Scheme </a:t>
                      </a:r>
                      <a:r>
                        <a:rPr lang="en-GB" sz="1500" dirty="0">
                          <a:solidFill>
                            <a:schemeClr val="tx1"/>
                          </a:solidFill>
                        </a:rPr>
                        <a:t>for student engagement</a:t>
                      </a:r>
                    </a:p>
                    <a:p>
                      <a:pPr marL="0" indent="0">
                        <a:buFont typeface="Arial" panose="020B0604020202020204" pitchFamily="34" charset="0"/>
                        <a:buNone/>
                      </a:pPr>
                      <a:endParaRPr lang="en-GB" sz="1500" dirty="0">
                        <a:solidFill>
                          <a:schemeClr val="tx1"/>
                        </a:solidFill>
                      </a:endParaRPr>
                    </a:p>
                    <a:p>
                      <a:pPr marL="285750" indent="-285750">
                        <a:buFont typeface="Arial" panose="020B0604020202020204" pitchFamily="34" charset="0"/>
                        <a:buChar char="•"/>
                      </a:pPr>
                      <a:r>
                        <a:rPr lang="en-GB" sz="1500" dirty="0">
                          <a:solidFill>
                            <a:schemeClr val="tx1"/>
                          </a:solidFill>
                          <a:hlinkClick r:id="rId5">
                            <a:extLst>
                              <a:ext uri="{A12FA001-AC4F-418D-AE19-62706E023703}">
                                <ahyp:hlinkClr xmlns:ahyp="http://schemas.microsoft.com/office/drawing/2018/hyperlinkcolor" val="tx"/>
                              </a:ext>
                            </a:extLst>
                          </a:hlinkClick>
                        </a:rPr>
                        <a:t>Climate Ready Places Lesson Plans</a:t>
                      </a:r>
                      <a:endParaRPr lang="en-GB" sz="1500" dirty="0">
                        <a:solidFill>
                          <a:schemeClr val="tx1"/>
                        </a:solidFill>
                      </a:endParaRPr>
                    </a:p>
                    <a:p>
                      <a:pPr marL="0" indent="0">
                        <a:buFont typeface="Arial" panose="020B0604020202020204" pitchFamily="34" charset="0"/>
                        <a:buNone/>
                      </a:pPr>
                      <a:endParaRPr lang="en-GB" sz="1500" dirty="0">
                        <a:solidFill>
                          <a:schemeClr val="tx1"/>
                        </a:solidFill>
                      </a:endParaRPr>
                    </a:p>
                    <a:p>
                      <a:pPr marL="285750" indent="-285750">
                        <a:buFont typeface="Arial" panose="020B0604020202020204" pitchFamily="34" charset="0"/>
                        <a:buChar char="•"/>
                      </a:pPr>
                      <a:r>
                        <a:rPr lang="en-GB" sz="1500" dirty="0">
                          <a:solidFill>
                            <a:schemeClr val="tx1"/>
                          </a:solidFill>
                          <a:hlinkClick r:id="rId6">
                            <a:extLst>
                              <a:ext uri="{A12FA001-AC4F-418D-AE19-62706E023703}">
                                <ahyp:hlinkClr xmlns:ahyp="http://schemas.microsoft.com/office/drawing/2018/hyperlinkcolor" val="tx"/>
                              </a:ext>
                            </a:extLst>
                          </a:hlinkClick>
                        </a:rPr>
                        <a:t>The Pod Water Week</a:t>
                      </a:r>
                      <a:endParaRPr lang="en-GB" sz="1500" dirty="0">
                        <a:solidFill>
                          <a:schemeClr val="tx1"/>
                        </a:solidFill>
                      </a:endParaRPr>
                    </a:p>
                    <a:p>
                      <a:pPr marL="0" indent="0">
                        <a:buFont typeface="Arial" panose="020B0604020202020204" pitchFamily="34" charset="0"/>
                        <a:buNone/>
                      </a:pPr>
                      <a:endParaRPr lang="en-GB" sz="1500" dirty="0">
                        <a:solidFill>
                          <a:schemeClr val="tx1"/>
                        </a:solidFill>
                      </a:endParaRPr>
                    </a:p>
                    <a:p>
                      <a:pPr marL="285750" indent="-285750">
                        <a:buFont typeface="Arial" panose="020B0604020202020204" pitchFamily="34" charset="0"/>
                        <a:buChar char="•"/>
                      </a:pPr>
                      <a:r>
                        <a:rPr lang="en-GB" sz="1500" dirty="0">
                          <a:solidFill>
                            <a:schemeClr val="tx1"/>
                          </a:solidFill>
                          <a:hlinkClick r:id="rId7">
                            <a:extLst>
                              <a:ext uri="{A12FA001-AC4F-418D-AE19-62706E023703}">
                                <ahyp:hlinkClr xmlns:ahyp="http://schemas.microsoft.com/office/drawing/2018/hyperlinkcolor" val="tx"/>
                              </a:ext>
                            </a:extLst>
                          </a:hlinkClick>
                        </a:rPr>
                        <a:t>RHS Conserving Water Guidance for School Gardens</a:t>
                      </a:r>
                      <a:endParaRPr lang="en-GB" sz="1500" dirty="0">
                        <a:solidFill>
                          <a:schemeClr val="tx1"/>
                        </a:solidFill>
                      </a:endParaRPr>
                    </a:p>
                    <a:p>
                      <a:pPr marL="0" indent="0">
                        <a:buFont typeface="Arial" panose="020B0604020202020204" pitchFamily="34" charset="0"/>
                        <a:buNone/>
                      </a:pPr>
                      <a:endParaRPr lang="en-GB" sz="1500" dirty="0">
                        <a:solidFill>
                          <a:schemeClr val="tx1"/>
                        </a:solidFill>
                      </a:endParaRPr>
                    </a:p>
                    <a:p>
                      <a:pPr marL="285750" indent="-285750">
                        <a:buFont typeface="Arial" panose="020B0604020202020204" pitchFamily="34" charset="0"/>
                        <a:buChar char="•"/>
                      </a:pPr>
                      <a:r>
                        <a:rPr lang="en-GB" sz="1500" dirty="0">
                          <a:solidFill>
                            <a:schemeClr val="tx1"/>
                          </a:solidFill>
                          <a:hlinkClick r:id="rId8">
                            <a:extLst>
                              <a:ext uri="{A12FA001-AC4F-418D-AE19-62706E023703}">
                                <ahyp:hlinkClr xmlns:ahyp="http://schemas.microsoft.com/office/drawing/2018/hyperlinkcolor" val="tx"/>
                              </a:ext>
                            </a:extLst>
                          </a:hlinkClick>
                        </a:rPr>
                        <a:t>SuDS for Schools</a:t>
                      </a:r>
                      <a:endParaRPr lang="en-GB" sz="1500" dirty="0">
                        <a:solidFill>
                          <a:schemeClr val="tx1"/>
                        </a:solidFill>
                      </a:endParaRPr>
                    </a:p>
                    <a:p>
                      <a:pPr marL="0" indent="0">
                        <a:buFont typeface="Arial" panose="020B0604020202020204" pitchFamily="34" charset="0"/>
                        <a:buNone/>
                      </a:pPr>
                      <a:endParaRPr lang="en-GB" sz="1500" dirty="0">
                        <a:solidFill>
                          <a:schemeClr val="tx1"/>
                        </a:solidFill>
                      </a:endParaRPr>
                    </a:p>
                    <a:p>
                      <a:pPr marL="285750" indent="-285750">
                        <a:buFont typeface="Arial" panose="020B0604020202020204" pitchFamily="34" charset="0"/>
                        <a:buChar char="•"/>
                      </a:pPr>
                      <a:r>
                        <a:rPr lang="en-GB" sz="1500" dirty="0">
                          <a:solidFill>
                            <a:schemeClr val="tx1"/>
                          </a:solidFill>
                          <a:hlinkClick r:id="rId9">
                            <a:extLst>
                              <a:ext uri="{A12FA001-AC4F-418D-AE19-62706E023703}">
                                <ahyp:hlinkClr xmlns:ahyp="http://schemas.microsoft.com/office/drawing/2018/hyperlinkcolor" val="tx"/>
                              </a:ext>
                            </a:extLst>
                          </a:hlinkClick>
                        </a:rPr>
                        <a:t>ARUP adaptation and resilience measures for schools in London</a:t>
                      </a:r>
                      <a:endParaRPr lang="en-GB" sz="1500" dirty="0">
                        <a:solidFill>
                          <a:schemeClr val="tx1"/>
                        </a:solidFill>
                      </a:endParaRPr>
                    </a:p>
                    <a:p>
                      <a:pPr marL="0" indent="0">
                        <a:buFont typeface="Arial" panose="020B0604020202020204" pitchFamily="34" charset="0"/>
                        <a:buNone/>
                      </a:pPr>
                      <a:endParaRPr lang="en-GB" sz="1500" dirty="0">
                        <a:solidFill>
                          <a:schemeClr val="tx1"/>
                        </a:solidFill>
                      </a:endParaRPr>
                    </a:p>
                    <a:p>
                      <a:pPr marL="285750" indent="-285750">
                        <a:buFont typeface="Arial" panose="020B0604020202020204" pitchFamily="34" charset="0"/>
                        <a:buChar char="•"/>
                      </a:pPr>
                      <a:r>
                        <a:rPr lang="en-GB" sz="1500" dirty="0">
                          <a:solidFill>
                            <a:schemeClr val="tx1"/>
                          </a:solidFill>
                          <a:hlinkClick r:id="rId10">
                            <a:extLst>
                              <a:ext uri="{A12FA001-AC4F-418D-AE19-62706E023703}">
                                <ahyp:hlinkClr xmlns:ahyp="http://schemas.microsoft.com/office/drawing/2018/hyperlinkcolor" val="tx"/>
                              </a:ext>
                            </a:extLst>
                          </a:hlinkClick>
                        </a:rPr>
                        <a:t>Rainwater harvesting regulations in the UK</a:t>
                      </a:r>
                      <a:endParaRPr lang="en-GB" sz="1500" dirty="0">
                        <a:solidFill>
                          <a:schemeClr val="tx1"/>
                        </a:solidFill>
                      </a:endParaRPr>
                    </a:p>
                    <a:p>
                      <a:pPr marL="285750" indent="-285750">
                        <a:buFont typeface="Arial" panose="020B0604020202020204" pitchFamily="34" charset="0"/>
                        <a:buChar char="•"/>
                      </a:pPr>
                      <a:endParaRPr lang="en-GB" sz="1500" dirty="0">
                        <a:solidFill>
                          <a:schemeClr val="tx1"/>
                        </a:solidFill>
                      </a:endParaRPr>
                    </a:p>
                    <a:p>
                      <a:pPr marL="285750" indent="-285750">
                        <a:buFont typeface="Arial" panose="020B0604020202020204" pitchFamily="34" charset="0"/>
                        <a:buChar char="•"/>
                      </a:pPr>
                      <a:r>
                        <a:rPr lang="en-GB" sz="1500" dirty="0">
                          <a:solidFill>
                            <a:schemeClr val="tx1"/>
                          </a:solidFill>
                          <a:hlinkClick r:id="rId11">
                            <a:extLst>
                              <a:ext uri="{A12FA001-AC4F-418D-AE19-62706E023703}">
                                <ahyp:hlinkClr xmlns:ahyp="http://schemas.microsoft.com/office/drawing/2018/hyperlinkcolor" val="tx"/>
                              </a:ext>
                            </a:extLst>
                          </a:hlinkClick>
                        </a:rPr>
                        <a:t>UK Government flood risk management guidance for schools</a:t>
                      </a:r>
                      <a:endParaRPr lang="en-GB" sz="1500" dirty="0">
                        <a:solidFill>
                          <a:schemeClr val="tx1"/>
                        </a:solidFill>
                      </a:endParaRPr>
                    </a:p>
                  </a:txBody>
                  <a:tcPr/>
                </a:tc>
                <a:extLst>
                  <a:ext uri="{0D108BD9-81ED-4DB2-BD59-A6C34878D82A}">
                    <a16:rowId xmlns:a16="http://schemas.microsoft.com/office/drawing/2014/main" val="793062277"/>
                  </a:ext>
                </a:extLst>
              </a:tr>
              <a:tr h="386779">
                <a:tc>
                  <a:txBody>
                    <a:bodyPr/>
                    <a:lstStyle/>
                    <a:p>
                      <a:r>
                        <a:rPr lang="en-GB" sz="1500" dirty="0"/>
                        <a:t>Embed water conservation practices in school culture.</a:t>
                      </a:r>
                    </a:p>
                  </a:txBody>
                  <a:tcPr/>
                </a:tc>
                <a:tc>
                  <a:txBody>
                    <a:bodyPr/>
                    <a:lstStyle/>
                    <a:p>
                      <a:pPr algn="l"/>
                      <a:r>
                        <a:rPr lang="en-GB" sz="1500" dirty="0"/>
                        <a:t>Run a campaign within the school about conserving and not wasting water. </a:t>
                      </a:r>
                    </a:p>
                  </a:txBody>
                  <a:tcPr/>
                </a:tc>
                <a:tc vMerge="1">
                  <a:txBody>
                    <a:bodyPr/>
                    <a:lstStyle/>
                    <a:p>
                      <a:endParaRPr lang="en-GB" sz="1500" dirty="0"/>
                    </a:p>
                  </a:txBody>
                  <a:tcPr/>
                </a:tc>
                <a:extLst>
                  <a:ext uri="{0D108BD9-81ED-4DB2-BD59-A6C34878D82A}">
                    <a16:rowId xmlns:a16="http://schemas.microsoft.com/office/drawing/2014/main" val="1378507380"/>
                  </a:ext>
                </a:extLst>
              </a:tr>
              <a:tr h="386779">
                <a:tc>
                  <a:txBody>
                    <a:bodyPr/>
                    <a:lstStyle/>
                    <a:p>
                      <a:r>
                        <a:rPr lang="en-GB" sz="1500" dirty="0"/>
                        <a:t>Install Sustainable Drainage Systems (SuDS) to reduce flood risk.</a:t>
                      </a:r>
                    </a:p>
                  </a:txBody>
                  <a:tcPr/>
                </a:tc>
                <a:tc>
                  <a:txBody>
                    <a:bodyPr/>
                    <a:lstStyle/>
                    <a:p>
                      <a:r>
                        <a:rPr lang="en-GB" sz="1500" dirty="0"/>
                        <a:t>Explore options based on the flooding risk of your school. Options include:</a:t>
                      </a:r>
                    </a:p>
                    <a:p>
                      <a:pPr marL="285750" indent="-285750">
                        <a:buFont typeface="Arial" panose="020B0604020202020204" pitchFamily="34" charset="0"/>
                        <a:buChar char="•"/>
                      </a:pPr>
                      <a:r>
                        <a:rPr lang="en-GB" sz="1500" dirty="0"/>
                        <a:t>Rain gardens – linear and non-linear</a:t>
                      </a:r>
                    </a:p>
                    <a:p>
                      <a:pPr marL="285750" indent="-285750">
                        <a:buFont typeface="Arial" panose="020B0604020202020204" pitchFamily="34" charset="0"/>
                        <a:buChar char="•"/>
                      </a:pPr>
                      <a:r>
                        <a:rPr lang="en-GB" sz="1500" dirty="0"/>
                        <a:t>Filter drain</a:t>
                      </a:r>
                    </a:p>
                    <a:p>
                      <a:pPr marL="285750" indent="-285750">
                        <a:buFont typeface="Arial" panose="020B0604020202020204" pitchFamily="34" charset="0"/>
                        <a:buChar char="•"/>
                      </a:pPr>
                      <a:r>
                        <a:rPr lang="en-GB" sz="1500" dirty="0"/>
                        <a:t>Detention basin</a:t>
                      </a:r>
                    </a:p>
                    <a:p>
                      <a:pPr marL="285750" indent="-285750">
                        <a:buFont typeface="Arial" panose="020B0604020202020204" pitchFamily="34" charset="0"/>
                        <a:buChar char="•"/>
                      </a:pPr>
                      <a:r>
                        <a:rPr lang="en-GB" sz="1500" dirty="0"/>
                        <a:t>Pond</a:t>
                      </a:r>
                    </a:p>
                    <a:p>
                      <a:pPr marL="285750" indent="-285750">
                        <a:buFont typeface="Arial" panose="020B0604020202020204" pitchFamily="34" charset="0"/>
                        <a:buChar char="•"/>
                      </a:pPr>
                      <a:r>
                        <a:rPr lang="en-GB" sz="1500" dirty="0"/>
                        <a:t>Permeable surfaces (grass and woodchip)</a:t>
                      </a:r>
                    </a:p>
                    <a:p>
                      <a:pPr marL="285750" indent="-285750">
                        <a:buFont typeface="Arial" panose="020B0604020202020204" pitchFamily="34" charset="0"/>
                        <a:buChar char="•"/>
                      </a:pPr>
                      <a:r>
                        <a:rPr lang="en-GB" sz="1500" dirty="0"/>
                        <a:t>Wetland</a:t>
                      </a:r>
                    </a:p>
                    <a:p>
                      <a:pPr marL="285750" indent="-285750">
                        <a:buFont typeface="Arial" panose="020B0604020202020204" pitchFamily="34" charset="0"/>
                        <a:buChar char="•"/>
                      </a:pPr>
                      <a:r>
                        <a:rPr lang="en-GB" sz="1500" dirty="0"/>
                        <a:t>SuDS rain planters</a:t>
                      </a:r>
                    </a:p>
                    <a:p>
                      <a:pPr marL="285750" indent="-285750">
                        <a:buFont typeface="Arial" panose="020B0604020202020204" pitchFamily="34" charset="0"/>
                        <a:buChar char="•"/>
                      </a:pPr>
                      <a:endParaRPr lang="en-GB" sz="1500" dirty="0"/>
                    </a:p>
                    <a:p>
                      <a:pPr marL="0" indent="0">
                        <a:buFont typeface="Arial" panose="020B0604020202020204" pitchFamily="34" charset="0"/>
                        <a:buNone/>
                      </a:pPr>
                      <a:r>
                        <a:rPr lang="en-GB" sz="1500" dirty="0"/>
                        <a:t>Train staff on how to use and maintain the chosen system.</a:t>
                      </a:r>
                    </a:p>
                  </a:txBody>
                  <a:tcPr/>
                </a:tc>
                <a:tc vMerge="1">
                  <a:txBody>
                    <a:bodyPr/>
                    <a:lstStyle/>
                    <a:p>
                      <a:endParaRPr lang="en-GB" sz="1500" dirty="0"/>
                    </a:p>
                  </a:txBody>
                  <a:tcPr/>
                </a:tc>
                <a:extLst>
                  <a:ext uri="{0D108BD9-81ED-4DB2-BD59-A6C34878D82A}">
                    <a16:rowId xmlns:a16="http://schemas.microsoft.com/office/drawing/2014/main" val="1965779406"/>
                  </a:ext>
                </a:extLst>
              </a:tr>
              <a:tr h="386779">
                <a:tc>
                  <a:txBody>
                    <a:bodyPr/>
                    <a:lstStyle/>
                    <a:p>
                      <a:r>
                        <a:rPr lang="en-GB" sz="1500" dirty="0"/>
                        <a:t>Install hard floor resilience to reduce flooding risk.</a:t>
                      </a:r>
                    </a:p>
                  </a:txBody>
                  <a:tcPr/>
                </a:tc>
                <a:tc>
                  <a:txBody>
                    <a:bodyPr/>
                    <a:lstStyle/>
                    <a:p>
                      <a:pPr marL="0" indent="0">
                        <a:buFont typeface="Arial" panose="020B0604020202020204" pitchFamily="34" charset="0"/>
                        <a:buNone/>
                      </a:pPr>
                      <a:r>
                        <a:rPr lang="en-GB" sz="1500" dirty="0"/>
                        <a:t>Explore options based  on your school grounds. </a:t>
                      </a:r>
                    </a:p>
                    <a:p>
                      <a:pPr marL="0" indent="0">
                        <a:buFont typeface="Arial" panose="020B0604020202020204" pitchFamily="34" charset="0"/>
                        <a:buNone/>
                      </a:pPr>
                      <a:r>
                        <a:rPr lang="en-GB" sz="1500" dirty="0"/>
                        <a:t>Hard floor options include:</a:t>
                      </a:r>
                    </a:p>
                    <a:p>
                      <a:pPr marL="285750" indent="-285750">
                        <a:buFont typeface="Arial" panose="020B0604020202020204" pitchFamily="34" charset="0"/>
                        <a:buChar char="•"/>
                      </a:pPr>
                      <a:r>
                        <a:rPr lang="en-GB" sz="1500" dirty="0"/>
                        <a:t>Below ground</a:t>
                      </a:r>
                    </a:p>
                    <a:p>
                      <a:pPr marL="285750" indent="-285750">
                        <a:buFont typeface="Arial" panose="020B0604020202020204" pitchFamily="34" charset="0"/>
                        <a:buChar char="•"/>
                      </a:pPr>
                      <a:r>
                        <a:rPr lang="en-GB" sz="1500" dirty="0"/>
                        <a:t>Attenuation tank</a:t>
                      </a:r>
                    </a:p>
                    <a:p>
                      <a:pPr marL="285750" indent="-285750">
                        <a:buFont typeface="Arial" panose="020B0604020202020204" pitchFamily="34" charset="0"/>
                        <a:buChar char="•"/>
                      </a:pPr>
                      <a:r>
                        <a:rPr lang="en-GB" sz="1500" dirty="0"/>
                        <a:t>Flood door barrier</a:t>
                      </a:r>
                    </a:p>
                  </a:txBody>
                  <a:tcPr/>
                </a:tc>
                <a:tc vMerge="1">
                  <a:txBody>
                    <a:bodyPr/>
                    <a:lstStyle/>
                    <a:p>
                      <a:pPr marL="285750" indent="-285750">
                        <a:buFont typeface="Arial" panose="020B0604020202020204" pitchFamily="34" charset="0"/>
                        <a:buChar char="•"/>
                      </a:pPr>
                      <a:endParaRPr lang="en-GB" sz="1500" dirty="0"/>
                    </a:p>
                  </a:txBody>
                  <a:tcPr/>
                </a:tc>
                <a:extLst>
                  <a:ext uri="{0D108BD9-81ED-4DB2-BD59-A6C34878D82A}">
                    <a16:rowId xmlns:a16="http://schemas.microsoft.com/office/drawing/2014/main" val="1902048833"/>
                  </a:ext>
                </a:extLst>
              </a:tr>
            </a:tbl>
          </a:graphicData>
        </a:graphic>
      </p:graphicFrame>
    </p:spTree>
    <p:extLst>
      <p:ext uri="{BB962C8B-B14F-4D97-AF65-F5344CB8AC3E}">
        <p14:creationId xmlns:p14="http://schemas.microsoft.com/office/powerpoint/2010/main" val="41344527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52863D-1255-AEC6-8C49-B9F93E636FE6}"/>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547120B3-7C65-870F-5FA9-DACCEB972DEB}"/>
              </a:ext>
            </a:extLst>
          </p:cNvPr>
          <p:cNvSpPr>
            <a:spLocks noGrp="1"/>
          </p:cNvSpPr>
          <p:nvPr>
            <p:ph type="title"/>
          </p:nvPr>
        </p:nvSpPr>
        <p:spPr>
          <a:xfrm>
            <a:off x="307848" y="91440"/>
            <a:ext cx="10972800" cy="1143000"/>
          </a:xfrm>
        </p:spPr>
        <p:txBody>
          <a:bodyPr/>
          <a:lstStyle/>
          <a:p>
            <a:r>
              <a:rPr lang="en-GB" dirty="0">
                <a:solidFill>
                  <a:srgbClr val="95D600"/>
                </a:solidFill>
              </a:rPr>
              <a:t>Potential actions iii.</a:t>
            </a:r>
          </a:p>
        </p:txBody>
      </p:sp>
      <p:graphicFrame>
        <p:nvGraphicFramePr>
          <p:cNvPr id="11" name="Table 10">
            <a:extLst>
              <a:ext uri="{FF2B5EF4-FFF2-40B4-BE49-F238E27FC236}">
                <a16:creationId xmlns:a16="http://schemas.microsoft.com/office/drawing/2014/main" id="{7B9F23E4-D1B0-62F6-342F-C66ED8F06EA3}"/>
              </a:ext>
            </a:extLst>
          </p:cNvPr>
          <p:cNvGraphicFramePr>
            <a:graphicFrameLocks noGrp="1"/>
          </p:cNvGraphicFramePr>
          <p:nvPr>
            <p:extLst>
              <p:ext uri="{D42A27DB-BD31-4B8C-83A1-F6EECF244321}">
                <p14:modId xmlns:p14="http://schemas.microsoft.com/office/powerpoint/2010/main" val="1980095082"/>
              </p:ext>
            </p:extLst>
          </p:nvPr>
        </p:nvGraphicFramePr>
        <p:xfrm>
          <a:off x="416052" y="1143000"/>
          <a:ext cx="11352276" cy="4181539"/>
        </p:xfrm>
        <a:graphic>
          <a:graphicData uri="http://schemas.openxmlformats.org/drawingml/2006/table">
            <a:tbl>
              <a:tblPr firstRow="1" bandRow="1">
                <a:tableStyleId>{00A15C55-8517-42AA-B614-E9B94910E393}</a:tableStyleId>
              </a:tblPr>
              <a:tblGrid>
                <a:gridCol w="2771972">
                  <a:extLst>
                    <a:ext uri="{9D8B030D-6E8A-4147-A177-3AD203B41FA5}">
                      <a16:colId xmlns:a16="http://schemas.microsoft.com/office/drawing/2014/main" val="3884849245"/>
                    </a:ext>
                  </a:extLst>
                </a:gridCol>
                <a:gridCol w="5645080">
                  <a:extLst>
                    <a:ext uri="{9D8B030D-6E8A-4147-A177-3AD203B41FA5}">
                      <a16:colId xmlns:a16="http://schemas.microsoft.com/office/drawing/2014/main" val="2998266246"/>
                    </a:ext>
                  </a:extLst>
                </a:gridCol>
                <a:gridCol w="2935224">
                  <a:extLst>
                    <a:ext uri="{9D8B030D-6E8A-4147-A177-3AD203B41FA5}">
                      <a16:colId xmlns:a16="http://schemas.microsoft.com/office/drawing/2014/main" val="3094703058"/>
                    </a:ext>
                  </a:extLst>
                </a:gridCol>
              </a:tblGrid>
              <a:tr h="386779">
                <a:tc>
                  <a:txBody>
                    <a:bodyPr/>
                    <a:lstStyle/>
                    <a:p>
                      <a:r>
                        <a:rPr lang="en-GB" dirty="0">
                          <a:solidFill>
                            <a:schemeClr val="tx1"/>
                          </a:solidFill>
                        </a:rPr>
                        <a:t>Goal</a:t>
                      </a:r>
                    </a:p>
                  </a:txBody>
                  <a:tcPr/>
                </a:tc>
                <a:tc>
                  <a:txBody>
                    <a:bodyPr/>
                    <a:lstStyle/>
                    <a:p>
                      <a:r>
                        <a:rPr lang="en-GB" dirty="0">
                          <a:solidFill>
                            <a:schemeClr val="tx1"/>
                          </a:solidFill>
                        </a:rPr>
                        <a:t>Action(s)</a:t>
                      </a:r>
                    </a:p>
                  </a:txBody>
                  <a:tcPr/>
                </a:tc>
                <a:tc>
                  <a:txBody>
                    <a:bodyPr/>
                    <a:lstStyle/>
                    <a:p>
                      <a:r>
                        <a:rPr lang="en-GB" dirty="0">
                          <a:solidFill>
                            <a:schemeClr val="tx1"/>
                          </a:solidFill>
                        </a:rPr>
                        <a:t>Helpful Links</a:t>
                      </a:r>
                    </a:p>
                  </a:txBody>
                  <a:tcPr/>
                </a:tc>
                <a:extLst>
                  <a:ext uri="{0D108BD9-81ED-4DB2-BD59-A6C34878D82A}">
                    <a16:rowId xmlns:a16="http://schemas.microsoft.com/office/drawing/2014/main" val="2268396178"/>
                  </a:ext>
                </a:extLst>
              </a:tr>
              <a:tr h="386779">
                <a:tc>
                  <a:txBody>
                    <a:bodyPr/>
                    <a:lstStyle/>
                    <a:p>
                      <a:r>
                        <a:rPr lang="en-GB" sz="1500" dirty="0"/>
                        <a:t>Implement natural shading options through tree planting.</a:t>
                      </a:r>
                    </a:p>
                  </a:txBody>
                  <a:tcPr/>
                </a:tc>
                <a:tc>
                  <a:txBody>
                    <a:bodyPr/>
                    <a:lstStyle/>
                    <a:p>
                      <a:r>
                        <a:rPr lang="en-GB" sz="1500" dirty="0"/>
                        <a:t>Locate suitable positioning for tree planting to create shade. Embed this within the schools’ biodiversity actions to generate co-benefits.</a:t>
                      </a:r>
                    </a:p>
                  </a:txBody>
                  <a:tcPr/>
                </a:tc>
                <a:tc rowSpan="4">
                  <a:txBody>
                    <a:bodyPr/>
                    <a:lstStyle/>
                    <a:p>
                      <a:pPr marL="285750" indent="-285750">
                        <a:buFont typeface="Arial" panose="020B0604020202020204" pitchFamily="34" charset="0"/>
                        <a:buChar char="•"/>
                      </a:pPr>
                      <a:r>
                        <a:rPr lang="en-GB" sz="1500" dirty="0">
                          <a:solidFill>
                            <a:schemeClr val="tx1"/>
                          </a:solidFill>
                          <a:hlinkClick r:id="rId2">
                            <a:extLst>
                              <a:ext uri="{A12FA001-AC4F-418D-AE19-62706E023703}">
                                <ahyp:hlinkClr xmlns:ahyp="http://schemas.microsoft.com/office/drawing/2018/hyperlinkcolor" val="tx"/>
                              </a:ext>
                            </a:extLst>
                          </a:hlinkClick>
                        </a:rPr>
                        <a:t>Water efficiency guidance for schools</a:t>
                      </a:r>
                      <a:endParaRPr lang="en-GB" sz="1500" dirty="0">
                        <a:solidFill>
                          <a:schemeClr val="tx1"/>
                        </a:solidFill>
                      </a:endParaRPr>
                    </a:p>
                    <a:p>
                      <a:pPr marL="0" indent="0">
                        <a:buFont typeface="Arial" panose="020B0604020202020204" pitchFamily="34" charset="0"/>
                        <a:buNone/>
                      </a:pPr>
                      <a:endParaRPr lang="en-GB" sz="1500" dirty="0"/>
                    </a:p>
                  </a:txBody>
                  <a:tcPr/>
                </a:tc>
                <a:extLst>
                  <a:ext uri="{0D108BD9-81ED-4DB2-BD59-A6C34878D82A}">
                    <a16:rowId xmlns:a16="http://schemas.microsoft.com/office/drawing/2014/main" val="1280164996"/>
                  </a:ext>
                </a:extLst>
              </a:tr>
              <a:tr h="386779">
                <a:tc>
                  <a:txBody>
                    <a:bodyPr/>
                    <a:lstStyle/>
                    <a:p>
                      <a:r>
                        <a:rPr lang="en-GB" sz="1500" dirty="0"/>
                        <a:t>Install sail shading to help reduce the impacts of overheating.</a:t>
                      </a:r>
                    </a:p>
                  </a:txBody>
                  <a:tcPr/>
                </a:tc>
                <a:tc>
                  <a:txBody>
                    <a:bodyPr/>
                    <a:lstStyle/>
                    <a:p>
                      <a:r>
                        <a:rPr lang="en-GB" sz="1500" dirty="0"/>
                        <a:t>Locate suitable positioning for sail shading and complete installation.</a:t>
                      </a:r>
                    </a:p>
                    <a:p>
                      <a:r>
                        <a:rPr lang="en-GB" sz="1500" dirty="0"/>
                        <a:t>Train staff how to use and maintain sail shades.</a:t>
                      </a:r>
                    </a:p>
                  </a:txBody>
                  <a:tcPr/>
                </a:tc>
                <a:tc vMerge="1">
                  <a:txBody>
                    <a:bodyPr/>
                    <a:lstStyle/>
                    <a:p>
                      <a:endParaRPr dirty="0"/>
                    </a:p>
                  </a:txBody>
                  <a:tcPr/>
                </a:tc>
                <a:extLst>
                  <a:ext uri="{0D108BD9-81ED-4DB2-BD59-A6C34878D82A}">
                    <a16:rowId xmlns:a16="http://schemas.microsoft.com/office/drawing/2014/main" val="793062277"/>
                  </a:ext>
                </a:extLst>
              </a:tr>
              <a:tr h="386779">
                <a:tc>
                  <a:txBody>
                    <a:bodyPr/>
                    <a:lstStyle/>
                    <a:p>
                      <a:r>
                        <a:rPr lang="en-GB" sz="1500" dirty="0"/>
                        <a:t>Embed water conservation practices in school culture.</a:t>
                      </a:r>
                    </a:p>
                  </a:txBody>
                  <a:tcPr/>
                </a:tc>
                <a:tc>
                  <a:txBody>
                    <a:bodyPr/>
                    <a:lstStyle/>
                    <a:p>
                      <a:pPr algn="l"/>
                      <a:r>
                        <a:rPr lang="en-GB" sz="1500" dirty="0"/>
                        <a:t>Run a campaign within the school about conserving and not wasting water. </a:t>
                      </a:r>
                    </a:p>
                  </a:txBody>
                  <a:tcPr/>
                </a:tc>
                <a:tc vMerge="1">
                  <a:txBody>
                    <a:bodyPr/>
                    <a:lstStyle/>
                    <a:p>
                      <a:endParaRPr lang="en-GB" sz="1500" dirty="0"/>
                    </a:p>
                  </a:txBody>
                  <a:tcPr/>
                </a:tc>
                <a:extLst>
                  <a:ext uri="{0D108BD9-81ED-4DB2-BD59-A6C34878D82A}">
                    <a16:rowId xmlns:a16="http://schemas.microsoft.com/office/drawing/2014/main" val="1378507380"/>
                  </a:ext>
                </a:extLst>
              </a:tr>
              <a:tr h="386779">
                <a:tc>
                  <a:txBody>
                    <a:bodyPr/>
                    <a:lstStyle/>
                    <a:p>
                      <a:r>
                        <a:rPr lang="en-GB" sz="1500" dirty="0"/>
                        <a:t>Install water-efficient fixtures</a:t>
                      </a:r>
                    </a:p>
                  </a:txBody>
                  <a:tcPr/>
                </a:tc>
                <a:tc>
                  <a:txBody>
                    <a:bodyPr/>
                    <a:lstStyle/>
                    <a:p>
                      <a:r>
                        <a:rPr lang="en-GB" sz="1500" dirty="0"/>
                        <a:t>Conduct a review of water fixtures and identify where potential efficiency gains could be made. </a:t>
                      </a:r>
                    </a:p>
                    <a:p>
                      <a:endParaRPr lang="en-GB" sz="1500" dirty="0"/>
                    </a:p>
                    <a:p>
                      <a:r>
                        <a:rPr lang="en-GB" sz="1500" dirty="0"/>
                        <a:t>Implement relevant measures. Options include:</a:t>
                      </a:r>
                    </a:p>
                    <a:p>
                      <a:pPr marL="285750" indent="-285750">
                        <a:buFont typeface="Arial" panose="020B0604020202020204" pitchFamily="34" charset="0"/>
                        <a:buChar char="•"/>
                      </a:pPr>
                      <a:r>
                        <a:rPr lang="en-GB" sz="1500" dirty="0"/>
                        <a:t>Low-flow taps</a:t>
                      </a:r>
                    </a:p>
                    <a:p>
                      <a:pPr marL="285750" indent="-285750">
                        <a:buFont typeface="Arial" panose="020B0604020202020204" pitchFamily="34" charset="0"/>
                        <a:buChar char="•"/>
                      </a:pPr>
                      <a:r>
                        <a:rPr lang="en-GB" sz="1500" dirty="0"/>
                        <a:t>Dual flush toilets</a:t>
                      </a:r>
                    </a:p>
                    <a:p>
                      <a:pPr marL="285750" indent="-285750">
                        <a:buFont typeface="Arial" panose="020B0604020202020204" pitchFamily="34" charset="0"/>
                        <a:buChar char="•"/>
                      </a:pPr>
                      <a:r>
                        <a:rPr lang="en-GB" sz="1500" dirty="0"/>
                        <a:t>Rainwater harvesting</a:t>
                      </a:r>
                    </a:p>
                    <a:p>
                      <a:pPr marL="0" indent="0">
                        <a:buFont typeface="Arial" panose="020B0604020202020204" pitchFamily="34" charset="0"/>
                        <a:buNone/>
                      </a:pPr>
                      <a:endParaRPr lang="en-GB" sz="1500" dirty="0"/>
                    </a:p>
                    <a:p>
                      <a:pPr marL="0" indent="0">
                        <a:buFont typeface="Arial" panose="020B0604020202020204" pitchFamily="34" charset="0"/>
                        <a:buNone/>
                      </a:pPr>
                      <a:r>
                        <a:rPr lang="en-GB" sz="1500" dirty="0"/>
                        <a:t>Train staff on how to use and maintain fixtures.</a:t>
                      </a:r>
                    </a:p>
                  </a:txBody>
                  <a:tcPr/>
                </a:tc>
                <a:tc vMerge="1">
                  <a:txBody>
                    <a:bodyPr/>
                    <a:lstStyle/>
                    <a:p>
                      <a:endParaRPr lang="en-GB" sz="1500" dirty="0"/>
                    </a:p>
                  </a:txBody>
                  <a:tcPr/>
                </a:tc>
                <a:extLst>
                  <a:ext uri="{0D108BD9-81ED-4DB2-BD59-A6C34878D82A}">
                    <a16:rowId xmlns:a16="http://schemas.microsoft.com/office/drawing/2014/main" val="1965779406"/>
                  </a:ext>
                </a:extLst>
              </a:tr>
            </a:tbl>
          </a:graphicData>
        </a:graphic>
      </p:graphicFrame>
    </p:spTree>
    <p:extLst>
      <p:ext uri="{BB962C8B-B14F-4D97-AF65-F5344CB8AC3E}">
        <p14:creationId xmlns:p14="http://schemas.microsoft.com/office/powerpoint/2010/main" val="19339606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94BC24-3DF2-BED9-6F9E-4915764FD137}"/>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1ABE740E-C02C-432A-716F-4E543A455206}"/>
              </a:ext>
            </a:extLst>
          </p:cNvPr>
          <p:cNvSpPr txBox="1">
            <a:spLocks/>
          </p:cNvSpPr>
          <p:nvPr/>
        </p:nvSpPr>
        <p:spPr bwMode="auto">
          <a:xfrm>
            <a:off x="740664" y="2395728"/>
            <a:ext cx="9555480" cy="43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2000" b="1" kern="1200" baseline="0">
                <a:solidFill>
                  <a:srgbClr val="12326E"/>
                </a:solidFill>
                <a:latin typeface="+mj-lt"/>
                <a:ea typeface="+mj-ea"/>
                <a:cs typeface="+mj-cs"/>
              </a:defRPr>
            </a:lvl1pPr>
            <a:lvl2pPr algn="ctr" rtl="0" eaLnBrk="0" fontAlgn="base" hangingPunct="0">
              <a:spcBef>
                <a:spcPct val="0"/>
              </a:spcBef>
              <a:spcAft>
                <a:spcPct val="0"/>
              </a:spcAft>
              <a:defRPr sz="4400">
                <a:solidFill>
                  <a:schemeClr val="accent1"/>
                </a:solidFill>
                <a:latin typeface="Gill Sans MT" pitchFamily="34" charset="0"/>
              </a:defRPr>
            </a:lvl2pPr>
            <a:lvl3pPr algn="ctr" rtl="0" eaLnBrk="0" fontAlgn="base" hangingPunct="0">
              <a:spcBef>
                <a:spcPct val="0"/>
              </a:spcBef>
              <a:spcAft>
                <a:spcPct val="0"/>
              </a:spcAft>
              <a:defRPr sz="4400">
                <a:solidFill>
                  <a:schemeClr val="accent1"/>
                </a:solidFill>
                <a:latin typeface="Gill Sans MT" pitchFamily="34" charset="0"/>
              </a:defRPr>
            </a:lvl3pPr>
            <a:lvl4pPr algn="ctr" rtl="0" eaLnBrk="0" fontAlgn="base" hangingPunct="0">
              <a:spcBef>
                <a:spcPct val="0"/>
              </a:spcBef>
              <a:spcAft>
                <a:spcPct val="0"/>
              </a:spcAft>
              <a:defRPr sz="4400">
                <a:solidFill>
                  <a:schemeClr val="accent1"/>
                </a:solidFill>
                <a:latin typeface="Gill Sans MT" pitchFamily="34" charset="0"/>
              </a:defRPr>
            </a:lvl4pPr>
            <a:lvl5pPr algn="ctr" rtl="0" eaLnBrk="0" fontAlgn="base" hangingPunct="0">
              <a:spcBef>
                <a:spcPct val="0"/>
              </a:spcBef>
              <a:spcAft>
                <a:spcPct val="0"/>
              </a:spcAft>
              <a:defRPr sz="4400">
                <a:solidFill>
                  <a:schemeClr val="accent1"/>
                </a:solidFill>
                <a:latin typeface="Gill Sans MT" pitchFamily="34" charset="0"/>
              </a:defRPr>
            </a:lvl5pPr>
            <a:lvl6pPr marL="457200" algn="ctr" rtl="0" fontAlgn="base">
              <a:spcBef>
                <a:spcPct val="0"/>
              </a:spcBef>
              <a:spcAft>
                <a:spcPct val="0"/>
              </a:spcAft>
              <a:defRPr sz="4400">
                <a:solidFill>
                  <a:schemeClr val="accent1"/>
                </a:solidFill>
                <a:latin typeface="Gill Sans MT" pitchFamily="34" charset="0"/>
              </a:defRPr>
            </a:lvl6pPr>
            <a:lvl7pPr marL="914400" algn="ctr" rtl="0" fontAlgn="base">
              <a:spcBef>
                <a:spcPct val="0"/>
              </a:spcBef>
              <a:spcAft>
                <a:spcPct val="0"/>
              </a:spcAft>
              <a:defRPr sz="4400">
                <a:solidFill>
                  <a:schemeClr val="accent1"/>
                </a:solidFill>
                <a:latin typeface="Gill Sans MT" pitchFamily="34" charset="0"/>
              </a:defRPr>
            </a:lvl7pPr>
            <a:lvl8pPr marL="1371600" algn="ctr" rtl="0" fontAlgn="base">
              <a:spcBef>
                <a:spcPct val="0"/>
              </a:spcBef>
              <a:spcAft>
                <a:spcPct val="0"/>
              </a:spcAft>
              <a:defRPr sz="4400">
                <a:solidFill>
                  <a:schemeClr val="accent1"/>
                </a:solidFill>
                <a:latin typeface="Gill Sans MT" pitchFamily="34" charset="0"/>
              </a:defRPr>
            </a:lvl8pPr>
            <a:lvl9pPr marL="1828800" algn="ctr" rtl="0" fontAlgn="base">
              <a:spcBef>
                <a:spcPct val="0"/>
              </a:spcBef>
              <a:spcAft>
                <a:spcPct val="0"/>
              </a:spcAft>
              <a:defRPr sz="4400">
                <a:solidFill>
                  <a:schemeClr val="accent1"/>
                </a:solidFill>
                <a:latin typeface="Gill Sans MT" pitchFamily="34" charset="0"/>
              </a:defRPr>
            </a:lvl9pPr>
          </a:lstStyle>
          <a:p>
            <a:pPr>
              <a:defRPr/>
            </a:pPr>
            <a:r>
              <a:rPr lang="en-GB" sz="4000" dirty="0"/>
              <a:t>3.  Biodiversity</a:t>
            </a:r>
          </a:p>
        </p:txBody>
      </p:sp>
      <p:sp>
        <p:nvSpPr>
          <p:cNvPr id="2" name="Text Placeholder 2">
            <a:extLst>
              <a:ext uri="{FF2B5EF4-FFF2-40B4-BE49-F238E27FC236}">
                <a16:creationId xmlns:a16="http://schemas.microsoft.com/office/drawing/2014/main" id="{10995A75-B6AD-1DE7-7A57-BBDEA95DA4B5}"/>
              </a:ext>
            </a:extLst>
          </p:cNvPr>
          <p:cNvSpPr txBox="1">
            <a:spLocks/>
          </p:cNvSpPr>
          <p:nvPr/>
        </p:nvSpPr>
        <p:spPr bwMode="auto">
          <a:xfrm>
            <a:off x="740664" y="2828228"/>
            <a:ext cx="8622792"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baseline="0">
                <a:solidFill>
                  <a:srgbClr val="12326E"/>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baseline="0">
                <a:solidFill>
                  <a:srgbClr val="12326E"/>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baseline="0">
                <a:solidFill>
                  <a:srgbClr val="12326E"/>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baseline="0">
                <a:solidFill>
                  <a:srgbClr val="12326E"/>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baseline="0">
                <a:solidFill>
                  <a:srgbClr val="12326E"/>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2400" i="1" dirty="0"/>
              <a:t>Scope: Ensuring your school is enhancing and protecting natural habitats on and around your school site. </a:t>
            </a:r>
          </a:p>
        </p:txBody>
      </p:sp>
      <p:grpSp>
        <p:nvGrpSpPr>
          <p:cNvPr id="3" name="Group 2">
            <a:extLst>
              <a:ext uri="{FF2B5EF4-FFF2-40B4-BE49-F238E27FC236}">
                <a16:creationId xmlns:a16="http://schemas.microsoft.com/office/drawing/2014/main" id="{18641FF9-BCEB-5B2B-D5FD-BB82CBF02210}"/>
              </a:ext>
            </a:extLst>
          </p:cNvPr>
          <p:cNvGrpSpPr/>
          <p:nvPr/>
        </p:nvGrpSpPr>
        <p:grpSpPr>
          <a:xfrm>
            <a:off x="302387" y="350027"/>
            <a:ext cx="3489898" cy="710677"/>
            <a:chOff x="302387" y="148859"/>
            <a:chExt cx="3489898" cy="710677"/>
          </a:xfrm>
        </p:grpSpPr>
        <mc:AlternateContent xmlns:mc="http://schemas.openxmlformats.org/markup-compatibility/2006">
          <mc:Choice xmlns:pslz="http://schemas.microsoft.com/office/powerpoint/2016/slidezoom" Requires="pslz">
            <p:graphicFrame>
              <p:nvGraphicFramePr>
                <p:cNvPr id="4" name="Slide Zoom 3">
                  <a:extLst>
                    <a:ext uri="{FF2B5EF4-FFF2-40B4-BE49-F238E27FC236}">
                      <a16:creationId xmlns:a16="http://schemas.microsoft.com/office/drawing/2014/main" id="{9F4BB845-6DEF-FA9B-7F1D-3372158468D9}"/>
                    </a:ext>
                  </a:extLst>
                </p:cNvPr>
                <p:cNvGraphicFramePr>
                  <a:graphicFrameLocks noChangeAspect="1"/>
                </p:cNvGraphicFramePr>
                <p:nvPr>
                  <p:extLst>
                    <p:ext uri="{D42A27DB-BD31-4B8C-83A1-F6EECF244321}">
                      <p14:modId xmlns:p14="http://schemas.microsoft.com/office/powerpoint/2010/main" val="2481687941"/>
                    </p:ext>
                  </p:extLst>
                </p:nvPr>
              </p:nvGraphicFramePr>
              <p:xfrm>
                <a:off x="302387" y="176846"/>
                <a:ext cx="682690" cy="682690"/>
              </p:xfrm>
              <a:graphic>
                <a:graphicData uri="http://schemas.microsoft.com/office/powerpoint/2016/slidezoom">
                  <pslz:sldZm>
                    <pslz:sldZmObj sldId="295" cId="3034205068">
                      <pslz:zmPr id="{61DE04FB-3955-4ED8-AB05-11FE64441A9F}" returnToParent="0" imageType="cover" transitionDur="1000">
                        <p166:blipFill xmlns:p166="http://schemas.microsoft.com/office/powerpoint/2016/6/main">
                          <a:blip r:embed="rId2">
                            <a:extLst>
                              <a:ext uri="{96DAC541-7B7A-43D3-8B79-37D633B846F1}">
                                <asvg:svgBlip xmlns:asvg="http://schemas.microsoft.com/office/drawing/2016/SVG/main" r:embed="rId3"/>
                              </a:ext>
                            </a:extLst>
                          </a:blip>
                          <a:stretch>
                            <a:fillRect/>
                          </a:stretch>
                        </p166:blipFill>
                        <p166:spPr xmlns:p166="http://schemas.microsoft.com/office/powerpoint/2016/6/main">
                          <a:xfrm>
                            <a:off x="0" y="0"/>
                            <a:ext cx="682690" cy="682690"/>
                          </a:xfrm>
                          <a:prstGeom prst="rect">
                            <a:avLst/>
                          </a:prstGeom>
                          <a:ln w="3175">
                            <a:solidFill>
                              <a:prstClr val="ltGray"/>
                            </a:solidFill>
                          </a:ln>
                        </p166:spPr>
                      </pslz:zmPr>
                    </pslz:sldZmObj>
                  </pslz:sldZm>
                </a:graphicData>
              </a:graphic>
            </p:graphicFrame>
          </mc:Choice>
          <mc:Fallback>
            <p:pic>
              <p:nvPicPr>
                <p:cNvPr id="4" name="Slide Zoom 3">
                  <a:hlinkClick r:id="rId4" action="ppaction://hlinksldjump"/>
                  <a:extLst>
                    <a:ext uri="{FF2B5EF4-FFF2-40B4-BE49-F238E27FC236}">
                      <a16:creationId xmlns:a16="http://schemas.microsoft.com/office/drawing/2014/main" id="{9F4BB845-6DEF-FA9B-7F1D-3372158468D9}"/>
                    </a:ext>
                  </a:extLst>
                </p:cNvPr>
                <p:cNvPicPr>
                  <a:picLocks noGrp="1" noRot="1" noChangeAspect="1" noMove="1" noResize="1" noEditPoints="1" noAdjustHandles="1" noChangeArrowheads="1" noChangeShapeType="1"/>
                </p:cNvPicPr>
                <p:nvPr/>
              </p:nvPicPr>
              <p:blipFill>
                <a:blip r:embed="rId2">
                  <a:extLst>
                    <a:ext uri="{96DAC541-7B7A-43D3-8B79-37D633B846F1}">
                      <asvg:svgBlip xmlns:asvg="http://schemas.microsoft.com/office/drawing/2016/SVG/main" r:embed="rId3"/>
                    </a:ext>
                  </a:extLst>
                </a:blip>
                <a:stretch>
                  <a:fillRect/>
                </a:stretch>
              </p:blipFill>
              <p:spPr>
                <a:xfrm>
                  <a:off x="302387" y="378014"/>
                  <a:ext cx="682690" cy="682690"/>
                </a:xfrm>
                <a:prstGeom prst="rect">
                  <a:avLst/>
                </a:prstGeom>
                <a:ln w="3175">
                  <a:solidFill>
                    <a:prstClr val="ltGray"/>
                  </a:solidFill>
                </a:ln>
              </p:spPr>
            </p:pic>
          </mc:Fallback>
        </mc:AlternateContent>
        <p:sp>
          <p:nvSpPr>
            <p:cNvPr id="6" name="TextBox 5">
              <a:extLst>
                <a:ext uri="{FF2B5EF4-FFF2-40B4-BE49-F238E27FC236}">
                  <a16:creationId xmlns:a16="http://schemas.microsoft.com/office/drawing/2014/main" id="{3C5D1889-2508-C9BB-34D4-13875F3144AB}"/>
                </a:ext>
              </a:extLst>
            </p:cNvPr>
            <p:cNvSpPr txBox="1"/>
            <p:nvPr/>
          </p:nvSpPr>
          <p:spPr>
            <a:xfrm>
              <a:off x="985077" y="148859"/>
              <a:ext cx="2807208" cy="369332"/>
            </a:xfrm>
            <a:prstGeom prst="rect">
              <a:avLst/>
            </a:prstGeom>
            <a:noFill/>
          </p:spPr>
          <p:txBody>
            <a:bodyPr wrap="square" rtlCol="0">
              <a:spAutoFit/>
            </a:bodyPr>
            <a:lstStyle/>
            <a:p>
              <a:r>
                <a:rPr lang="en-GB" dirty="0">
                  <a:hlinkClick r:id="rId4" action="ppaction://hlinksldjump"/>
                </a:rPr>
                <a:t>Click to return to contents</a:t>
              </a:r>
              <a:endParaRPr lang="en-GB" dirty="0"/>
            </a:p>
          </p:txBody>
        </p:sp>
      </p:grpSp>
    </p:spTree>
    <p:extLst>
      <p:ext uri="{BB962C8B-B14F-4D97-AF65-F5344CB8AC3E}">
        <p14:creationId xmlns:p14="http://schemas.microsoft.com/office/powerpoint/2010/main" val="1378967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6246E5-1733-9E77-48B7-C97A9619FA0D}"/>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70766B59-576F-A8FF-D586-312D34664CC9}"/>
              </a:ext>
            </a:extLst>
          </p:cNvPr>
          <p:cNvSpPr>
            <a:spLocks noGrp="1"/>
          </p:cNvSpPr>
          <p:nvPr>
            <p:ph type="body" idx="1"/>
          </p:nvPr>
        </p:nvSpPr>
        <p:spPr>
          <a:xfrm>
            <a:off x="497493" y="533885"/>
            <a:ext cx="5386917" cy="639762"/>
          </a:xfrm>
        </p:spPr>
        <p:txBody>
          <a:bodyPr/>
          <a:lstStyle/>
          <a:p>
            <a:r>
              <a:rPr lang="en-GB" dirty="0"/>
              <a:t>Why is biodiversity important?</a:t>
            </a:r>
          </a:p>
        </p:txBody>
      </p:sp>
      <p:sp>
        <p:nvSpPr>
          <p:cNvPr id="4" name="Content Placeholder 3">
            <a:extLst>
              <a:ext uri="{FF2B5EF4-FFF2-40B4-BE49-F238E27FC236}">
                <a16:creationId xmlns:a16="http://schemas.microsoft.com/office/drawing/2014/main" id="{90319C5B-CA06-6629-5548-13073F291A21}"/>
              </a:ext>
            </a:extLst>
          </p:cNvPr>
          <p:cNvSpPr>
            <a:spLocks noGrp="1"/>
          </p:cNvSpPr>
          <p:nvPr>
            <p:ph sz="half" idx="2"/>
          </p:nvPr>
        </p:nvSpPr>
        <p:spPr>
          <a:xfrm>
            <a:off x="535082" y="1175756"/>
            <a:ext cx="5463553" cy="3631407"/>
          </a:xfrm>
        </p:spPr>
        <p:txBody>
          <a:bodyPr/>
          <a:lstStyle/>
          <a:p>
            <a:pPr marL="0" indent="0">
              <a:buNone/>
            </a:pPr>
            <a:r>
              <a:rPr lang="en-GB" sz="1500" dirty="0"/>
              <a:t>According to the Department for Education biodiversity is “</a:t>
            </a:r>
            <a:r>
              <a:rPr lang="en-GB" sz="1500" i="1" dirty="0"/>
              <a:t>the variety of all living organisms – plants, animals, fungi and microorganisms – and the ecosystems they form, which sustain life on earth</a:t>
            </a:r>
            <a:r>
              <a:rPr lang="en-GB" sz="1500" dirty="0"/>
              <a:t>”.</a:t>
            </a:r>
          </a:p>
          <a:p>
            <a:pPr marL="0" indent="0">
              <a:buNone/>
            </a:pPr>
            <a:r>
              <a:rPr lang="en-GB" sz="1500" dirty="0"/>
              <a:t>Biodiversity underpins everyday life. It supports the food we eat, the jobs people rely on, and the natural spaces that improve health and wellbeing.  A healthy natural environment also helps schools and communities by absorbing carbon and reducing the impacts of flooding and extreme heat. Protecting biodiversity therefore benefits people, places, and long‑term resilience.</a:t>
            </a:r>
          </a:p>
          <a:p>
            <a:pPr marL="0" indent="0">
              <a:buNone/>
            </a:pPr>
            <a:endParaRPr lang="en-GB" sz="1500" dirty="0"/>
          </a:p>
          <a:p>
            <a:pPr marL="0" indent="0">
              <a:buNone/>
            </a:pPr>
            <a:r>
              <a:rPr lang="en-GB" sz="1500" dirty="0"/>
              <a:t>York aims to become a pollinator friendly city through it’s </a:t>
            </a:r>
            <a:r>
              <a:rPr lang="en-GB" sz="1500" dirty="0">
                <a:hlinkClick r:id="rId2"/>
              </a:rPr>
              <a:t>Pollinator Strategy</a:t>
            </a:r>
            <a:r>
              <a:rPr lang="en-GB" sz="1500" dirty="0"/>
              <a:t> and is </a:t>
            </a:r>
            <a:r>
              <a:rPr lang="en-GB" sz="1500" dirty="0">
                <a:hlinkClick r:id="rId3"/>
              </a:rPr>
              <a:t>aiming to increase tree canopy cover</a:t>
            </a:r>
            <a:r>
              <a:rPr lang="en-GB" sz="1500" dirty="0"/>
              <a:t> in the city by 10% each year.  This will create a cooler, greener, more nature friendly city for all York’s inhabitants. </a:t>
            </a:r>
          </a:p>
        </p:txBody>
      </p:sp>
      <p:sp>
        <p:nvSpPr>
          <p:cNvPr id="5" name="Text Placeholder 4">
            <a:extLst>
              <a:ext uri="{FF2B5EF4-FFF2-40B4-BE49-F238E27FC236}">
                <a16:creationId xmlns:a16="http://schemas.microsoft.com/office/drawing/2014/main" id="{4623F888-6F10-BC5A-D716-B343D7D64EF0}"/>
              </a:ext>
            </a:extLst>
          </p:cNvPr>
          <p:cNvSpPr>
            <a:spLocks noGrp="1"/>
          </p:cNvSpPr>
          <p:nvPr>
            <p:ph type="body" sz="quarter" idx="3"/>
          </p:nvPr>
        </p:nvSpPr>
        <p:spPr>
          <a:xfrm>
            <a:off x="6193366" y="634150"/>
            <a:ext cx="5389033" cy="439231"/>
          </a:xfrm>
        </p:spPr>
        <p:txBody>
          <a:bodyPr/>
          <a:lstStyle/>
          <a:p>
            <a:r>
              <a:rPr lang="en-GB" dirty="0"/>
              <a:t>What is your baseline?</a:t>
            </a:r>
          </a:p>
        </p:txBody>
      </p:sp>
      <p:sp>
        <p:nvSpPr>
          <p:cNvPr id="6" name="Content Placeholder 5">
            <a:extLst>
              <a:ext uri="{FF2B5EF4-FFF2-40B4-BE49-F238E27FC236}">
                <a16:creationId xmlns:a16="http://schemas.microsoft.com/office/drawing/2014/main" id="{C907829F-E47E-40A8-E237-78C6931C759D}"/>
              </a:ext>
            </a:extLst>
          </p:cNvPr>
          <p:cNvSpPr>
            <a:spLocks noGrp="1"/>
          </p:cNvSpPr>
          <p:nvPr>
            <p:ph sz="quarter" idx="4"/>
          </p:nvPr>
        </p:nvSpPr>
        <p:spPr>
          <a:xfrm>
            <a:off x="6193366" y="1173647"/>
            <a:ext cx="5693835" cy="2098834"/>
          </a:xfrm>
        </p:spPr>
        <p:txBody>
          <a:bodyPr/>
          <a:lstStyle/>
          <a:p>
            <a:pPr marL="0" indent="0">
              <a:buNone/>
            </a:pPr>
            <a:r>
              <a:rPr lang="en-GB" sz="1500" dirty="0"/>
              <a:t>To understand how you can protect and enhance biodiversity within your school site, begin by getting a sense of the existing habitats and potential habitat areas you have on site.  You can use GIS technology and fieldwork to do this. </a:t>
            </a:r>
            <a:r>
              <a:rPr lang="en-GB" sz="1500" dirty="0">
                <a:hlinkClick r:id="rId4"/>
              </a:rPr>
              <a:t>The Education Nature Park site has a great resource</a:t>
            </a:r>
            <a:r>
              <a:rPr lang="en-GB" sz="1500" dirty="0"/>
              <a:t> to help you conduct habitat mapping at your school.  </a:t>
            </a:r>
          </a:p>
          <a:p>
            <a:pPr marL="0" indent="0">
              <a:buNone/>
            </a:pPr>
            <a:endParaRPr lang="en-GB" sz="1500" dirty="0"/>
          </a:p>
          <a:p>
            <a:pPr marL="0" indent="0">
              <a:buNone/>
            </a:pPr>
            <a:r>
              <a:rPr lang="en-GB" sz="1500" dirty="0"/>
              <a:t>Young people often love and relate to nature and animals so your school’s biodiversity actions can be a great place to start when it comes to engaging pupils with climate change and your climate action plan. </a:t>
            </a:r>
          </a:p>
          <a:p>
            <a:pPr marL="0" indent="0">
              <a:buNone/>
            </a:pPr>
            <a:endParaRPr lang="en-GB" sz="1500" dirty="0"/>
          </a:p>
          <a:p>
            <a:pPr marL="0" indent="0">
              <a:buNone/>
            </a:pPr>
            <a:r>
              <a:rPr lang="en-GB" sz="1500" dirty="0"/>
              <a:t>Make the habitat mapping activity a part of your curriculum to bring students along with the process and contribute to the climate education strand of your climate action plan!</a:t>
            </a:r>
          </a:p>
        </p:txBody>
      </p:sp>
    </p:spTree>
    <p:extLst>
      <p:ext uri="{BB962C8B-B14F-4D97-AF65-F5344CB8AC3E}">
        <p14:creationId xmlns:p14="http://schemas.microsoft.com/office/powerpoint/2010/main" val="4901334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D82F16-A1AF-EE0E-9F1E-52A7E1D223BD}"/>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CBE57740-F5B3-84F3-62D3-4722ADF98544}"/>
              </a:ext>
            </a:extLst>
          </p:cNvPr>
          <p:cNvSpPr>
            <a:spLocks noGrp="1"/>
          </p:cNvSpPr>
          <p:nvPr>
            <p:ph type="title"/>
          </p:nvPr>
        </p:nvSpPr>
        <p:spPr>
          <a:xfrm>
            <a:off x="307848" y="91440"/>
            <a:ext cx="10972800" cy="1143000"/>
          </a:xfrm>
        </p:spPr>
        <p:txBody>
          <a:bodyPr/>
          <a:lstStyle/>
          <a:p>
            <a:r>
              <a:rPr lang="en-GB" dirty="0">
                <a:solidFill>
                  <a:srgbClr val="95D600"/>
                </a:solidFill>
              </a:rPr>
              <a:t>Potential actions</a:t>
            </a:r>
          </a:p>
        </p:txBody>
      </p:sp>
      <p:graphicFrame>
        <p:nvGraphicFramePr>
          <p:cNvPr id="11" name="Table 10">
            <a:extLst>
              <a:ext uri="{FF2B5EF4-FFF2-40B4-BE49-F238E27FC236}">
                <a16:creationId xmlns:a16="http://schemas.microsoft.com/office/drawing/2014/main" id="{538FD6DE-BC75-5EB3-38C5-9CB0987778EF}"/>
              </a:ext>
            </a:extLst>
          </p:cNvPr>
          <p:cNvGraphicFramePr>
            <a:graphicFrameLocks noGrp="1"/>
          </p:cNvGraphicFramePr>
          <p:nvPr>
            <p:extLst>
              <p:ext uri="{D42A27DB-BD31-4B8C-83A1-F6EECF244321}">
                <p14:modId xmlns:p14="http://schemas.microsoft.com/office/powerpoint/2010/main" val="2841209940"/>
              </p:ext>
            </p:extLst>
          </p:nvPr>
        </p:nvGraphicFramePr>
        <p:xfrm>
          <a:off x="416052" y="1143000"/>
          <a:ext cx="11468100" cy="4272979"/>
        </p:xfrm>
        <a:graphic>
          <a:graphicData uri="http://schemas.openxmlformats.org/drawingml/2006/table">
            <a:tbl>
              <a:tblPr firstRow="1" bandRow="1">
                <a:tableStyleId>{00A15C55-8517-42AA-B614-E9B94910E393}</a:tableStyleId>
              </a:tblPr>
              <a:tblGrid>
                <a:gridCol w="2771972">
                  <a:extLst>
                    <a:ext uri="{9D8B030D-6E8A-4147-A177-3AD203B41FA5}">
                      <a16:colId xmlns:a16="http://schemas.microsoft.com/office/drawing/2014/main" val="3884849245"/>
                    </a:ext>
                  </a:extLst>
                </a:gridCol>
                <a:gridCol w="4689036">
                  <a:extLst>
                    <a:ext uri="{9D8B030D-6E8A-4147-A177-3AD203B41FA5}">
                      <a16:colId xmlns:a16="http://schemas.microsoft.com/office/drawing/2014/main" val="2998266246"/>
                    </a:ext>
                  </a:extLst>
                </a:gridCol>
                <a:gridCol w="4007092">
                  <a:extLst>
                    <a:ext uri="{9D8B030D-6E8A-4147-A177-3AD203B41FA5}">
                      <a16:colId xmlns:a16="http://schemas.microsoft.com/office/drawing/2014/main" val="3094703058"/>
                    </a:ext>
                  </a:extLst>
                </a:gridCol>
              </a:tblGrid>
              <a:tr h="386779">
                <a:tc>
                  <a:txBody>
                    <a:bodyPr/>
                    <a:lstStyle/>
                    <a:p>
                      <a:r>
                        <a:rPr lang="en-GB" dirty="0">
                          <a:solidFill>
                            <a:schemeClr val="tx1"/>
                          </a:solidFill>
                        </a:rPr>
                        <a:t>Goal</a:t>
                      </a:r>
                    </a:p>
                  </a:txBody>
                  <a:tcPr/>
                </a:tc>
                <a:tc>
                  <a:txBody>
                    <a:bodyPr/>
                    <a:lstStyle/>
                    <a:p>
                      <a:r>
                        <a:rPr lang="en-GB" dirty="0">
                          <a:solidFill>
                            <a:schemeClr val="tx1"/>
                          </a:solidFill>
                        </a:rPr>
                        <a:t>Action(s)</a:t>
                      </a:r>
                    </a:p>
                  </a:txBody>
                  <a:tcPr/>
                </a:tc>
                <a:tc>
                  <a:txBody>
                    <a:bodyPr/>
                    <a:lstStyle/>
                    <a:p>
                      <a:r>
                        <a:rPr lang="en-GB" dirty="0">
                          <a:solidFill>
                            <a:schemeClr val="tx1"/>
                          </a:solidFill>
                        </a:rPr>
                        <a:t>Helpful Links</a:t>
                      </a:r>
                    </a:p>
                  </a:txBody>
                  <a:tcPr/>
                </a:tc>
                <a:extLst>
                  <a:ext uri="{0D108BD9-81ED-4DB2-BD59-A6C34878D82A}">
                    <a16:rowId xmlns:a16="http://schemas.microsoft.com/office/drawing/2014/main" val="2268396178"/>
                  </a:ext>
                </a:extLst>
              </a:tr>
              <a:tr h="386779">
                <a:tc>
                  <a:txBody>
                    <a:bodyPr/>
                    <a:lstStyle/>
                    <a:p>
                      <a:r>
                        <a:rPr lang="en-GB" sz="1500" b="1" dirty="0"/>
                        <a:t>Baseline: </a:t>
                      </a:r>
                      <a:r>
                        <a:rPr lang="en-GB" sz="1500" dirty="0"/>
                        <a:t>Understand school site biodiversity.</a:t>
                      </a:r>
                    </a:p>
                  </a:txBody>
                  <a:tcPr/>
                </a:tc>
                <a:tc>
                  <a:txBody>
                    <a:bodyPr/>
                    <a:lstStyle/>
                    <a:p>
                      <a:r>
                        <a:rPr lang="en-GB" sz="1500" dirty="0"/>
                        <a:t>Conduct a biodiversity audit to identify existing habitats, species counts and areas for potential development.</a:t>
                      </a:r>
                    </a:p>
                  </a:txBody>
                  <a:tcPr/>
                </a:tc>
                <a:tc rowSpan="5">
                  <a:txBody>
                    <a:bodyPr/>
                    <a:lstStyle/>
                    <a:p>
                      <a:pPr marL="285750" indent="-285750">
                        <a:buFont typeface="Arial" panose="020B0604020202020204" pitchFamily="34" charset="0"/>
                        <a:buChar char="•"/>
                      </a:pPr>
                      <a:r>
                        <a:rPr lang="en-GB" sz="1500" dirty="0">
                          <a:solidFill>
                            <a:schemeClr val="tx1"/>
                          </a:solidFill>
                          <a:hlinkClick r:id="rId2">
                            <a:extLst>
                              <a:ext uri="{A12FA001-AC4F-418D-AE19-62706E023703}">
                                <ahyp:hlinkClr xmlns:ahyp="http://schemas.microsoft.com/office/drawing/2018/hyperlinkcolor" val="tx"/>
                              </a:ext>
                            </a:extLst>
                          </a:hlinkClick>
                        </a:rPr>
                        <a:t>National Education Nature Park educational resources</a:t>
                      </a:r>
                      <a:r>
                        <a:rPr lang="en-GB" sz="1500" dirty="0">
                          <a:solidFill>
                            <a:schemeClr val="tx1"/>
                          </a:solidFill>
                        </a:rPr>
                        <a:t>.</a:t>
                      </a:r>
                    </a:p>
                    <a:p>
                      <a:pPr marL="0" indent="0">
                        <a:buFont typeface="Arial" panose="020B0604020202020204" pitchFamily="34" charset="0"/>
                        <a:buNone/>
                      </a:pPr>
                      <a:endParaRPr lang="en-GB" sz="1500" dirty="0">
                        <a:solidFill>
                          <a:schemeClr val="tx1"/>
                        </a:solidFill>
                      </a:endParaRPr>
                    </a:p>
                    <a:p>
                      <a:pPr marL="285750" indent="-285750">
                        <a:buFont typeface="Arial" panose="020B0604020202020204" pitchFamily="34" charset="0"/>
                        <a:buChar char="•"/>
                      </a:pPr>
                      <a:r>
                        <a:rPr lang="en-GB" sz="1500" dirty="0">
                          <a:solidFill>
                            <a:schemeClr val="tx1"/>
                          </a:solidFill>
                          <a:hlinkClick r:id="rId3">
                            <a:extLst>
                              <a:ext uri="{A12FA001-AC4F-418D-AE19-62706E023703}">
                                <ahyp:hlinkClr xmlns:ahyp="http://schemas.microsoft.com/office/drawing/2018/hyperlinkcolor" val="tx"/>
                              </a:ext>
                            </a:extLst>
                          </a:hlinkClick>
                        </a:rPr>
                        <a:t>Sustainability Support for Education’s compiled list of free resources and funding </a:t>
                      </a:r>
                      <a:r>
                        <a:rPr lang="en-GB" sz="1500" dirty="0">
                          <a:solidFill>
                            <a:schemeClr val="tx1"/>
                          </a:solidFill>
                        </a:rPr>
                        <a:t>opportunities related to biodiversity.</a:t>
                      </a:r>
                    </a:p>
                    <a:p>
                      <a:pPr marL="0" indent="0">
                        <a:buFont typeface="Arial" panose="020B0604020202020204" pitchFamily="34" charset="0"/>
                        <a:buNone/>
                      </a:pPr>
                      <a:endParaRPr lang="en-GB" sz="1500" dirty="0">
                        <a:solidFill>
                          <a:schemeClr val="tx1"/>
                        </a:solidFill>
                      </a:endParaRPr>
                    </a:p>
                    <a:p>
                      <a:pPr marL="285750" indent="-285750">
                        <a:buFont typeface="Arial" panose="020B0604020202020204" pitchFamily="34" charset="0"/>
                        <a:buChar char="•"/>
                      </a:pPr>
                      <a:r>
                        <a:rPr lang="en-GB" sz="1500" dirty="0">
                          <a:solidFill>
                            <a:schemeClr val="tx1"/>
                          </a:solidFill>
                          <a:hlinkClick r:id="rId4">
                            <a:extLst>
                              <a:ext uri="{A12FA001-AC4F-418D-AE19-62706E023703}">
                                <ahyp:hlinkClr xmlns:ahyp="http://schemas.microsoft.com/office/drawing/2018/hyperlinkcolor" val="tx"/>
                              </a:ext>
                            </a:extLst>
                          </a:hlinkClick>
                        </a:rPr>
                        <a:t>Eden project guidance on growing wildflowers on school grounds</a:t>
                      </a:r>
                      <a:endParaRPr lang="en-GB" sz="1500" dirty="0">
                        <a:solidFill>
                          <a:schemeClr val="tx1"/>
                        </a:solidFill>
                      </a:endParaRPr>
                    </a:p>
                    <a:p>
                      <a:pPr marL="0" indent="0">
                        <a:buFont typeface="Arial" panose="020B0604020202020204" pitchFamily="34" charset="0"/>
                        <a:buNone/>
                      </a:pPr>
                      <a:endParaRPr lang="en-GB" sz="1500" dirty="0">
                        <a:solidFill>
                          <a:schemeClr val="tx1"/>
                        </a:solidFill>
                      </a:endParaRPr>
                    </a:p>
                    <a:p>
                      <a:pPr marL="285750" indent="-285750">
                        <a:buFont typeface="Arial" panose="020B0604020202020204" pitchFamily="34" charset="0"/>
                        <a:buChar char="•"/>
                      </a:pPr>
                      <a:r>
                        <a:rPr lang="en-GB" sz="1500" dirty="0">
                          <a:solidFill>
                            <a:schemeClr val="tx1"/>
                          </a:solidFill>
                          <a:hlinkClick r:id="rId5">
                            <a:extLst>
                              <a:ext uri="{A12FA001-AC4F-418D-AE19-62706E023703}">
                                <ahyp:hlinkClr xmlns:ahyp="http://schemas.microsoft.com/office/drawing/2018/hyperlinkcolor" val="tx"/>
                              </a:ext>
                            </a:extLst>
                          </a:hlinkClick>
                        </a:rPr>
                        <a:t>EAUC guidance on biodiversity</a:t>
                      </a:r>
                      <a:endParaRPr lang="en-GB" sz="1500" dirty="0">
                        <a:solidFill>
                          <a:schemeClr val="tx1"/>
                        </a:solidFill>
                      </a:endParaRPr>
                    </a:p>
                    <a:p>
                      <a:pPr marL="0" indent="0">
                        <a:buFont typeface="Arial" panose="020B0604020202020204" pitchFamily="34" charset="0"/>
                        <a:buNone/>
                      </a:pPr>
                      <a:endParaRPr lang="en-GB" sz="1500" dirty="0">
                        <a:solidFill>
                          <a:schemeClr val="tx1"/>
                        </a:solidFill>
                      </a:endParaRPr>
                    </a:p>
                    <a:p>
                      <a:pPr marL="285750" indent="-285750">
                        <a:buFont typeface="Arial" panose="020B0604020202020204" pitchFamily="34" charset="0"/>
                        <a:buChar char="•"/>
                      </a:pPr>
                      <a:r>
                        <a:rPr lang="en-GB" sz="1500" dirty="0">
                          <a:solidFill>
                            <a:schemeClr val="tx1"/>
                          </a:solidFill>
                          <a:hlinkClick r:id="rId6">
                            <a:extLst>
                              <a:ext uri="{A12FA001-AC4F-418D-AE19-62706E023703}">
                                <ahyp:hlinkClr xmlns:ahyp="http://schemas.microsoft.com/office/drawing/2018/hyperlinkcolor" val="tx"/>
                              </a:ext>
                            </a:extLst>
                          </a:hlinkClick>
                        </a:rPr>
                        <a:t>Hedgehog Friendly Schools </a:t>
                      </a:r>
                      <a:endParaRPr lang="en-GB" sz="1500" dirty="0">
                        <a:solidFill>
                          <a:schemeClr val="tx1"/>
                        </a:solidFill>
                      </a:endParaRPr>
                    </a:p>
                    <a:p>
                      <a:pPr marL="0" indent="0">
                        <a:buFont typeface="Arial" panose="020B0604020202020204" pitchFamily="34" charset="0"/>
                        <a:buNone/>
                      </a:pPr>
                      <a:endParaRPr lang="en-GB" sz="1500" dirty="0">
                        <a:solidFill>
                          <a:schemeClr val="tx1"/>
                        </a:solidFill>
                      </a:endParaRPr>
                    </a:p>
                    <a:p>
                      <a:pPr marL="285750" indent="-285750">
                        <a:buFont typeface="Arial" panose="020B0604020202020204" pitchFamily="34" charset="0"/>
                        <a:buChar char="•"/>
                      </a:pPr>
                      <a:r>
                        <a:rPr lang="en-GB" sz="1500" dirty="0">
                          <a:solidFill>
                            <a:schemeClr val="tx1"/>
                          </a:solidFill>
                          <a:hlinkClick r:id="rId7">
                            <a:extLst>
                              <a:ext uri="{A12FA001-AC4F-418D-AE19-62706E023703}">
                                <ahyp:hlinkClr xmlns:ahyp="http://schemas.microsoft.com/office/drawing/2018/hyperlinkcolor" val="tx"/>
                              </a:ext>
                            </a:extLst>
                          </a:hlinkClick>
                        </a:rPr>
                        <a:t>Free trees from Woodland Trust</a:t>
                      </a:r>
                      <a:endParaRPr lang="en-GB" sz="1500" dirty="0">
                        <a:solidFill>
                          <a:schemeClr val="tx1"/>
                        </a:solidFill>
                        <a:latin typeface="+mn-lt"/>
                      </a:endParaRPr>
                    </a:p>
                  </a:txBody>
                  <a:tcPr/>
                </a:tc>
                <a:extLst>
                  <a:ext uri="{0D108BD9-81ED-4DB2-BD59-A6C34878D82A}">
                    <a16:rowId xmlns:a16="http://schemas.microsoft.com/office/drawing/2014/main" val="793062277"/>
                  </a:ext>
                </a:extLst>
              </a:tr>
              <a:tr h="386779">
                <a:tc>
                  <a:txBody>
                    <a:bodyPr/>
                    <a:lstStyle/>
                    <a:p>
                      <a:r>
                        <a:rPr lang="en-GB" sz="1500" dirty="0"/>
                        <a:t>Create new habitats and green spaces.</a:t>
                      </a:r>
                    </a:p>
                  </a:txBody>
                  <a:tcPr/>
                </a:tc>
                <a:tc>
                  <a:txBody>
                    <a:bodyPr/>
                    <a:lstStyle/>
                    <a:p>
                      <a:r>
                        <a:rPr lang="en-GB" sz="1500" dirty="0"/>
                        <a:t>Plant pollinator-friendly flowers, hedgerows and meadows.</a:t>
                      </a:r>
                    </a:p>
                    <a:p>
                      <a:r>
                        <a:rPr lang="en-GB" sz="1500" dirty="0"/>
                        <a:t>Install bird or bat boxes.</a:t>
                      </a:r>
                    </a:p>
                    <a:p>
                      <a:r>
                        <a:rPr lang="en-GB" sz="1500" dirty="0"/>
                        <a:t>Build bug hotels.</a:t>
                      </a:r>
                    </a:p>
                  </a:txBody>
                  <a:tcPr/>
                </a:tc>
                <a:tc vMerge="1">
                  <a:txBody>
                    <a:bodyPr/>
                    <a:lstStyle/>
                    <a:p>
                      <a:endParaRPr lang="en-GB" sz="1500" dirty="0"/>
                    </a:p>
                  </a:txBody>
                  <a:tcPr/>
                </a:tc>
                <a:extLst>
                  <a:ext uri="{0D108BD9-81ED-4DB2-BD59-A6C34878D82A}">
                    <a16:rowId xmlns:a16="http://schemas.microsoft.com/office/drawing/2014/main" val="1378507380"/>
                  </a:ext>
                </a:extLst>
              </a:tr>
              <a:tr h="386779">
                <a:tc>
                  <a:txBody>
                    <a:bodyPr/>
                    <a:lstStyle/>
                    <a:p>
                      <a:r>
                        <a:rPr lang="en-GB" sz="1500" dirty="0"/>
                        <a:t>Integrate biodiversity into the curriculum.</a:t>
                      </a:r>
                    </a:p>
                  </a:txBody>
                  <a:tcPr/>
                </a:tc>
                <a:tc>
                  <a:txBody>
                    <a:bodyPr/>
                    <a:lstStyle/>
                    <a:p>
                      <a:r>
                        <a:rPr lang="en-GB" sz="1500" dirty="0"/>
                        <a:t>Incorporate outdoor learning into science and geography lessons.</a:t>
                      </a:r>
                    </a:p>
                    <a:p>
                      <a:r>
                        <a:rPr lang="en-GB" sz="1500" dirty="0"/>
                        <a:t>Involve pupils in habitat monitoring.</a:t>
                      </a:r>
                    </a:p>
                    <a:p>
                      <a:r>
                        <a:rPr lang="en-GB" sz="1500" dirty="0"/>
                        <a:t>Create an Eco/ Nature Club or student nature council.</a:t>
                      </a:r>
                    </a:p>
                  </a:txBody>
                  <a:tcPr/>
                </a:tc>
                <a:tc vMerge="1">
                  <a:txBody>
                    <a:bodyPr/>
                    <a:lstStyle/>
                    <a:p>
                      <a:endParaRPr lang="en-GB" sz="1500" dirty="0"/>
                    </a:p>
                  </a:txBody>
                  <a:tcPr/>
                </a:tc>
                <a:extLst>
                  <a:ext uri="{0D108BD9-81ED-4DB2-BD59-A6C34878D82A}">
                    <a16:rowId xmlns:a16="http://schemas.microsoft.com/office/drawing/2014/main" val="1965779406"/>
                  </a:ext>
                </a:extLst>
              </a:tr>
              <a:tr h="386779">
                <a:tc>
                  <a:txBody>
                    <a:bodyPr/>
                    <a:lstStyle/>
                    <a:p>
                      <a:r>
                        <a:rPr lang="en-GB" sz="1500" dirty="0"/>
                        <a:t>Reduce the impact of grounds maintenance.</a:t>
                      </a:r>
                    </a:p>
                  </a:txBody>
                  <a:tcPr/>
                </a:tc>
                <a:tc>
                  <a:txBody>
                    <a:bodyPr/>
                    <a:lstStyle/>
                    <a:p>
                      <a:r>
                        <a:rPr lang="en-GB" sz="1500" dirty="0"/>
                        <a:t>Shift to a low-mow policy.</a:t>
                      </a:r>
                    </a:p>
                    <a:p>
                      <a:r>
                        <a:rPr lang="en-GB" sz="1500" dirty="0"/>
                        <a:t>Reduce pesticide use.</a:t>
                      </a:r>
                    </a:p>
                    <a:p>
                      <a:r>
                        <a:rPr lang="en-GB" sz="1500" dirty="0"/>
                        <a:t>Compost green waste.</a:t>
                      </a:r>
                    </a:p>
                  </a:txBody>
                  <a:tcPr/>
                </a:tc>
                <a:tc vMerge="1">
                  <a:txBody>
                    <a:bodyPr/>
                    <a:lstStyle/>
                    <a:p>
                      <a:endParaRPr lang="en-GB" sz="1500" dirty="0"/>
                    </a:p>
                  </a:txBody>
                  <a:tcPr/>
                </a:tc>
                <a:extLst>
                  <a:ext uri="{0D108BD9-81ED-4DB2-BD59-A6C34878D82A}">
                    <a16:rowId xmlns:a16="http://schemas.microsoft.com/office/drawing/2014/main" val="3518218738"/>
                  </a:ext>
                </a:extLst>
              </a:tr>
              <a:tr h="386779">
                <a:tc>
                  <a:txBody>
                    <a:bodyPr/>
                    <a:lstStyle/>
                    <a:p>
                      <a:r>
                        <a:rPr lang="en-GB" sz="1500" dirty="0"/>
                        <a:t>Engage the wider community.</a:t>
                      </a:r>
                    </a:p>
                  </a:txBody>
                  <a:tcPr/>
                </a:tc>
                <a:tc>
                  <a:txBody>
                    <a:bodyPr/>
                    <a:lstStyle/>
                    <a:p>
                      <a:r>
                        <a:rPr lang="en-GB" sz="1500" dirty="0"/>
                        <a:t>Run activities such as biodiversity days or tree-planting events.</a:t>
                      </a:r>
                    </a:p>
                    <a:p>
                      <a:r>
                        <a:rPr lang="en-GB" sz="1500" dirty="0"/>
                        <a:t>Launch a citizen science project.</a:t>
                      </a:r>
                    </a:p>
                  </a:txBody>
                  <a:tcPr/>
                </a:tc>
                <a:tc vMerge="1">
                  <a:txBody>
                    <a:bodyPr/>
                    <a:lstStyle/>
                    <a:p>
                      <a:endParaRPr lang="en-GB" sz="1500" dirty="0"/>
                    </a:p>
                  </a:txBody>
                  <a:tcPr/>
                </a:tc>
                <a:extLst>
                  <a:ext uri="{0D108BD9-81ED-4DB2-BD59-A6C34878D82A}">
                    <a16:rowId xmlns:a16="http://schemas.microsoft.com/office/drawing/2014/main" val="2680173237"/>
                  </a:ext>
                </a:extLst>
              </a:tr>
            </a:tbl>
          </a:graphicData>
        </a:graphic>
      </p:graphicFrame>
    </p:spTree>
    <p:extLst>
      <p:ext uri="{BB962C8B-B14F-4D97-AF65-F5344CB8AC3E}">
        <p14:creationId xmlns:p14="http://schemas.microsoft.com/office/powerpoint/2010/main" val="25304168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2490D2-BF50-3D04-AFA2-EC5D8845549B}"/>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FC7CA04C-2FB7-56EC-7485-DB244E49C1A6}"/>
              </a:ext>
            </a:extLst>
          </p:cNvPr>
          <p:cNvSpPr txBox="1">
            <a:spLocks/>
          </p:cNvSpPr>
          <p:nvPr/>
        </p:nvSpPr>
        <p:spPr bwMode="auto">
          <a:xfrm>
            <a:off x="740664" y="2339610"/>
            <a:ext cx="10140696" cy="43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2000" b="1" kern="1200" baseline="0">
                <a:solidFill>
                  <a:srgbClr val="12326E"/>
                </a:solidFill>
                <a:latin typeface="+mj-lt"/>
                <a:ea typeface="+mj-ea"/>
                <a:cs typeface="+mj-cs"/>
              </a:defRPr>
            </a:lvl1pPr>
            <a:lvl2pPr algn="ctr" rtl="0" eaLnBrk="0" fontAlgn="base" hangingPunct="0">
              <a:spcBef>
                <a:spcPct val="0"/>
              </a:spcBef>
              <a:spcAft>
                <a:spcPct val="0"/>
              </a:spcAft>
              <a:defRPr sz="4400">
                <a:solidFill>
                  <a:schemeClr val="accent1"/>
                </a:solidFill>
                <a:latin typeface="Gill Sans MT" pitchFamily="34" charset="0"/>
              </a:defRPr>
            </a:lvl2pPr>
            <a:lvl3pPr algn="ctr" rtl="0" eaLnBrk="0" fontAlgn="base" hangingPunct="0">
              <a:spcBef>
                <a:spcPct val="0"/>
              </a:spcBef>
              <a:spcAft>
                <a:spcPct val="0"/>
              </a:spcAft>
              <a:defRPr sz="4400">
                <a:solidFill>
                  <a:schemeClr val="accent1"/>
                </a:solidFill>
                <a:latin typeface="Gill Sans MT" pitchFamily="34" charset="0"/>
              </a:defRPr>
            </a:lvl3pPr>
            <a:lvl4pPr algn="ctr" rtl="0" eaLnBrk="0" fontAlgn="base" hangingPunct="0">
              <a:spcBef>
                <a:spcPct val="0"/>
              </a:spcBef>
              <a:spcAft>
                <a:spcPct val="0"/>
              </a:spcAft>
              <a:defRPr sz="4400">
                <a:solidFill>
                  <a:schemeClr val="accent1"/>
                </a:solidFill>
                <a:latin typeface="Gill Sans MT" pitchFamily="34" charset="0"/>
              </a:defRPr>
            </a:lvl4pPr>
            <a:lvl5pPr algn="ctr" rtl="0" eaLnBrk="0" fontAlgn="base" hangingPunct="0">
              <a:spcBef>
                <a:spcPct val="0"/>
              </a:spcBef>
              <a:spcAft>
                <a:spcPct val="0"/>
              </a:spcAft>
              <a:defRPr sz="4400">
                <a:solidFill>
                  <a:schemeClr val="accent1"/>
                </a:solidFill>
                <a:latin typeface="Gill Sans MT" pitchFamily="34" charset="0"/>
              </a:defRPr>
            </a:lvl5pPr>
            <a:lvl6pPr marL="457200" algn="ctr" rtl="0" fontAlgn="base">
              <a:spcBef>
                <a:spcPct val="0"/>
              </a:spcBef>
              <a:spcAft>
                <a:spcPct val="0"/>
              </a:spcAft>
              <a:defRPr sz="4400">
                <a:solidFill>
                  <a:schemeClr val="accent1"/>
                </a:solidFill>
                <a:latin typeface="Gill Sans MT" pitchFamily="34" charset="0"/>
              </a:defRPr>
            </a:lvl6pPr>
            <a:lvl7pPr marL="914400" algn="ctr" rtl="0" fontAlgn="base">
              <a:spcBef>
                <a:spcPct val="0"/>
              </a:spcBef>
              <a:spcAft>
                <a:spcPct val="0"/>
              </a:spcAft>
              <a:defRPr sz="4400">
                <a:solidFill>
                  <a:schemeClr val="accent1"/>
                </a:solidFill>
                <a:latin typeface="Gill Sans MT" pitchFamily="34" charset="0"/>
              </a:defRPr>
            </a:lvl7pPr>
            <a:lvl8pPr marL="1371600" algn="ctr" rtl="0" fontAlgn="base">
              <a:spcBef>
                <a:spcPct val="0"/>
              </a:spcBef>
              <a:spcAft>
                <a:spcPct val="0"/>
              </a:spcAft>
              <a:defRPr sz="4400">
                <a:solidFill>
                  <a:schemeClr val="accent1"/>
                </a:solidFill>
                <a:latin typeface="Gill Sans MT" pitchFamily="34" charset="0"/>
              </a:defRPr>
            </a:lvl8pPr>
            <a:lvl9pPr marL="1828800" algn="ctr" rtl="0" fontAlgn="base">
              <a:spcBef>
                <a:spcPct val="0"/>
              </a:spcBef>
              <a:spcAft>
                <a:spcPct val="0"/>
              </a:spcAft>
              <a:defRPr sz="4400">
                <a:solidFill>
                  <a:schemeClr val="accent1"/>
                </a:solidFill>
                <a:latin typeface="Gill Sans MT" pitchFamily="34" charset="0"/>
              </a:defRPr>
            </a:lvl9pPr>
          </a:lstStyle>
          <a:p>
            <a:pPr>
              <a:defRPr/>
            </a:pPr>
            <a:r>
              <a:rPr lang="en-GB" sz="4000" dirty="0"/>
              <a:t>4. Climate Education and Green Careers</a:t>
            </a:r>
          </a:p>
        </p:txBody>
      </p:sp>
      <p:sp>
        <p:nvSpPr>
          <p:cNvPr id="2" name="Text Placeholder 2">
            <a:extLst>
              <a:ext uri="{FF2B5EF4-FFF2-40B4-BE49-F238E27FC236}">
                <a16:creationId xmlns:a16="http://schemas.microsoft.com/office/drawing/2014/main" id="{75491DF6-B374-D6A9-D319-B72418562029}"/>
              </a:ext>
            </a:extLst>
          </p:cNvPr>
          <p:cNvSpPr txBox="1">
            <a:spLocks/>
          </p:cNvSpPr>
          <p:nvPr/>
        </p:nvSpPr>
        <p:spPr bwMode="auto">
          <a:xfrm>
            <a:off x="740664" y="2726390"/>
            <a:ext cx="8622792"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baseline="0">
                <a:solidFill>
                  <a:srgbClr val="12326E"/>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baseline="0">
                <a:solidFill>
                  <a:srgbClr val="12326E"/>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baseline="0">
                <a:solidFill>
                  <a:srgbClr val="12326E"/>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baseline="0">
                <a:solidFill>
                  <a:srgbClr val="12326E"/>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baseline="0">
                <a:solidFill>
                  <a:srgbClr val="12326E"/>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2400" i="1" dirty="0"/>
              <a:t>Scope: Ensuring your school provides quality climate education and prepares students with the skills they need to embark on green careers</a:t>
            </a:r>
          </a:p>
        </p:txBody>
      </p:sp>
      <p:grpSp>
        <p:nvGrpSpPr>
          <p:cNvPr id="3" name="Group 2">
            <a:extLst>
              <a:ext uri="{FF2B5EF4-FFF2-40B4-BE49-F238E27FC236}">
                <a16:creationId xmlns:a16="http://schemas.microsoft.com/office/drawing/2014/main" id="{C14C5707-5D85-9140-4E78-954DC48E2E17}"/>
              </a:ext>
            </a:extLst>
          </p:cNvPr>
          <p:cNvGrpSpPr/>
          <p:nvPr/>
        </p:nvGrpSpPr>
        <p:grpSpPr>
          <a:xfrm>
            <a:off x="311531" y="350027"/>
            <a:ext cx="3489898" cy="710677"/>
            <a:chOff x="302387" y="148859"/>
            <a:chExt cx="3489898" cy="710677"/>
          </a:xfrm>
        </p:grpSpPr>
        <mc:AlternateContent xmlns:mc="http://schemas.openxmlformats.org/markup-compatibility/2006">
          <mc:Choice xmlns:pslz="http://schemas.microsoft.com/office/powerpoint/2016/slidezoom" Requires="pslz">
            <p:graphicFrame>
              <p:nvGraphicFramePr>
                <p:cNvPr id="4" name="Slide Zoom 3">
                  <a:extLst>
                    <a:ext uri="{FF2B5EF4-FFF2-40B4-BE49-F238E27FC236}">
                      <a16:creationId xmlns:a16="http://schemas.microsoft.com/office/drawing/2014/main" id="{BD886AFE-56CB-9A4A-D15A-A9B7DA3AC26D}"/>
                    </a:ext>
                  </a:extLst>
                </p:cNvPr>
                <p:cNvGraphicFramePr>
                  <a:graphicFrameLocks noChangeAspect="1"/>
                </p:cNvGraphicFramePr>
                <p:nvPr>
                  <p:extLst>
                    <p:ext uri="{D42A27DB-BD31-4B8C-83A1-F6EECF244321}">
                      <p14:modId xmlns:p14="http://schemas.microsoft.com/office/powerpoint/2010/main" val="2481687941"/>
                    </p:ext>
                  </p:extLst>
                </p:nvPr>
              </p:nvGraphicFramePr>
              <p:xfrm>
                <a:off x="302387" y="176846"/>
                <a:ext cx="682690" cy="682690"/>
              </p:xfrm>
              <a:graphic>
                <a:graphicData uri="http://schemas.microsoft.com/office/powerpoint/2016/slidezoom">
                  <pslz:sldZm>
                    <pslz:sldZmObj sldId="295" cId="3034205068">
                      <pslz:zmPr id="{61DE04FB-3955-4ED8-AB05-11FE64441A9F}" returnToParent="0" imageType="cover" transitionDur="1000">
                        <p166:blipFill xmlns:p166="http://schemas.microsoft.com/office/powerpoint/2016/6/main">
                          <a:blip r:embed="rId2">
                            <a:extLst>
                              <a:ext uri="{96DAC541-7B7A-43D3-8B79-37D633B846F1}">
                                <asvg:svgBlip xmlns:asvg="http://schemas.microsoft.com/office/drawing/2016/SVG/main" r:embed="rId3"/>
                              </a:ext>
                            </a:extLst>
                          </a:blip>
                          <a:stretch>
                            <a:fillRect/>
                          </a:stretch>
                        </p166:blipFill>
                        <p166:spPr xmlns:p166="http://schemas.microsoft.com/office/powerpoint/2016/6/main">
                          <a:xfrm>
                            <a:off x="0" y="0"/>
                            <a:ext cx="682690" cy="682690"/>
                          </a:xfrm>
                          <a:prstGeom prst="rect">
                            <a:avLst/>
                          </a:prstGeom>
                          <a:ln w="3175">
                            <a:solidFill>
                              <a:prstClr val="ltGray"/>
                            </a:solidFill>
                          </a:ln>
                        </p166:spPr>
                      </pslz:zmPr>
                    </pslz:sldZmObj>
                  </pslz:sldZm>
                </a:graphicData>
              </a:graphic>
            </p:graphicFrame>
          </mc:Choice>
          <mc:Fallback>
            <p:pic>
              <p:nvPicPr>
                <p:cNvPr id="4" name="Slide Zoom 3">
                  <a:hlinkClick r:id="rId4" action="ppaction://hlinksldjump"/>
                  <a:extLst>
                    <a:ext uri="{FF2B5EF4-FFF2-40B4-BE49-F238E27FC236}">
                      <a16:creationId xmlns:a16="http://schemas.microsoft.com/office/drawing/2014/main" id="{BD886AFE-56CB-9A4A-D15A-A9B7DA3AC26D}"/>
                    </a:ext>
                  </a:extLst>
                </p:cNvPr>
                <p:cNvPicPr>
                  <a:picLocks noGrp="1" noRot="1" noChangeAspect="1" noMove="1" noResize="1" noEditPoints="1" noAdjustHandles="1" noChangeArrowheads="1" noChangeShapeType="1"/>
                </p:cNvPicPr>
                <p:nvPr/>
              </p:nvPicPr>
              <p:blipFill>
                <a:blip r:embed="rId2">
                  <a:extLst>
                    <a:ext uri="{96DAC541-7B7A-43D3-8B79-37D633B846F1}">
                      <asvg:svgBlip xmlns:asvg="http://schemas.microsoft.com/office/drawing/2016/SVG/main" r:embed="rId3"/>
                    </a:ext>
                  </a:extLst>
                </a:blip>
                <a:stretch>
                  <a:fillRect/>
                </a:stretch>
              </p:blipFill>
              <p:spPr>
                <a:xfrm>
                  <a:off x="311531" y="378014"/>
                  <a:ext cx="682690" cy="682690"/>
                </a:xfrm>
                <a:prstGeom prst="rect">
                  <a:avLst/>
                </a:prstGeom>
                <a:ln w="3175">
                  <a:solidFill>
                    <a:prstClr val="ltGray"/>
                  </a:solidFill>
                </a:ln>
              </p:spPr>
            </p:pic>
          </mc:Fallback>
        </mc:AlternateContent>
        <p:sp>
          <p:nvSpPr>
            <p:cNvPr id="6" name="TextBox 5">
              <a:extLst>
                <a:ext uri="{FF2B5EF4-FFF2-40B4-BE49-F238E27FC236}">
                  <a16:creationId xmlns:a16="http://schemas.microsoft.com/office/drawing/2014/main" id="{1547263E-3E2B-1C9E-09FE-593AB55FA916}"/>
                </a:ext>
              </a:extLst>
            </p:cNvPr>
            <p:cNvSpPr txBox="1"/>
            <p:nvPr/>
          </p:nvSpPr>
          <p:spPr>
            <a:xfrm>
              <a:off x="985077" y="148859"/>
              <a:ext cx="2807208" cy="369332"/>
            </a:xfrm>
            <a:prstGeom prst="rect">
              <a:avLst/>
            </a:prstGeom>
            <a:noFill/>
          </p:spPr>
          <p:txBody>
            <a:bodyPr wrap="square" rtlCol="0">
              <a:spAutoFit/>
            </a:bodyPr>
            <a:lstStyle/>
            <a:p>
              <a:r>
                <a:rPr lang="en-GB" dirty="0">
                  <a:hlinkClick r:id="rId4" action="ppaction://hlinksldjump"/>
                </a:rPr>
                <a:t>Click to return to contents</a:t>
              </a:r>
              <a:endParaRPr lang="en-GB" dirty="0"/>
            </a:p>
          </p:txBody>
        </p:sp>
      </p:grpSp>
    </p:spTree>
    <p:extLst>
      <p:ext uri="{BB962C8B-B14F-4D97-AF65-F5344CB8AC3E}">
        <p14:creationId xmlns:p14="http://schemas.microsoft.com/office/powerpoint/2010/main" val="6864713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0444CC-B527-7FCA-ED00-E3D3143F3B0C}"/>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E0CE5E0C-95B4-66E0-8101-2BDDCA0BD987}"/>
              </a:ext>
            </a:extLst>
          </p:cNvPr>
          <p:cNvSpPr>
            <a:spLocks noGrp="1"/>
          </p:cNvSpPr>
          <p:nvPr>
            <p:ph type="body" idx="1"/>
          </p:nvPr>
        </p:nvSpPr>
        <p:spPr>
          <a:xfrm>
            <a:off x="557051" y="761603"/>
            <a:ext cx="5496909" cy="639762"/>
          </a:xfrm>
        </p:spPr>
        <p:txBody>
          <a:bodyPr/>
          <a:lstStyle/>
          <a:p>
            <a:r>
              <a:rPr lang="en-GB" dirty="0"/>
              <a:t>Why is climate education important?</a:t>
            </a:r>
          </a:p>
        </p:txBody>
      </p:sp>
      <p:sp>
        <p:nvSpPr>
          <p:cNvPr id="4" name="Content Placeholder 3">
            <a:extLst>
              <a:ext uri="{FF2B5EF4-FFF2-40B4-BE49-F238E27FC236}">
                <a16:creationId xmlns:a16="http://schemas.microsoft.com/office/drawing/2014/main" id="{CE5BC319-EC06-7986-A673-7860B0627954}"/>
              </a:ext>
            </a:extLst>
          </p:cNvPr>
          <p:cNvSpPr>
            <a:spLocks noGrp="1"/>
          </p:cNvSpPr>
          <p:nvPr>
            <p:ph sz="half" idx="2"/>
          </p:nvPr>
        </p:nvSpPr>
        <p:spPr>
          <a:xfrm>
            <a:off x="645229" y="1505347"/>
            <a:ext cx="5106347" cy="3631407"/>
          </a:xfrm>
        </p:spPr>
        <p:txBody>
          <a:bodyPr/>
          <a:lstStyle/>
          <a:p>
            <a:pPr marL="0" indent="0">
              <a:buNone/>
            </a:pPr>
            <a:r>
              <a:rPr lang="en-GB" sz="1500" dirty="0"/>
              <a:t>Climate education ensures that students understand local and global environmental challenges, including their causes, impacts and solutions. Accompanying climate education with the promotion of green careers and green skills means providing students with an insight into the future roles they could play in addressing the challenges of climate change.</a:t>
            </a:r>
          </a:p>
        </p:txBody>
      </p:sp>
      <p:sp>
        <p:nvSpPr>
          <p:cNvPr id="5" name="Text Placeholder 4">
            <a:extLst>
              <a:ext uri="{FF2B5EF4-FFF2-40B4-BE49-F238E27FC236}">
                <a16:creationId xmlns:a16="http://schemas.microsoft.com/office/drawing/2014/main" id="{29AA2F7D-AE4A-0F95-1179-170F84373111}"/>
              </a:ext>
            </a:extLst>
          </p:cNvPr>
          <p:cNvSpPr>
            <a:spLocks noGrp="1"/>
          </p:cNvSpPr>
          <p:nvPr>
            <p:ph type="body" sz="quarter" idx="3"/>
          </p:nvPr>
        </p:nvSpPr>
        <p:spPr>
          <a:xfrm>
            <a:off x="6193366" y="962134"/>
            <a:ext cx="5389033" cy="439231"/>
          </a:xfrm>
        </p:spPr>
        <p:txBody>
          <a:bodyPr/>
          <a:lstStyle/>
          <a:p>
            <a:r>
              <a:rPr lang="en-GB" dirty="0"/>
              <a:t>What is your baseline?</a:t>
            </a:r>
          </a:p>
        </p:txBody>
      </p:sp>
      <p:sp>
        <p:nvSpPr>
          <p:cNvPr id="6" name="Content Placeholder 5">
            <a:extLst>
              <a:ext uri="{FF2B5EF4-FFF2-40B4-BE49-F238E27FC236}">
                <a16:creationId xmlns:a16="http://schemas.microsoft.com/office/drawing/2014/main" id="{2E4F25BD-5A4B-EE54-880C-2349B9DFF56D}"/>
              </a:ext>
            </a:extLst>
          </p:cNvPr>
          <p:cNvSpPr>
            <a:spLocks noGrp="1"/>
          </p:cNvSpPr>
          <p:nvPr>
            <p:ph sz="quarter" idx="4"/>
          </p:nvPr>
        </p:nvSpPr>
        <p:spPr>
          <a:xfrm>
            <a:off x="6193366" y="1505347"/>
            <a:ext cx="5353405" cy="3951288"/>
          </a:xfrm>
        </p:spPr>
        <p:txBody>
          <a:bodyPr/>
          <a:lstStyle/>
          <a:p>
            <a:pPr marL="0" indent="0">
              <a:buNone/>
            </a:pPr>
            <a:r>
              <a:rPr lang="en-GB" sz="1500" dirty="0"/>
              <a:t>A curriculum mapping activity could help you identify opportunities to weave climate education across the learning experience at your school. </a:t>
            </a:r>
          </a:p>
          <a:p>
            <a:pPr marL="0" indent="0">
              <a:buNone/>
            </a:pPr>
            <a:endParaRPr lang="en-GB" sz="1500" dirty="0"/>
          </a:p>
          <a:p>
            <a:pPr marL="0" indent="0">
              <a:buNone/>
            </a:pPr>
            <a:r>
              <a:rPr lang="en-GB" sz="1500" dirty="0">
                <a:hlinkClick r:id="rId3"/>
              </a:rPr>
              <a:t>The Climate Education Toolkit has example maps for each Key Stage and advice on how to conduct your own curriculum map</a:t>
            </a:r>
            <a:r>
              <a:rPr lang="en-GB" sz="1500" dirty="0"/>
              <a:t>.</a:t>
            </a:r>
          </a:p>
        </p:txBody>
      </p:sp>
    </p:spTree>
    <p:extLst>
      <p:ext uri="{BB962C8B-B14F-4D97-AF65-F5344CB8AC3E}">
        <p14:creationId xmlns:p14="http://schemas.microsoft.com/office/powerpoint/2010/main" val="3254850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4EF3F8-DD17-6B95-A605-A5EF873A08F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A5DDEE-F875-A9CF-00AC-52DFB6169C63}"/>
              </a:ext>
            </a:extLst>
          </p:cNvPr>
          <p:cNvSpPr>
            <a:spLocks noGrp="1"/>
          </p:cNvSpPr>
          <p:nvPr>
            <p:ph type="title"/>
          </p:nvPr>
        </p:nvSpPr>
        <p:spPr>
          <a:xfrm>
            <a:off x="609600" y="9525"/>
            <a:ext cx="10972800" cy="1143000"/>
          </a:xfrm>
        </p:spPr>
        <p:txBody>
          <a:bodyPr/>
          <a:lstStyle/>
          <a:p>
            <a:r>
              <a:rPr lang="en-GB" dirty="0">
                <a:solidFill>
                  <a:srgbClr val="95D600"/>
                </a:solidFill>
              </a:rPr>
              <a:t>Introduction</a:t>
            </a:r>
          </a:p>
        </p:txBody>
      </p:sp>
      <p:sp>
        <p:nvSpPr>
          <p:cNvPr id="3" name="Text Placeholder 2">
            <a:extLst>
              <a:ext uri="{FF2B5EF4-FFF2-40B4-BE49-F238E27FC236}">
                <a16:creationId xmlns:a16="http://schemas.microsoft.com/office/drawing/2014/main" id="{1EDC3338-E3F7-F47E-B951-DEF6AA809FE8}"/>
              </a:ext>
            </a:extLst>
          </p:cNvPr>
          <p:cNvSpPr>
            <a:spLocks noGrp="1"/>
          </p:cNvSpPr>
          <p:nvPr>
            <p:ph type="body" idx="1"/>
          </p:nvPr>
        </p:nvSpPr>
        <p:spPr>
          <a:xfrm>
            <a:off x="609602" y="776082"/>
            <a:ext cx="5386917" cy="639762"/>
          </a:xfrm>
        </p:spPr>
        <p:txBody>
          <a:bodyPr/>
          <a:lstStyle/>
          <a:p>
            <a:r>
              <a:rPr lang="en-GB" dirty="0"/>
              <a:t>What is a climate action plan?</a:t>
            </a:r>
          </a:p>
        </p:txBody>
      </p:sp>
      <p:sp>
        <p:nvSpPr>
          <p:cNvPr id="4" name="Content Placeholder 3">
            <a:extLst>
              <a:ext uri="{FF2B5EF4-FFF2-40B4-BE49-F238E27FC236}">
                <a16:creationId xmlns:a16="http://schemas.microsoft.com/office/drawing/2014/main" id="{66F4B388-945F-2B58-04A1-975D499A0208}"/>
              </a:ext>
            </a:extLst>
          </p:cNvPr>
          <p:cNvSpPr>
            <a:spLocks noGrp="1"/>
          </p:cNvSpPr>
          <p:nvPr>
            <p:ph sz="half" idx="2"/>
          </p:nvPr>
        </p:nvSpPr>
        <p:spPr>
          <a:xfrm>
            <a:off x="609600" y="1429931"/>
            <a:ext cx="5386917" cy="3951288"/>
          </a:xfrm>
        </p:spPr>
        <p:txBody>
          <a:bodyPr/>
          <a:lstStyle/>
          <a:p>
            <a:pPr marL="0" indent="0">
              <a:buNone/>
            </a:pPr>
            <a:r>
              <a:rPr lang="en-GB" sz="1500" dirty="0"/>
              <a:t>From 2025 onwards, the </a:t>
            </a:r>
            <a:r>
              <a:rPr lang="en-GB" sz="1500" dirty="0">
                <a:solidFill>
                  <a:srgbClr val="EE7203"/>
                </a:solidFill>
                <a:hlinkClick r:id="rId2">
                  <a:extLst>
                    <a:ext uri="{A12FA001-AC4F-418D-AE19-62706E023703}">
                      <ahyp:hlinkClr xmlns:ahyp="http://schemas.microsoft.com/office/drawing/2018/hyperlinkcolor" val="tx"/>
                    </a:ext>
                  </a:extLst>
                </a:hlinkClick>
              </a:rPr>
              <a:t>Department for Education Estate Management Standards</a:t>
            </a:r>
            <a:r>
              <a:rPr lang="en-GB" sz="1500" dirty="0">
                <a:solidFill>
                  <a:srgbClr val="EE7203"/>
                </a:solidFill>
              </a:rPr>
              <a:t> </a:t>
            </a:r>
            <a:r>
              <a:rPr lang="en-GB" sz="1500" dirty="0"/>
              <a:t>include a requirement that schools have a sustainability lead and a climate action plan (CAP).</a:t>
            </a:r>
          </a:p>
          <a:p>
            <a:pPr marL="0" indent="0">
              <a:buNone/>
            </a:pPr>
            <a:r>
              <a:rPr lang="en-GB" sz="1500" dirty="0"/>
              <a:t>A climate action plan is a document that sets out how you are going to reduce your impact on the environment and contribute to the global fight against climate change. </a:t>
            </a:r>
          </a:p>
          <a:p>
            <a:pPr marL="0" indent="0">
              <a:buNone/>
            </a:pPr>
            <a:r>
              <a:rPr lang="en-GB" sz="1500" b="1" dirty="0"/>
              <a:t>Your plan should include at least one action to address each of these areas:</a:t>
            </a:r>
          </a:p>
          <a:p>
            <a:r>
              <a:rPr lang="en-GB" sz="1500" b="1" dirty="0">
                <a:hlinkClick r:id="rId3" action="ppaction://hlinksldjump"/>
              </a:rPr>
              <a:t>Adaptation and resilience</a:t>
            </a:r>
            <a:endParaRPr lang="en-GB" sz="1500" b="1" dirty="0"/>
          </a:p>
          <a:p>
            <a:r>
              <a:rPr lang="en-GB" sz="1500" b="1" dirty="0">
                <a:hlinkClick r:id="rId4" action="ppaction://hlinksldjump"/>
              </a:rPr>
              <a:t>Biodiversity</a:t>
            </a:r>
            <a:endParaRPr lang="en-GB" sz="1500" b="1" dirty="0"/>
          </a:p>
          <a:p>
            <a:r>
              <a:rPr lang="en-GB" sz="1500" b="1" dirty="0">
                <a:hlinkClick r:id="rId5" action="ppaction://hlinksldjump"/>
              </a:rPr>
              <a:t>Climate education</a:t>
            </a:r>
            <a:endParaRPr lang="en-GB" sz="1500" b="1" dirty="0"/>
          </a:p>
          <a:p>
            <a:r>
              <a:rPr lang="en-GB" sz="1500" b="1" dirty="0">
                <a:hlinkClick r:id="rId6" action="ppaction://hlinksldjump"/>
              </a:rPr>
              <a:t>Decarbonisation</a:t>
            </a:r>
            <a:endParaRPr lang="en-GB" sz="1500" b="1" dirty="0"/>
          </a:p>
          <a:p>
            <a:pPr marL="0" indent="0">
              <a:buNone/>
            </a:pPr>
            <a:r>
              <a:rPr lang="en-GB" sz="1500" dirty="0"/>
              <a:t>We will cover each of these in turn through this guide.</a:t>
            </a:r>
          </a:p>
        </p:txBody>
      </p:sp>
      <p:sp>
        <p:nvSpPr>
          <p:cNvPr id="5" name="Text Placeholder 4">
            <a:extLst>
              <a:ext uri="{FF2B5EF4-FFF2-40B4-BE49-F238E27FC236}">
                <a16:creationId xmlns:a16="http://schemas.microsoft.com/office/drawing/2014/main" id="{DDEBB12A-4A01-CEC2-AB44-4C1EEBA0F24F}"/>
              </a:ext>
            </a:extLst>
          </p:cNvPr>
          <p:cNvSpPr>
            <a:spLocks noGrp="1"/>
          </p:cNvSpPr>
          <p:nvPr>
            <p:ph type="body" sz="quarter" idx="3"/>
          </p:nvPr>
        </p:nvSpPr>
        <p:spPr>
          <a:xfrm>
            <a:off x="6193365" y="818450"/>
            <a:ext cx="5389033" cy="639762"/>
          </a:xfrm>
        </p:spPr>
        <p:txBody>
          <a:bodyPr/>
          <a:lstStyle/>
          <a:p>
            <a:r>
              <a:rPr lang="en-GB" dirty="0"/>
              <a:t>Why does it matter?</a:t>
            </a:r>
          </a:p>
        </p:txBody>
      </p:sp>
      <p:sp>
        <p:nvSpPr>
          <p:cNvPr id="6" name="Content Placeholder 5">
            <a:extLst>
              <a:ext uri="{FF2B5EF4-FFF2-40B4-BE49-F238E27FC236}">
                <a16:creationId xmlns:a16="http://schemas.microsoft.com/office/drawing/2014/main" id="{91D1F4C8-8B0C-D858-1F62-1DECD2085469}"/>
              </a:ext>
            </a:extLst>
          </p:cNvPr>
          <p:cNvSpPr>
            <a:spLocks noGrp="1"/>
          </p:cNvSpPr>
          <p:nvPr>
            <p:ph sz="quarter" idx="4"/>
          </p:nvPr>
        </p:nvSpPr>
        <p:spPr>
          <a:xfrm>
            <a:off x="6193365" y="1396559"/>
            <a:ext cx="5693835" cy="3951288"/>
          </a:xfrm>
        </p:spPr>
        <p:txBody>
          <a:bodyPr/>
          <a:lstStyle/>
          <a:p>
            <a:pPr marL="0" indent="0">
              <a:buNone/>
            </a:pPr>
            <a:r>
              <a:rPr lang="en-GB" sz="1500" dirty="0"/>
              <a:t>The climate crisis is one of the biggest challenges the world currently faces. Since the Industrial Revolution, the CO</a:t>
            </a:r>
            <a:r>
              <a:rPr lang="en-GB" sz="1500" baseline="-25000" dirty="0"/>
              <a:t>2</a:t>
            </a:r>
            <a:r>
              <a:rPr lang="en-GB" sz="1500" dirty="0"/>
              <a:t> in our atmosphere has been increasing rapidly and this is changing our climate in ways that threaten our buildings, our health, our access to food and water and the natural world around us.  Across Yorkshire and the Humber, we can expect more extreme heat, more flooding and more drought.  </a:t>
            </a:r>
            <a:r>
              <a:rPr lang="en-GB" sz="1500" dirty="0">
                <a:hlinkClick r:id="rId7"/>
              </a:rPr>
              <a:t>You can find out about the projected weather in your postcode here</a:t>
            </a:r>
            <a:r>
              <a:rPr lang="en-GB" sz="1500" dirty="0"/>
              <a:t>.</a:t>
            </a:r>
          </a:p>
          <a:p>
            <a:pPr marL="0" indent="0">
              <a:buNone/>
            </a:pPr>
            <a:endParaRPr lang="en-GB" sz="1500" baseline="-25000" dirty="0"/>
          </a:p>
          <a:p>
            <a:pPr marL="0" indent="0">
              <a:buNone/>
            </a:pPr>
            <a:r>
              <a:rPr lang="en-GB" sz="1500" dirty="0"/>
              <a:t>York has set an ambitious target to be net zero by 2030 with the aim of leading whole the region towards net zero. Schools have a vital role to play in </a:t>
            </a:r>
            <a:r>
              <a:rPr lang="en-GB" sz="1500" dirty="0">
                <a:hlinkClick r:id="rId8"/>
              </a:rPr>
              <a:t>York’s Climate Strategy</a:t>
            </a:r>
            <a:r>
              <a:rPr lang="en-GB" sz="1500" dirty="0"/>
              <a:t>, helping the city hit its decarbonisation targets and empowering the next generation with the green skills we need as a region.  Schools also have an important role to play in </a:t>
            </a:r>
            <a:r>
              <a:rPr lang="en-GB" sz="1500" dirty="0">
                <a:hlinkClick r:id="rId9"/>
              </a:rPr>
              <a:t>York’s nature-focused goals</a:t>
            </a:r>
            <a:r>
              <a:rPr lang="en-GB" sz="1500" dirty="0"/>
              <a:t>, such as our pollinator and tree planting targets.</a:t>
            </a:r>
          </a:p>
        </p:txBody>
      </p:sp>
    </p:spTree>
    <p:extLst>
      <p:ext uri="{BB962C8B-B14F-4D97-AF65-F5344CB8AC3E}">
        <p14:creationId xmlns:p14="http://schemas.microsoft.com/office/powerpoint/2010/main" val="38831758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E4C87F-5C6F-DB45-F0DE-9B244649502C}"/>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0AEE82D5-D196-84AF-7C30-C6F92A112942}"/>
              </a:ext>
            </a:extLst>
          </p:cNvPr>
          <p:cNvSpPr>
            <a:spLocks noGrp="1"/>
          </p:cNvSpPr>
          <p:nvPr>
            <p:ph type="title"/>
          </p:nvPr>
        </p:nvSpPr>
        <p:spPr>
          <a:xfrm>
            <a:off x="307848" y="91440"/>
            <a:ext cx="10972800" cy="1143000"/>
          </a:xfrm>
        </p:spPr>
        <p:txBody>
          <a:bodyPr/>
          <a:lstStyle/>
          <a:p>
            <a:r>
              <a:rPr lang="en-GB" dirty="0">
                <a:solidFill>
                  <a:srgbClr val="95D600"/>
                </a:solidFill>
              </a:rPr>
              <a:t>Potential actions</a:t>
            </a:r>
          </a:p>
        </p:txBody>
      </p:sp>
      <p:graphicFrame>
        <p:nvGraphicFramePr>
          <p:cNvPr id="11" name="Table 10">
            <a:extLst>
              <a:ext uri="{FF2B5EF4-FFF2-40B4-BE49-F238E27FC236}">
                <a16:creationId xmlns:a16="http://schemas.microsoft.com/office/drawing/2014/main" id="{46E6F35B-78C0-3AB1-6C95-E497FE2FF0E1}"/>
              </a:ext>
            </a:extLst>
          </p:cNvPr>
          <p:cNvGraphicFramePr>
            <a:graphicFrameLocks noGrp="1"/>
          </p:cNvGraphicFramePr>
          <p:nvPr>
            <p:extLst>
              <p:ext uri="{D42A27DB-BD31-4B8C-83A1-F6EECF244321}">
                <p14:modId xmlns:p14="http://schemas.microsoft.com/office/powerpoint/2010/main" val="3601367346"/>
              </p:ext>
            </p:extLst>
          </p:nvPr>
        </p:nvGraphicFramePr>
        <p:xfrm>
          <a:off x="361950" y="1234440"/>
          <a:ext cx="11468100" cy="3952939"/>
        </p:xfrm>
        <a:graphic>
          <a:graphicData uri="http://schemas.openxmlformats.org/drawingml/2006/table">
            <a:tbl>
              <a:tblPr firstRow="1" bandRow="1">
                <a:tableStyleId>{00A15C55-8517-42AA-B614-E9B94910E393}</a:tableStyleId>
              </a:tblPr>
              <a:tblGrid>
                <a:gridCol w="2811780">
                  <a:extLst>
                    <a:ext uri="{9D8B030D-6E8A-4147-A177-3AD203B41FA5}">
                      <a16:colId xmlns:a16="http://schemas.microsoft.com/office/drawing/2014/main" val="3884849245"/>
                    </a:ext>
                  </a:extLst>
                </a:gridCol>
                <a:gridCol w="4900422">
                  <a:extLst>
                    <a:ext uri="{9D8B030D-6E8A-4147-A177-3AD203B41FA5}">
                      <a16:colId xmlns:a16="http://schemas.microsoft.com/office/drawing/2014/main" val="2998266246"/>
                    </a:ext>
                  </a:extLst>
                </a:gridCol>
                <a:gridCol w="3755898">
                  <a:extLst>
                    <a:ext uri="{9D8B030D-6E8A-4147-A177-3AD203B41FA5}">
                      <a16:colId xmlns:a16="http://schemas.microsoft.com/office/drawing/2014/main" val="3094703058"/>
                    </a:ext>
                  </a:extLst>
                </a:gridCol>
              </a:tblGrid>
              <a:tr h="386779">
                <a:tc>
                  <a:txBody>
                    <a:bodyPr/>
                    <a:lstStyle/>
                    <a:p>
                      <a:r>
                        <a:rPr lang="en-GB" dirty="0">
                          <a:solidFill>
                            <a:schemeClr val="tx1"/>
                          </a:solidFill>
                        </a:rPr>
                        <a:t>Goal</a:t>
                      </a:r>
                    </a:p>
                  </a:txBody>
                  <a:tcPr/>
                </a:tc>
                <a:tc>
                  <a:txBody>
                    <a:bodyPr/>
                    <a:lstStyle/>
                    <a:p>
                      <a:r>
                        <a:rPr lang="en-GB" dirty="0">
                          <a:solidFill>
                            <a:schemeClr val="tx1"/>
                          </a:solidFill>
                        </a:rPr>
                        <a:t>Action(s)</a:t>
                      </a:r>
                    </a:p>
                  </a:txBody>
                  <a:tcPr/>
                </a:tc>
                <a:tc>
                  <a:txBody>
                    <a:bodyPr/>
                    <a:lstStyle/>
                    <a:p>
                      <a:r>
                        <a:rPr lang="en-GB" dirty="0">
                          <a:solidFill>
                            <a:schemeClr val="tx1"/>
                          </a:solidFill>
                        </a:rPr>
                        <a:t>Helpful Links</a:t>
                      </a:r>
                    </a:p>
                  </a:txBody>
                  <a:tcPr/>
                </a:tc>
                <a:extLst>
                  <a:ext uri="{0D108BD9-81ED-4DB2-BD59-A6C34878D82A}">
                    <a16:rowId xmlns:a16="http://schemas.microsoft.com/office/drawing/2014/main" val="2268396178"/>
                  </a:ext>
                </a:extLst>
              </a:tr>
              <a:tr h="386779">
                <a:tc>
                  <a:txBody>
                    <a:bodyPr/>
                    <a:lstStyle/>
                    <a:p>
                      <a:r>
                        <a:rPr lang="en-GB" sz="1500" b="1" dirty="0"/>
                        <a:t>Baseline:</a:t>
                      </a:r>
                      <a:r>
                        <a:rPr lang="en-GB" sz="1500" b="0" dirty="0"/>
                        <a:t> Understand where climate education is already taking place and how it could be incorporated further.</a:t>
                      </a:r>
                      <a:endParaRPr lang="en-GB" sz="1500" b="1" dirty="0"/>
                    </a:p>
                  </a:txBody>
                  <a:tcPr/>
                </a:tc>
                <a:tc>
                  <a:txBody>
                    <a:bodyPr/>
                    <a:lstStyle/>
                    <a:p>
                      <a:r>
                        <a:rPr lang="en-GB" sz="1500" dirty="0"/>
                        <a:t>Conduct a curriculum mapping exercise using the guidance </a:t>
                      </a:r>
                      <a:r>
                        <a:rPr lang="en-GB" sz="1500" dirty="0">
                          <a:solidFill>
                            <a:schemeClr val="tx1"/>
                          </a:solidFill>
                          <a:hlinkClick r:id="rId2">
                            <a:extLst>
                              <a:ext uri="{A12FA001-AC4F-418D-AE19-62706E023703}">
                                <ahyp:hlinkClr xmlns:ahyp="http://schemas.microsoft.com/office/drawing/2018/hyperlinkcolor" val="tx"/>
                              </a:ext>
                            </a:extLst>
                          </a:hlinkClick>
                        </a:rPr>
                        <a:t>from Climate Education Toolkit </a:t>
                      </a:r>
                      <a:r>
                        <a:rPr lang="en-GB" sz="1500" dirty="0"/>
                        <a:t>to understand ongoing work and future opportunities for climate education. </a:t>
                      </a:r>
                    </a:p>
                  </a:txBody>
                  <a:tcPr/>
                </a:tc>
                <a:tc rowSpan="4">
                  <a:txBody>
                    <a:bodyPr/>
                    <a:lstStyle/>
                    <a:p>
                      <a:pPr marL="0" indent="0">
                        <a:buFont typeface="Arial" panose="020B0604020202020204" pitchFamily="34" charset="0"/>
                        <a:buNone/>
                      </a:pPr>
                      <a:r>
                        <a:rPr lang="en-GB" sz="1500" dirty="0">
                          <a:solidFill>
                            <a:schemeClr val="tx1"/>
                          </a:solidFill>
                          <a:latin typeface="+mn-lt"/>
                          <a:hlinkClick r:id="rId3" action="ppaction://hlinksldjump">
                            <a:extLst>
                              <a:ext uri="{A12FA001-AC4F-418D-AE19-62706E023703}">
                                <ahyp:hlinkClr xmlns:ahyp="http://schemas.microsoft.com/office/drawing/2018/hyperlinkcolor" val="tx"/>
                              </a:ext>
                            </a:extLst>
                          </a:hlinkClick>
                        </a:rPr>
                        <a:t>See the next slide for a full breakdown of the resources you may find useful. </a:t>
                      </a:r>
                      <a:endParaRPr lang="en-GB" sz="1500" dirty="0">
                        <a:solidFill>
                          <a:schemeClr val="tx1"/>
                        </a:solidFill>
                        <a:latin typeface="+mn-lt"/>
                      </a:endParaRPr>
                    </a:p>
                  </a:txBody>
                  <a:tcPr/>
                </a:tc>
                <a:extLst>
                  <a:ext uri="{0D108BD9-81ED-4DB2-BD59-A6C34878D82A}">
                    <a16:rowId xmlns:a16="http://schemas.microsoft.com/office/drawing/2014/main" val="793062277"/>
                  </a:ext>
                </a:extLst>
              </a:tr>
              <a:tr h="386779">
                <a:tc>
                  <a:txBody>
                    <a:bodyPr/>
                    <a:lstStyle/>
                    <a:p>
                      <a:r>
                        <a:rPr lang="en-GB" sz="1500" dirty="0"/>
                        <a:t>Use your climate action plan actions as teaching and learning opportunities.</a:t>
                      </a:r>
                    </a:p>
                  </a:txBody>
                  <a:tcPr/>
                </a:tc>
                <a:tc>
                  <a:txBody>
                    <a:bodyPr/>
                    <a:lstStyle/>
                    <a:p>
                      <a:r>
                        <a:rPr lang="en-GB" sz="1500" dirty="0"/>
                        <a:t>Engage students with your </a:t>
                      </a:r>
                      <a:r>
                        <a:rPr lang="en-GB" sz="1500" dirty="0">
                          <a:solidFill>
                            <a:schemeClr val="tx1"/>
                          </a:solidFill>
                          <a:hlinkClick r:id="rId4">
                            <a:extLst>
                              <a:ext uri="{A12FA001-AC4F-418D-AE19-62706E023703}">
                                <ahyp:hlinkClr xmlns:ahyp="http://schemas.microsoft.com/office/drawing/2018/hyperlinkcolor" val="tx"/>
                              </a:ext>
                            </a:extLst>
                          </a:hlinkClick>
                        </a:rPr>
                        <a:t>school's habitat mapping </a:t>
                      </a:r>
                      <a:r>
                        <a:rPr lang="en-GB" sz="1500" dirty="0"/>
                        <a:t>and </a:t>
                      </a:r>
                      <a:r>
                        <a:rPr lang="en-GB" sz="1500" dirty="0">
                          <a:hlinkClick r:id="rId5"/>
                        </a:rPr>
                        <a:t>count your carbon </a:t>
                      </a:r>
                      <a:r>
                        <a:rPr lang="en-GB" sz="1500" dirty="0"/>
                        <a:t>exercises to incorporate work towards your climate action plan within the curriculum</a:t>
                      </a:r>
                    </a:p>
                  </a:txBody>
                  <a:tcPr/>
                </a:tc>
                <a:tc vMerge="1">
                  <a:txBody>
                    <a:bodyPr/>
                    <a:lstStyle/>
                    <a:p>
                      <a:endParaRPr lang="en-GB" sz="1500" dirty="0"/>
                    </a:p>
                  </a:txBody>
                  <a:tcPr/>
                </a:tc>
                <a:extLst>
                  <a:ext uri="{0D108BD9-81ED-4DB2-BD59-A6C34878D82A}">
                    <a16:rowId xmlns:a16="http://schemas.microsoft.com/office/drawing/2014/main" val="1378507380"/>
                  </a:ext>
                </a:extLst>
              </a:tr>
              <a:tr h="386779">
                <a:tc>
                  <a:txBody>
                    <a:bodyPr/>
                    <a:lstStyle/>
                    <a:p>
                      <a:r>
                        <a:rPr lang="en-GB" sz="1500" dirty="0"/>
                        <a:t>Participate in Woodland Trusts </a:t>
                      </a:r>
                      <a:r>
                        <a:rPr lang="en-GB" sz="1500" dirty="0">
                          <a:solidFill>
                            <a:schemeClr val="tx1"/>
                          </a:solidFill>
                          <a:hlinkClick r:id="rId6">
                            <a:extLst>
                              <a:ext uri="{A12FA001-AC4F-418D-AE19-62706E023703}">
                                <ahyp:hlinkClr xmlns:ahyp="http://schemas.microsoft.com/office/drawing/2018/hyperlinkcolor" val="tx"/>
                              </a:ext>
                            </a:extLst>
                          </a:hlinkClick>
                        </a:rPr>
                        <a:t>free ‘Trees for Schools’ scheme</a:t>
                      </a:r>
                      <a:r>
                        <a:rPr lang="en-GB" sz="1500" dirty="0"/>
                        <a:t>.</a:t>
                      </a:r>
                    </a:p>
                  </a:txBody>
                  <a:tcPr/>
                </a:tc>
                <a:tc>
                  <a:txBody>
                    <a:bodyPr/>
                    <a:lstStyle/>
                    <a:p>
                      <a:r>
                        <a:rPr lang="en-GB" sz="1500" dirty="0"/>
                        <a:t>The scheme provides a host for resources to allow your students to participate in tree planting (contributing to adaptation and biodiversity) as a learning experience.</a:t>
                      </a:r>
                    </a:p>
                  </a:txBody>
                  <a:tcPr/>
                </a:tc>
                <a:tc vMerge="1">
                  <a:txBody>
                    <a:bodyPr/>
                    <a:lstStyle/>
                    <a:p>
                      <a:endParaRPr lang="en-GB" sz="1500" dirty="0"/>
                    </a:p>
                  </a:txBody>
                  <a:tcPr/>
                </a:tc>
                <a:extLst>
                  <a:ext uri="{0D108BD9-81ED-4DB2-BD59-A6C34878D82A}">
                    <a16:rowId xmlns:a16="http://schemas.microsoft.com/office/drawing/2014/main" val="1965779406"/>
                  </a:ext>
                </a:extLst>
              </a:tr>
              <a:tr h="386779">
                <a:tc>
                  <a:txBody>
                    <a:bodyPr/>
                    <a:lstStyle/>
                    <a:p>
                      <a:r>
                        <a:rPr lang="en-GB" sz="1500" b="0" dirty="0"/>
                        <a:t>Follow National Education Nature Park’s five step process to embed nature-based learning in the curriculum.</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500" b="0" i="0" u="none" strike="noStrike" kern="1200" dirty="0">
                          <a:solidFill>
                            <a:schemeClr val="dk1"/>
                          </a:solidFill>
                          <a:effectLst/>
                          <a:latin typeface="+mn-lt"/>
                          <a:ea typeface="+mn-ea"/>
                          <a:cs typeface="+mn-cs"/>
                        </a:rPr>
                        <a:t>Register on </a:t>
                      </a:r>
                      <a:r>
                        <a:rPr lang="en-GB" sz="1500" b="0" i="0" u="none" strike="noStrike" kern="1200" dirty="0">
                          <a:solidFill>
                            <a:schemeClr val="tx1"/>
                          </a:solidFill>
                          <a:effectLst/>
                          <a:latin typeface="+mn-lt"/>
                          <a:ea typeface="+mn-ea"/>
                          <a:cs typeface="+mn-cs"/>
                        </a:rPr>
                        <a:t>the </a:t>
                      </a:r>
                      <a:r>
                        <a:rPr lang="en-GB" sz="1500" b="0" i="0" u="sng" strike="noStrike" kern="1200" dirty="0">
                          <a:solidFill>
                            <a:schemeClr val="tx1"/>
                          </a:solidFill>
                          <a:effectLst/>
                          <a:latin typeface="+mn-lt"/>
                          <a:ea typeface="+mn-ea"/>
                          <a:cs typeface="+mn-cs"/>
                          <a:hlinkClick r:id="rId7">
                            <a:extLst>
                              <a:ext uri="{A12FA001-AC4F-418D-AE19-62706E023703}">
                                <ahyp:hlinkClr xmlns:ahyp="http://schemas.microsoft.com/office/drawing/2018/hyperlinkcolor" val="tx"/>
                              </a:ext>
                            </a:extLst>
                          </a:hlinkClick>
                        </a:rPr>
                        <a:t>National Education Nature Park</a:t>
                      </a:r>
                      <a:r>
                        <a:rPr lang="en-GB" sz="1500" b="0" i="0" u="sng" strike="noStrike" kern="1200" dirty="0">
                          <a:solidFill>
                            <a:schemeClr val="tx1"/>
                          </a:solidFill>
                          <a:effectLst/>
                          <a:latin typeface="+mn-lt"/>
                          <a:ea typeface="+mn-ea"/>
                          <a:cs typeface="+mn-cs"/>
                        </a:rPr>
                        <a:t> website</a:t>
                      </a:r>
                      <a:r>
                        <a:rPr lang="en-GB" sz="1500" b="0" i="0" u="sng" strike="noStrike" kern="1200" dirty="0">
                          <a:solidFill>
                            <a:schemeClr val="dk1"/>
                          </a:solidFill>
                          <a:effectLst/>
                          <a:latin typeface="+mn-lt"/>
                          <a:ea typeface="+mn-ea"/>
                          <a:cs typeface="+mn-cs"/>
                        </a:rPr>
                        <a:t>.</a:t>
                      </a:r>
                      <a:endParaRPr lang="en-GB" sz="1500" b="0" dirty="0">
                        <a:effectLst/>
                      </a:endParaRPr>
                    </a:p>
                    <a:p>
                      <a:endParaRPr lang="en-GB" sz="1500" b="0" dirty="0"/>
                    </a:p>
                  </a:txBody>
                  <a:tcPr/>
                </a:tc>
                <a:tc vMerge="1">
                  <a:txBody>
                    <a:bodyPr/>
                    <a:lstStyle/>
                    <a:p>
                      <a:endParaRPr lang="en-GB" sz="1500" dirty="0"/>
                    </a:p>
                  </a:txBody>
                  <a:tcPr/>
                </a:tc>
                <a:extLst>
                  <a:ext uri="{0D108BD9-81ED-4DB2-BD59-A6C34878D82A}">
                    <a16:rowId xmlns:a16="http://schemas.microsoft.com/office/drawing/2014/main" val="3518218738"/>
                  </a:ext>
                </a:extLst>
              </a:tr>
            </a:tbl>
          </a:graphicData>
        </a:graphic>
      </p:graphicFrame>
    </p:spTree>
    <p:extLst>
      <p:ext uri="{BB962C8B-B14F-4D97-AF65-F5344CB8AC3E}">
        <p14:creationId xmlns:p14="http://schemas.microsoft.com/office/powerpoint/2010/main" val="33714927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89FA73-6A65-BB07-F4CE-371E24D4CAA5}"/>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A6949A80-0695-9A04-4C0F-0FBFA7AAF898}"/>
              </a:ext>
            </a:extLst>
          </p:cNvPr>
          <p:cNvSpPr>
            <a:spLocks noGrp="1"/>
          </p:cNvSpPr>
          <p:nvPr>
            <p:ph type="title"/>
          </p:nvPr>
        </p:nvSpPr>
        <p:spPr>
          <a:xfrm>
            <a:off x="307848" y="27432"/>
            <a:ext cx="10972800" cy="1143000"/>
          </a:xfrm>
        </p:spPr>
        <p:txBody>
          <a:bodyPr/>
          <a:lstStyle/>
          <a:p>
            <a:r>
              <a:rPr lang="en-GB" dirty="0">
                <a:solidFill>
                  <a:srgbClr val="95D600"/>
                </a:solidFill>
              </a:rPr>
              <a:t>Climate education resources</a:t>
            </a:r>
          </a:p>
        </p:txBody>
      </p:sp>
      <p:graphicFrame>
        <p:nvGraphicFramePr>
          <p:cNvPr id="11" name="Table 10">
            <a:extLst>
              <a:ext uri="{FF2B5EF4-FFF2-40B4-BE49-F238E27FC236}">
                <a16:creationId xmlns:a16="http://schemas.microsoft.com/office/drawing/2014/main" id="{378DC978-5869-B65E-A99B-BE37FD2940F8}"/>
              </a:ext>
            </a:extLst>
          </p:cNvPr>
          <p:cNvGraphicFramePr>
            <a:graphicFrameLocks noGrp="1"/>
          </p:cNvGraphicFramePr>
          <p:nvPr>
            <p:extLst>
              <p:ext uri="{D42A27DB-BD31-4B8C-83A1-F6EECF244321}">
                <p14:modId xmlns:p14="http://schemas.microsoft.com/office/powerpoint/2010/main" val="4132727594"/>
              </p:ext>
            </p:extLst>
          </p:nvPr>
        </p:nvGraphicFramePr>
        <p:xfrm>
          <a:off x="399288" y="996696"/>
          <a:ext cx="11551920" cy="5698492"/>
        </p:xfrm>
        <a:graphic>
          <a:graphicData uri="http://schemas.openxmlformats.org/drawingml/2006/table">
            <a:tbl>
              <a:tblPr firstRow="1" bandRow="1">
                <a:tableStyleId>{00A15C55-8517-42AA-B614-E9B94910E393}</a:tableStyleId>
              </a:tblPr>
              <a:tblGrid>
                <a:gridCol w="3495244">
                  <a:extLst>
                    <a:ext uri="{9D8B030D-6E8A-4147-A177-3AD203B41FA5}">
                      <a16:colId xmlns:a16="http://schemas.microsoft.com/office/drawing/2014/main" val="2998266246"/>
                    </a:ext>
                  </a:extLst>
                </a:gridCol>
                <a:gridCol w="8056676">
                  <a:extLst>
                    <a:ext uri="{9D8B030D-6E8A-4147-A177-3AD203B41FA5}">
                      <a16:colId xmlns:a16="http://schemas.microsoft.com/office/drawing/2014/main" val="409921368"/>
                    </a:ext>
                  </a:extLst>
                </a:gridCol>
              </a:tblGrid>
              <a:tr h="386779">
                <a:tc>
                  <a:txBody>
                    <a:bodyPr/>
                    <a:lstStyle/>
                    <a:p>
                      <a:r>
                        <a:rPr lang="en-GB" dirty="0">
                          <a:solidFill>
                            <a:schemeClr val="tx1"/>
                          </a:solidFill>
                        </a:rPr>
                        <a:t>Resource</a:t>
                      </a:r>
                    </a:p>
                  </a:txBody>
                  <a:tcPr/>
                </a:tc>
                <a:tc>
                  <a:txBody>
                    <a:bodyPr/>
                    <a:lstStyle/>
                    <a:p>
                      <a:r>
                        <a:rPr lang="en-GB" b="1" dirty="0">
                          <a:solidFill>
                            <a:schemeClr val="tx1"/>
                          </a:solidFill>
                        </a:rPr>
                        <a:t>Details</a:t>
                      </a:r>
                    </a:p>
                  </a:txBody>
                  <a:tcPr/>
                </a:tc>
                <a:extLst>
                  <a:ext uri="{0D108BD9-81ED-4DB2-BD59-A6C34878D82A}">
                    <a16:rowId xmlns:a16="http://schemas.microsoft.com/office/drawing/2014/main" val="2268396178"/>
                  </a:ext>
                </a:extLst>
              </a:tr>
              <a:tr h="386779">
                <a:tc>
                  <a:txBody>
                    <a:bodyPr/>
                    <a:lstStyle/>
                    <a:p>
                      <a:r>
                        <a:rPr lang="en-GB" sz="1500" dirty="0">
                          <a:solidFill>
                            <a:schemeClr val="tx1"/>
                          </a:solidFill>
                          <a:hlinkClick r:id="rId3">
                            <a:extLst>
                              <a:ext uri="{A12FA001-AC4F-418D-AE19-62706E023703}">
                                <ahyp:hlinkClr xmlns:ahyp="http://schemas.microsoft.com/office/drawing/2018/hyperlinkcolor" val="tx"/>
                              </a:ext>
                            </a:extLst>
                          </a:hlinkClick>
                        </a:rPr>
                        <a:t>STEM Green Careers Website</a:t>
                      </a:r>
                      <a:endParaRPr lang="en-GB" sz="1500" dirty="0">
                        <a:solidFill>
                          <a:schemeClr val="tx1"/>
                        </a:solidFill>
                      </a:endParaRPr>
                    </a:p>
                  </a:txBody>
                  <a:tcPr/>
                </a:tc>
                <a:tc>
                  <a:txBody>
                    <a:bodyPr/>
                    <a:lstStyle/>
                    <a:p>
                      <a:r>
                        <a:rPr lang="en-GB" sz="1500" dirty="0">
                          <a:solidFill>
                            <a:schemeClr val="tx1"/>
                          </a:solidFill>
                        </a:rPr>
                        <a:t>A great hub with good resources to get started on green career education.</a:t>
                      </a:r>
                    </a:p>
                  </a:txBody>
                  <a:tcPr/>
                </a:tc>
                <a:extLst>
                  <a:ext uri="{0D108BD9-81ED-4DB2-BD59-A6C34878D82A}">
                    <a16:rowId xmlns:a16="http://schemas.microsoft.com/office/drawing/2014/main" val="1378507380"/>
                  </a:ext>
                </a:extLst>
              </a:tr>
              <a:tr h="386779">
                <a:tc>
                  <a:txBody>
                    <a:bodyPr/>
                    <a:lstStyle/>
                    <a:p>
                      <a:r>
                        <a:rPr lang="en-GB" sz="1500" dirty="0">
                          <a:solidFill>
                            <a:schemeClr val="tx1"/>
                          </a:solidFill>
                          <a:hlinkClick r:id="rId4">
                            <a:extLst>
                              <a:ext uri="{A12FA001-AC4F-418D-AE19-62706E023703}">
                                <ahyp:hlinkClr xmlns:ahyp="http://schemas.microsoft.com/office/drawing/2018/hyperlinkcolor" val="tx"/>
                              </a:ext>
                            </a:extLst>
                          </a:hlinkClick>
                        </a:rPr>
                        <a:t>National Education Nature Park Website</a:t>
                      </a:r>
                      <a:endParaRPr lang="en-GB" sz="1500" dirty="0">
                        <a:solidFill>
                          <a:schemeClr val="tx1"/>
                        </a:solidFill>
                      </a:endParaRPr>
                    </a:p>
                  </a:txBody>
                  <a:tcPr/>
                </a:tc>
                <a:tc>
                  <a:txBody>
                    <a:bodyPr/>
                    <a:lstStyle/>
                    <a:p>
                      <a:r>
                        <a:rPr lang="en-GB" sz="1500" dirty="0">
                          <a:solidFill>
                            <a:schemeClr val="tx1"/>
                          </a:solidFill>
                        </a:rPr>
                        <a:t>A variety of posters and videos to help learners explore the variety of green careers available.</a:t>
                      </a:r>
                    </a:p>
                  </a:txBody>
                  <a:tcPr/>
                </a:tc>
                <a:extLst>
                  <a:ext uri="{0D108BD9-81ED-4DB2-BD59-A6C34878D82A}">
                    <a16:rowId xmlns:a16="http://schemas.microsoft.com/office/drawing/2014/main" val="1965779406"/>
                  </a:ext>
                </a:extLst>
              </a:tr>
              <a:tr h="386779">
                <a:tc>
                  <a:txBody>
                    <a:bodyPr/>
                    <a:lstStyle/>
                    <a:p>
                      <a:r>
                        <a:rPr lang="en-GB" sz="1500" dirty="0">
                          <a:solidFill>
                            <a:schemeClr val="tx1"/>
                          </a:solidFill>
                          <a:hlinkClick r:id="rId5">
                            <a:extLst>
                              <a:ext uri="{A12FA001-AC4F-418D-AE19-62706E023703}">
                                <ahyp:hlinkClr xmlns:ahyp="http://schemas.microsoft.com/office/drawing/2018/hyperlinkcolor" val="tx"/>
                              </a:ext>
                            </a:extLst>
                          </a:hlinkClick>
                        </a:rPr>
                        <a:t>WWF Sustainable Futures Resources</a:t>
                      </a:r>
                      <a:endParaRPr lang="en-GB" sz="1500" dirty="0">
                        <a:solidFill>
                          <a:schemeClr val="tx1"/>
                        </a:solidFill>
                      </a:endParaRPr>
                    </a:p>
                  </a:txBody>
                  <a:tcPr/>
                </a:tc>
                <a:tc>
                  <a:txBody>
                    <a:bodyPr/>
                    <a:lstStyle/>
                    <a:p>
                      <a:r>
                        <a:rPr lang="en-GB" sz="1500" dirty="0">
                          <a:solidFill>
                            <a:schemeClr val="tx1"/>
                          </a:solidFill>
                        </a:rPr>
                        <a:t>A certified course on Sustainable Futures designed for secondary and college children.</a:t>
                      </a:r>
                    </a:p>
                  </a:txBody>
                  <a:tcPr/>
                </a:tc>
                <a:extLst>
                  <a:ext uri="{0D108BD9-81ED-4DB2-BD59-A6C34878D82A}">
                    <a16:rowId xmlns:a16="http://schemas.microsoft.com/office/drawing/2014/main" val="3518218738"/>
                  </a:ext>
                </a:extLst>
              </a:tr>
              <a:tr h="409700">
                <a:tc>
                  <a:txBody>
                    <a:bodyPr/>
                    <a:lstStyle/>
                    <a:p>
                      <a:r>
                        <a:rPr lang="en-GB" sz="1500" dirty="0">
                          <a:solidFill>
                            <a:schemeClr val="tx1"/>
                          </a:solidFill>
                          <a:hlinkClick r:id="rId6">
                            <a:extLst>
                              <a:ext uri="{A12FA001-AC4F-418D-AE19-62706E023703}">
                                <ahyp:hlinkClr xmlns:ahyp="http://schemas.microsoft.com/office/drawing/2018/hyperlinkcolor" val="tx"/>
                              </a:ext>
                            </a:extLst>
                          </a:hlinkClick>
                        </a:rPr>
                        <a:t>Green Jobs for Nature Resource</a:t>
                      </a:r>
                      <a:endParaRPr lang="en-GB" sz="1500" dirty="0">
                        <a:solidFill>
                          <a:schemeClr val="tx1"/>
                        </a:solidFill>
                      </a:endParaRPr>
                    </a:p>
                  </a:txBody>
                  <a:tcPr/>
                </a:tc>
                <a:tc>
                  <a:txBody>
                    <a:bodyPr/>
                    <a:lstStyle/>
                    <a:p>
                      <a:r>
                        <a:rPr lang="en-GB" sz="1500" dirty="0"/>
                        <a:t>Guidance for students interested in exploring a green career.</a:t>
                      </a:r>
                    </a:p>
                  </a:txBody>
                  <a:tcPr/>
                </a:tc>
                <a:extLst>
                  <a:ext uri="{0D108BD9-81ED-4DB2-BD59-A6C34878D82A}">
                    <a16:rowId xmlns:a16="http://schemas.microsoft.com/office/drawing/2014/main" val="2680173237"/>
                  </a:ext>
                </a:extLst>
              </a:tr>
              <a:tr h="386779">
                <a:tc>
                  <a:txBody>
                    <a:bodyPr/>
                    <a:lstStyle/>
                    <a:p>
                      <a:r>
                        <a:rPr lang="en-GB" sz="1500" dirty="0">
                          <a:solidFill>
                            <a:schemeClr val="tx1"/>
                          </a:solidFill>
                          <a:hlinkClick r:id="rId7">
                            <a:extLst>
                              <a:ext uri="{A12FA001-AC4F-418D-AE19-62706E023703}">
                                <ahyp:hlinkClr xmlns:ahyp="http://schemas.microsoft.com/office/drawing/2018/hyperlinkcolor" val="tx"/>
                              </a:ext>
                            </a:extLst>
                          </a:hlinkClick>
                        </a:rPr>
                        <a:t>Trotman’s Green Careers Hub</a:t>
                      </a:r>
                      <a:endParaRPr lang="en-GB" sz="1500" dirty="0">
                        <a:solidFill>
                          <a:schemeClr val="tx1"/>
                        </a:solidFill>
                      </a:endParaRPr>
                    </a:p>
                  </a:txBody>
                  <a:tcPr/>
                </a:tc>
                <a:tc>
                  <a:txBody>
                    <a:bodyPr/>
                    <a:lstStyle/>
                    <a:p>
                      <a:r>
                        <a:rPr lang="en-GB" sz="1500" dirty="0"/>
                        <a:t>Various profiles, lesson plans and posters to aid students exploring green careers.</a:t>
                      </a:r>
                    </a:p>
                  </a:txBody>
                  <a:tcPr/>
                </a:tc>
                <a:extLst>
                  <a:ext uri="{0D108BD9-81ED-4DB2-BD59-A6C34878D82A}">
                    <a16:rowId xmlns:a16="http://schemas.microsoft.com/office/drawing/2014/main" val="267500876"/>
                  </a:ext>
                </a:extLst>
              </a:tr>
              <a:tr h="386779">
                <a:tc>
                  <a:txBody>
                    <a:bodyPr/>
                    <a:lstStyle/>
                    <a:p>
                      <a:r>
                        <a:rPr lang="en-GB" sz="1500" dirty="0">
                          <a:solidFill>
                            <a:schemeClr val="tx1"/>
                          </a:solidFill>
                          <a:hlinkClick r:id="rId8">
                            <a:extLst>
                              <a:ext uri="{A12FA001-AC4F-418D-AE19-62706E023703}">
                                <ahyp:hlinkClr xmlns:ahyp="http://schemas.microsoft.com/office/drawing/2018/hyperlinkcolor" val="tx"/>
                              </a:ext>
                            </a:extLst>
                          </a:hlinkClick>
                        </a:rPr>
                        <a:t>Green Careers Week</a:t>
                      </a:r>
                      <a:endParaRPr lang="en-GB" sz="1500" dirty="0">
                        <a:solidFill>
                          <a:schemeClr val="tx1"/>
                        </a:solidFill>
                      </a:endParaRPr>
                    </a:p>
                  </a:txBody>
                  <a:tcPr/>
                </a:tc>
                <a:tc>
                  <a:txBody>
                    <a:bodyPr/>
                    <a:lstStyle/>
                    <a:p>
                      <a:r>
                        <a:rPr lang="en-GB" sz="1500" dirty="0"/>
                        <a:t>Green Careers Week takes place in November each year aimed at allowing young people to explore the green career options available to them.</a:t>
                      </a:r>
                    </a:p>
                  </a:txBody>
                  <a:tcPr/>
                </a:tc>
                <a:extLst>
                  <a:ext uri="{0D108BD9-81ED-4DB2-BD59-A6C34878D82A}">
                    <a16:rowId xmlns:a16="http://schemas.microsoft.com/office/drawing/2014/main" val="232591604"/>
                  </a:ext>
                </a:extLst>
              </a:tr>
              <a:tr h="386779">
                <a:tc>
                  <a:txBody>
                    <a:bodyPr/>
                    <a:lstStyle/>
                    <a:p>
                      <a:r>
                        <a:rPr lang="en-GB" sz="1500" dirty="0">
                          <a:solidFill>
                            <a:schemeClr val="tx1"/>
                          </a:solidFill>
                          <a:hlinkClick r:id="rId9">
                            <a:extLst>
                              <a:ext uri="{A12FA001-AC4F-418D-AE19-62706E023703}">
                                <ahyp:hlinkClr xmlns:ahyp="http://schemas.microsoft.com/office/drawing/2018/hyperlinkcolor" val="tx"/>
                              </a:ext>
                            </a:extLst>
                          </a:hlinkClick>
                        </a:rPr>
                        <a:t>OCR taster Sustainability Resources</a:t>
                      </a:r>
                      <a:endParaRPr lang="en-GB" sz="1500" dirty="0">
                        <a:solidFill>
                          <a:schemeClr val="tx1"/>
                        </a:solidFill>
                      </a:endParaRPr>
                    </a:p>
                  </a:txBody>
                  <a:tcPr/>
                </a:tc>
                <a:tc>
                  <a:txBody>
                    <a:bodyPr/>
                    <a:lstStyle/>
                    <a:p>
                      <a:r>
                        <a:rPr lang="en-GB" sz="1500" dirty="0"/>
                        <a:t>Exam-board-regulated content for KS3 and KS4 students</a:t>
                      </a:r>
                    </a:p>
                  </a:txBody>
                  <a:tcPr/>
                </a:tc>
                <a:extLst>
                  <a:ext uri="{0D108BD9-81ED-4DB2-BD59-A6C34878D82A}">
                    <a16:rowId xmlns:a16="http://schemas.microsoft.com/office/drawing/2014/main" val="3860780166"/>
                  </a:ext>
                </a:extLst>
              </a:tr>
              <a:tr h="386779">
                <a:tc>
                  <a:txBody>
                    <a:bodyPr/>
                    <a:lstStyle/>
                    <a:p>
                      <a:r>
                        <a:rPr lang="en-GB" sz="1500" dirty="0">
                          <a:solidFill>
                            <a:schemeClr val="tx1"/>
                          </a:solidFill>
                          <a:hlinkClick r:id="rId10">
                            <a:extLst>
                              <a:ext uri="{A12FA001-AC4F-418D-AE19-62706E023703}">
                                <ahyp:hlinkClr xmlns:ahyp="http://schemas.microsoft.com/office/drawing/2018/hyperlinkcolor" val="tx"/>
                              </a:ext>
                            </a:extLst>
                          </a:hlinkClick>
                        </a:rPr>
                        <a:t>BBC Bitesize resources</a:t>
                      </a:r>
                      <a:endParaRPr lang="en-GB" sz="1500" dirty="0">
                        <a:solidFill>
                          <a:schemeClr val="tx1"/>
                        </a:solidFill>
                      </a:endParaRPr>
                    </a:p>
                  </a:txBody>
                  <a:tcPr/>
                </a:tc>
                <a:tc>
                  <a:txBody>
                    <a:bodyPr/>
                    <a:lstStyle/>
                    <a:p>
                      <a:r>
                        <a:rPr lang="en-GB" sz="1500" dirty="0"/>
                        <a:t>Simple but detailed content.</a:t>
                      </a:r>
                    </a:p>
                  </a:txBody>
                  <a:tcPr/>
                </a:tc>
                <a:extLst>
                  <a:ext uri="{0D108BD9-81ED-4DB2-BD59-A6C34878D82A}">
                    <a16:rowId xmlns:a16="http://schemas.microsoft.com/office/drawing/2014/main" val="1536155238"/>
                  </a:ext>
                </a:extLst>
              </a:tr>
              <a:tr h="386779">
                <a:tc>
                  <a:txBody>
                    <a:bodyPr/>
                    <a:lstStyle/>
                    <a:p>
                      <a:r>
                        <a:rPr lang="en-GB" sz="1500" dirty="0">
                          <a:solidFill>
                            <a:schemeClr val="tx1"/>
                          </a:solidFill>
                          <a:hlinkClick r:id="rId11">
                            <a:extLst>
                              <a:ext uri="{A12FA001-AC4F-418D-AE19-62706E023703}">
                                <ahyp:hlinkClr xmlns:ahyp="http://schemas.microsoft.com/office/drawing/2018/hyperlinkcolor" val="tx"/>
                              </a:ext>
                            </a:extLst>
                          </a:hlinkClick>
                        </a:rPr>
                        <a:t>National Education Nature Park Resources</a:t>
                      </a:r>
                      <a:endParaRPr lang="en-GB" sz="1500" dirty="0">
                        <a:solidFill>
                          <a:schemeClr val="tx1"/>
                        </a:solidFill>
                      </a:endParaRPr>
                    </a:p>
                  </a:txBody>
                  <a:tcPr/>
                </a:tc>
                <a:tc>
                  <a:txBody>
                    <a:bodyPr/>
                    <a:lstStyle/>
                    <a:p>
                      <a:r>
                        <a:rPr lang="en-GB" sz="1500" dirty="0"/>
                        <a:t>A vast library of curriculum-linked climate, nature and environmental education resources for students of all ages.</a:t>
                      </a:r>
                    </a:p>
                  </a:txBody>
                  <a:tcPr/>
                </a:tc>
                <a:extLst>
                  <a:ext uri="{0D108BD9-81ED-4DB2-BD59-A6C34878D82A}">
                    <a16:rowId xmlns:a16="http://schemas.microsoft.com/office/drawing/2014/main" val="3904723575"/>
                  </a:ext>
                </a:extLst>
              </a:tr>
              <a:tr h="386779">
                <a:tc>
                  <a:txBody>
                    <a:bodyPr/>
                    <a:lstStyle/>
                    <a:p>
                      <a:r>
                        <a:rPr lang="en-GB" sz="1500" dirty="0">
                          <a:solidFill>
                            <a:schemeClr val="tx1"/>
                          </a:solidFill>
                          <a:hlinkClick r:id="rId12">
                            <a:extLst>
                              <a:ext uri="{A12FA001-AC4F-418D-AE19-62706E023703}">
                                <ahyp:hlinkClr xmlns:ahyp="http://schemas.microsoft.com/office/drawing/2018/hyperlinkcolor" val="tx"/>
                              </a:ext>
                            </a:extLst>
                          </a:hlinkClick>
                        </a:rPr>
                        <a:t>Global Action Plan Education Resources</a:t>
                      </a:r>
                      <a:endParaRPr lang="en-GB" sz="1500" dirty="0">
                        <a:solidFill>
                          <a:schemeClr val="tx1"/>
                        </a:solidFill>
                      </a:endParaRPr>
                    </a:p>
                  </a:txBody>
                  <a:tcPr/>
                </a:tc>
                <a:tc>
                  <a:txBody>
                    <a:bodyPr/>
                    <a:lstStyle/>
                    <a:p>
                      <a:r>
                        <a:rPr lang="en-GB" sz="1500" dirty="0"/>
                        <a:t>A wide range of resources exploring topics from climate and biodiversity to values and wellbeing.</a:t>
                      </a:r>
                    </a:p>
                  </a:txBody>
                  <a:tcPr/>
                </a:tc>
                <a:extLst>
                  <a:ext uri="{0D108BD9-81ED-4DB2-BD59-A6C34878D82A}">
                    <a16:rowId xmlns:a16="http://schemas.microsoft.com/office/drawing/2014/main" val="2444654257"/>
                  </a:ext>
                </a:extLst>
              </a:tr>
              <a:tr h="386779">
                <a:tc>
                  <a:txBody>
                    <a:bodyPr/>
                    <a:lstStyle/>
                    <a:p>
                      <a:r>
                        <a:rPr lang="en-GB" sz="1500" dirty="0">
                          <a:solidFill>
                            <a:schemeClr val="tx1"/>
                          </a:solidFill>
                          <a:hlinkClick r:id="rId13">
                            <a:extLst>
                              <a:ext uri="{A12FA001-AC4F-418D-AE19-62706E023703}">
                                <ahyp:hlinkClr xmlns:ahyp="http://schemas.microsoft.com/office/drawing/2018/hyperlinkcolor" val="tx"/>
                              </a:ext>
                            </a:extLst>
                          </a:hlinkClick>
                        </a:rPr>
                        <a:t>University of Reading CPD resources</a:t>
                      </a:r>
                      <a:endParaRPr lang="en-GB" sz="1500" dirty="0">
                        <a:solidFill>
                          <a:schemeClr val="tx1"/>
                        </a:solidFill>
                      </a:endParaRPr>
                    </a:p>
                  </a:txBody>
                  <a:tcPr/>
                </a:tc>
                <a:tc>
                  <a:txBody>
                    <a:bodyPr/>
                    <a:lstStyle/>
                    <a:p>
                      <a:r>
                        <a:rPr lang="en-GB" sz="1500" dirty="0"/>
                        <a:t>Climate and sustainability resources for all staff across all levels of learning to expand and develop their climate education.</a:t>
                      </a:r>
                    </a:p>
                  </a:txBody>
                  <a:tcPr/>
                </a:tc>
                <a:extLst>
                  <a:ext uri="{0D108BD9-81ED-4DB2-BD59-A6C34878D82A}">
                    <a16:rowId xmlns:a16="http://schemas.microsoft.com/office/drawing/2014/main" val="1682023694"/>
                  </a:ext>
                </a:extLst>
              </a:tr>
              <a:tr h="386779">
                <a:tc>
                  <a:txBody>
                    <a:bodyPr/>
                    <a:lstStyle/>
                    <a:p>
                      <a:r>
                        <a:rPr lang="en-GB" sz="1500" dirty="0">
                          <a:solidFill>
                            <a:schemeClr val="tx1"/>
                          </a:solidFill>
                          <a:hlinkClick r:id="rId14">
                            <a:extLst>
                              <a:ext uri="{A12FA001-AC4F-418D-AE19-62706E023703}">
                                <ahyp:hlinkClr xmlns:ahyp="http://schemas.microsoft.com/office/drawing/2018/hyperlinkcolor" val="tx"/>
                              </a:ext>
                            </a:extLst>
                          </a:hlinkClick>
                        </a:rPr>
                        <a:t>Woodland Trust Trees for School</a:t>
                      </a:r>
                      <a:endParaRPr lang="en-GB" sz="1500" dirty="0">
                        <a:solidFill>
                          <a:schemeClr val="tx1"/>
                        </a:solidFill>
                      </a:endParaRPr>
                    </a:p>
                  </a:txBody>
                  <a:tcPr/>
                </a:tc>
                <a:tc>
                  <a:txBody>
                    <a:bodyPr/>
                    <a:lstStyle/>
                    <a:p>
                      <a:r>
                        <a:rPr lang="en-GB" sz="1500" dirty="0"/>
                        <a:t>Woodland Trust provide free tree planting packs for schools alongside access to teaching and learning resources to engage your students with tree planting. </a:t>
                      </a:r>
                    </a:p>
                  </a:txBody>
                  <a:tcPr/>
                </a:tc>
                <a:extLst>
                  <a:ext uri="{0D108BD9-81ED-4DB2-BD59-A6C34878D82A}">
                    <a16:rowId xmlns:a16="http://schemas.microsoft.com/office/drawing/2014/main" val="1799421273"/>
                  </a:ext>
                </a:extLst>
              </a:tr>
            </a:tbl>
          </a:graphicData>
        </a:graphic>
      </p:graphicFrame>
    </p:spTree>
    <p:extLst>
      <p:ext uri="{BB962C8B-B14F-4D97-AF65-F5344CB8AC3E}">
        <p14:creationId xmlns:p14="http://schemas.microsoft.com/office/powerpoint/2010/main" val="15936106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B452D0-3FC3-9F05-B208-CD5F8B7D34D9}"/>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B68705C6-C467-A322-3D67-0847F445C88A}"/>
              </a:ext>
            </a:extLst>
          </p:cNvPr>
          <p:cNvSpPr txBox="1">
            <a:spLocks/>
          </p:cNvSpPr>
          <p:nvPr/>
        </p:nvSpPr>
        <p:spPr bwMode="auto">
          <a:xfrm>
            <a:off x="740664" y="2205467"/>
            <a:ext cx="9555480" cy="43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2000" b="1" kern="1200" baseline="0">
                <a:solidFill>
                  <a:srgbClr val="12326E"/>
                </a:solidFill>
                <a:latin typeface="+mj-lt"/>
                <a:ea typeface="+mj-ea"/>
                <a:cs typeface="+mj-cs"/>
              </a:defRPr>
            </a:lvl1pPr>
            <a:lvl2pPr algn="ctr" rtl="0" eaLnBrk="0" fontAlgn="base" hangingPunct="0">
              <a:spcBef>
                <a:spcPct val="0"/>
              </a:spcBef>
              <a:spcAft>
                <a:spcPct val="0"/>
              </a:spcAft>
              <a:defRPr sz="4400">
                <a:solidFill>
                  <a:schemeClr val="accent1"/>
                </a:solidFill>
                <a:latin typeface="Gill Sans MT" pitchFamily="34" charset="0"/>
              </a:defRPr>
            </a:lvl2pPr>
            <a:lvl3pPr algn="ctr" rtl="0" eaLnBrk="0" fontAlgn="base" hangingPunct="0">
              <a:spcBef>
                <a:spcPct val="0"/>
              </a:spcBef>
              <a:spcAft>
                <a:spcPct val="0"/>
              </a:spcAft>
              <a:defRPr sz="4400">
                <a:solidFill>
                  <a:schemeClr val="accent1"/>
                </a:solidFill>
                <a:latin typeface="Gill Sans MT" pitchFamily="34" charset="0"/>
              </a:defRPr>
            </a:lvl3pPr>
            <a:lvl4pPr algn="ctr" rtl="0" eaLnBrk="0" fontAlgn="base" hangingPunct="0">
              <a:spcBef>
                <a:spcPct val="0"/>
              </a:spcBef>
              <a:spcAft>
                <a:spcPct val="0"/>
              </a:spcAft>
              <a:defRPr sz="4400">
                <a:solidFill>
                  <a:schemeClr val="accent1"/>
                </a:solidFill>
                <a:latin typeface="Gill Sans MT" pitchFamily="34" charset="0"/>
              </a:defRPr>
            </a:lvl4pPr>
            <a:lvl5pPr algn="ctr" rtl="0" eaLnBrk="0" fontAlgn="base" hangingPunct="0">
              <a:spcBef>
                <a:spcPct val="0"/>
              </a:spcBef>
              <a:spcAft>
                <a:spcPct val="0"/>
              </a:spcAft>
              <a:defRPr sz="4400">
                <a:solidFill>
                  <a:schemeClr val="accent1"/>
                </a:solidFill>
                <a:latin typeface="Gill Sans MT" pitchFamily="34" charset="0"/>
              </a:defRPr>
            </a:lvl5pPr>
            <a:lvl6pPr marL="457200" algn="ctr" rtl="0" fontAlgn="base">
              <a:spcBef>
                <a:spcPct val="0"/>
              </a:spcBef>
              <a:spcAft>
                <a:spcPct val="0"/>
              </a:spcAft>
              <a:defRPr sz="4400">
                <a:solidFill>
                  <a:schemeClr val="accent1"/>
                </a:solidFill>
                <a:latin typeface="Gill Sans MT" pitchFamily="34" charset="0"/>
              </a:defRPr>
            </a:lvl6pPr>
            <a:lvl7pPr marL="914400" algn="ctr" rtl="0" fontAlgn="base">
              <a:spcBef>
                <a:spcPct val="0"/>
              </a:spcBef>
              <a:spcAft>
                <a:spcPct val="0"/>
              </a:spcAft>
              <a:defRPr sz="4400">
                <a:solidFill>
                  <a:schemeClr val="accent1"/>
                </a:solidFill>
                <a:latin typeface="Gill Sans MT" pitchFamily="34" charset="0"/>
              </a:defRPr>
            </a:lvl7pPr>
            <a:lvl8pPr marL="1371600" algn="ctr" rtl="0" fontAlgn="base">
              <a:spcBef>
                <a:spcPct val="0"/>
              </a:spcBef>
              <a:spcAft>
                <a:spcPct val="0"/>
              </a:spcAft>
              <a:defRPr sz="4400">
                <a:solidFill>
                  <a:schemeClr val="accent1"/>
                </a:solidFill>
                <a:latin typeface="Gill Sans MT" pitchFamily="34" charset="0"/>
              </a:defRPr>
            </a:lvl8pPr>
            <a:lvl9pPr marL="1828800" algn="ctr" rtl="0" fontAlgn="base">
              <a:spcBef>
                <a:spcPct val="0"/>
              </a:spcBef>
              <a:spcAft>
                <a:spcPct val="0"/>
              </a:spcAft>
              <a:defRPr sz="4400">
                <a:solidFill>
                  <a:schemeClr val="accent1"/>
                </a:solidFill>
                <a:latin typeface="Gill Sans MT" pitchFamily="34" charset="0"/>
              </a:defRPr>
            </a:lvl9pPr>
          </a:lstStyle>
          <a:p>
            <a:pPr>
              <a:defRPr/>
            </a:pPr>
            <a:r>
              <a:rPr lang="en-GB" sz="4000" dirty="0"/>
              <a:t>5. Decarbonisation</a:t>
            </a:r>
          </a:p>
        </p:txBody>
      </p:sp>
      <p:sp>
        <p:nvSpPr>
          <p:cNvPr id="2" name="Text Placeholder 2">
            <a:extLst>
              <a:ext uri="{FF2B5EF4-FFF2-40B4-BE49-F238E27FC236}">
                <a16:creationId xmlns:a16="http://schemas.microsoft.com/office/drawing/2014/main" id="{69879BA4-2F43-C917-6B6F-6A7ECA66E27D}"/>
              </a:ext>
            </a:extLst>
          </p:cNvPr>
          <p:cNvSpPr txBox="1">
            <a:spLocks/>
          </p:cNvSpPr>
          <p:nvPr/>
        </p:nvSpPr>
        <p:spPr bwMode="auto">
          <a:xfrm>
            <a:off x="740664" y="2637967"/>
            <a:ext cx="8622792"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baseline="0">
                <a:solidFill>
                  <a:srgbClr val="12326E"/>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baseline="0">
                <a:solidFill>
                  <a:srgbClr val="12326E"/>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baseline="0">
                <a:solidFill>
                  <a:srgbClr val="12326E"/>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baseline="0">
                <a:solidFill>
                  <a:srgbClr val="12326E"/>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baseline="0">
                <a:solidFill>
                  <a:srgbClr val="12326E"/>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2400" i="1" dirty="0"/>
              <a:t>Scope: Reducing the greenhouse gas emissions that your school produces.</a:t>
            </a:r>
          </a:p>
        </p:txBody>
      </p:sp>
      <p:grpSp>
        <p:nvGrpSpPr>
          <p:cNvPr id="3" name="Group 2">
            <a:extLst>
              <a:ext uri="{FF2B5EF4-FFF2-40B4-BE49-F238E27FC236}">
                <a16:creationId xmlns:a16="http://schemas.microsoft.com/office/drawing/2014/main" id="{34E2176F-882A-23C3-5ED0-C391A3449A43}"/>
              </a:ext>
            </a:extLst>
          </p:cNvPr>
          <p:cNvGrpSpPr/>
          <p:nvPr/>
        </p:nvGrpSpPr>
        <p:grpSpPr>
          <a:xfrm>
            <a:off x="293243" y="267731"/>
            <a:ext cx="3489898" cy="710677"/>
            <a:chOff x="302387" y="148859"/>
            <a:chExt cx="3489898" cy="710677"/>
          </a:xfrm>
        </p:grpSpPr>
        <mc:AlternateContent xmlns:mc="http://schemas.openxmlformats.org/markup-compatibility/2006">
          <mc:Choice xmlns:pslz="http://schemas.microsoft.com/office/powerpoint/2016/slidezoom" Requires="pslz">
            <p:graphicFrame>
              <p:nvGraphicFramePr>
                <p:cNvPr id="4" name="Slide Zoom 3">
                  <a:extLst>
                    <a:ext uri="{FF2B5EF4-FFF2-40B4-BE49-F238E27FC236}">
                      <a16:creationId xmlns:a16="http://schemas.microsoft.com/office/drawing/2014/main" id="{074DFE6C-133E-2A9E-07AE-0E0BDC1251AC}"/>
                    </a:ext>
                  </a:extLst>
                </p:cNvPr>
                <p:cNvGraphicFramePr>
                  <a:graphicFrameLocks noChangeAspect="1"/>
                </p:cNvGraphicFramePr>
                <p:nvPr>
                  <p:extLst>
                    <p:ext uri="{D42A27DB-BD31-4B8C-83A1-F6EECF244321}">
                      <p14:modId xmlns:p14="http://schemas.microsoft.com/office/powerpoint/2010/main" val="2481687941"/>
                    </p:ext>
                  </p:extLst>
                </p:nvPr>
              </p:nvGraphicFramePr>
              <p:xfrm>
                <a:off x="302387" y="176846"/>
                <a:ext cx="682690" cy="682690"/>
              </p:xfrm>
              <a:graphic>
                <a:graphicData uri="http://schemas.microsoft.com/office/powerpoint/2016/slidezoom">
                  <pslz:sldZm>
                    <pslz:sldZmObj sldId="295" cId="3034205068">
                      <pslz:zmPr id="{61DE04FB-3955-4ED8-AB05-11FE64441A9F}" returnToParent="0" imageType="cover" transitionDur="1000">
                        <p166:blipFill xmlns:p166="http://schemas.microsoft.com/office/powerpoint/2016/6/main">
                          <a:blip r:embed="rId2">
                            <a:extLst>
                              <a:ext uri="{96DAC541-7B7A-43D3-8B79-37D633B846F1}">
                                <asvg:svgBlip xmlns:asvg="http://schemas.microsoft.com/office/drawing/2016/SVG/main" r:embed="rId3"/>
                              </a:ext>
                            </a:extLst>
                          </a:blip>
                          <a:stretch>
                            <a:fillRect/>
                          </a:stretch>
                        </p166:blipFill>
                        <p166:spPr xmlns:p166="http://schemas.microsoft.com/office/powerpoint/2016/6/main">
                          <a:xfrm>
                            <a:off x="0" y="0"/>
                            <a:ext cx="682690" cy="682690"/>
                          </a:xfrm>
                          <a:prstGeom prst="rect">
                            <a:avLst/>
                          </a:prstGeom>
                          <a:ln w="3175">
                            <a:solidFill>
                              <a:prstClr val="ltGray"/>
                            </a:solidFill>
                          </a:ln>
                        </p166:spPr>
                      </pslz:zmPr>
                    </pslz:sldZmObj>
                  </pslz:sldZm>
                </a:graphicData>
              </a:graphic>
            </p:graphicFrame>
          </mc:Choice>
          <mc:Fallback>
            <p:pic>
              <p:nvPicPr>
                <p:cNvPr id="4" name="Slide Zoom 3">
                  <a:hlinkClick r:id="rId4" action="ppaction://hlinksldjump"/>
                  <a:extLst>
                    <a:ext uri="{FF2B5EF4-FFF2-40B4-BE49-F238E27FC236}">
                      <a16:creationId xmlns:a16="http://schemas.microsoft.com/office/drawing/2014/main" id="{074DFE6C-133E-2A9E-07AE-0E0BDC1251AC}"/>
                    </a:ext>
                  </a:extLst>
                </p:cNvPr>
                <p:cNvPicPr>
                  <a:picLocks noGrp="1" noRot="1" noChangeAspect="1" noMove="1" noResize="1" noEditPoints="1" noAdjustHandles="1" noChangeArrowheads="1" noChangeShapeType="1"/>
                </p:cNvPicPr>
                <p:nvPr/>
              </p:nvPicPr>
              <p:blipFill>
                <a:blip r:embed="rId2">
                  <a:extLst>
                    <a:ext uri="{96DAC541-7B7A-43D3-8B79-37D633B846F1}">
                      <asvg:svgBlip xmlns:asvg="http://schemas.microsoft.com/office/drawing/2016/SVG/main" r:embed="rId3"/>
                    </a:ext>
                  </a:extLst>
                </a:blip>
                <a:stretch>
                  <a:fillRect/>
                </a:stretch>
              </p:blipFill>
              <p:spPr>
                <a:xfrm>
                  <a:off x="293243" y="295718"/>
                  <a:ext cx="682690" cy="682690"/>
                </a:xfrm>
                <a:prstGeom prst="rect">
                  <a:avLst/>
                </a:prstGeom>
                <a:ln w="3175">
                  <a:solidFill>
                    <a:prstClr val="ltGray"/>
                  </a:solidFill>
                </a:ln>
              </p:spPr>
            </p:pic>
          </mc:Fallback>
        </mc:AlternateContent>
        <p:sp>
          <p:nvSpPr>
            <p:cNvPr id="6" name="TextBox 5">
              <a:extLst>
                <a:ext uri="{FF2B5EF4-FFF2-40B4-BE49-F238E27FC236}">
                  <a16:creationId xmlns:a16="http://schemas.microsoft.com/office/drawing/2014/main" id="{E798A98D-CEBF-FA83-D0AB-FFEDA504533D}"/>
                </a:ext>
              </a:extLst>
            </p:cNvPr>
            <p:cNvSpPr txBox="1"/>
            <p:nvPr/>
          </p:nvSpPr>
          <p:spPr>
            <a:xfrm>
              <a:off x="985077" y="148859"/>
              <a:ext cx="2807208" cy="369332"/>
            </a:xfrm>
            <a:prstGeom prst="rect">
              <a:avLst/>
            </a:prstGeom>
            <a:noFill/>
          </p:spPr>
          <p:txBody>
            <a:bodyPr wrap="square" rtlCol="0">
              <a:spAutoFit/>
            </a:bodyPr>
            <a:lstStyle/>
            <a:p>
              <a:r>
                <a:rPr lang="en-GB" dirty="0">
                  <a:hlinkClick r:id="rId4" action="ppaction://hlinksldjump"/>
                </a:rPr>
                <a:t>Click to return to contents</a:t>
              </a:r>
              <a:endParaRPr lang="en-GB" dirty="0"/>
            </a:p>
          </p:txBody>
        </p:sp>
      </p:grpSp>
    </p:spTree>
    <p:extLst>
      <p:ext uri="{BB962C8B-B14F-4D97-AF65-F5344CB8AC3E}">
        <p14:creationId xmlns:p14="http://schemas.microsoft.com/office/powerpoint/2010/main" val="27169053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3504CC-18E9-11B7-04FD-DD3265BA164F}"/>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364226E7-E8C3-312D-0218-1CD7772BE2C1}"/>
              </a:ext>
            </a:extLst>
          </p:cNvPr>
          <p:cNvSpPr>
            <a:spLocks noGrp="1"/>
          </p:cNvSpPr>
          <p:nvPr>
            <p:ph type="body" idx="1"/>
          </p:nvPr>
        </p:nvSpPr>
        <p:spPr>
          <a:xfrm>
            <a:off x="599091" y="761603"/>
            <a:ext cx="5386917" cy="639762"/>
          </a:xfrm>
        </p:spPr>
        <p:txBody>
          <a:bodyPr/>
          <a:lstStyle/>
          <a:p>
            <a:r>
              <a:rPr lang="en-GB" dirty="0"/>
              <a:t>Why is decarbonisation important?</a:t>
            </a:r>
          </a:p>
        </p:txBody>
      </p:sp>
      <p:sp>
        <p:nvSpPr>
          <p:cNvPr id="4" name="Content Placeholder 3">
            <a:extLst>
              <a:ext uri="{FF2B5EF4-FFF2-40B4-BE49-F238E27FC236}">
                <a16:creationId xmlns:a16="http://schemas.microsoft.com/office/drawing/2014/main" id="{50C9C942-E456-5572-7174-9CB467B3F104}"/>
              </a:ext>
            </a:extLst>
          </p:cNvPr>
          <p:cNvSpPr>
            <a:spLocks noGrp="1"/>
          </p:cNvSpPr>
          <p:nvPr>
            <p:ph sz="half" idx="2"/>
          </p:nvPr>
        </p:nvSpPr>
        <p:spPr>
          <a:xfrm>
            <a:off x="703244" y="1505347"/>
            <a:ext cx="5244662" cy="3631407"/>
          </a:xfrm>
        </p:spPr>
        <p:txBody>
          <a:bodyPr/>
          <a:lstStyle/>
          <a:p>
            <a:pPr marL="0" indent="0">
              <a:buNone/>
            </a:pPr>
            <a:r>
              <a:rPr lang="en-GB" sz="1500" dirty="0"/>
              <a:t>Schools and Universities contribute 36% of the UK public sector greenhouse gas emissions, with an estimated 24% of this coming from schools.  The decarbonisation of school sites could therefore make a significant contribution to the countries progress towards achieving net zero carbon emissions. York has an ambition net zero 2030 goal and schools have an important role to play in achieving this goal. Schools in York are already taking action, with </a:t>
            </a:r>
            <a:r>
              <a:rPr lang="en-GB" sz="1500" dirty="0">
                <a:hlinkClick r:id="rId2">
                  <a:extLst>
                    <a:ext uri="{A12FA001-AC4F-418D-AE19-62706E023703}">
                      <ahyp:hlinkClr xmlns:ahyp="http://schemas.microsoft.com/office/drawing/2018/hyperlinkcolor" val="tx"/>
                    </a:ext>
                  </a:extLst>
                </a:hlinkClick>
              </a:rPr>
              <a:t>many having installed solar panels </a:t>
            </a:r>
            <a:r>
              <a:rPr lang="en-GB" sz="1500" dirty="0"/>
              <a:t>to help generate green energy. </a:t>
            </a:r>
          </a:p>
          <a:p>
            <a:pPr marL="0" indent="0">
              <a:buNone/>
            </a:pPr>
            <a:endParaRPr lang="en-GB" sz="1500" dirty="0"/>
          </a:p>
          <a:p>
            <a:pPr marL="0" indent="0">
              <a:buNone/>
            </a:pPr>
            <a:r>
              <a:rPr lang="en-GB" sz="1500" dirty="0"/>
              <a:t>Decarbonisation also has a host of co-benefits, such as reducing energy building and improving the temperature regulation of buildings. </a:t>
            </a:r>
          </a:p>
          <a:p>
            <a:pPr marL="0" indent="0">
              <a:buNone/>
            </a:pPr>
            <a:endParaRPr lang="en-GB" sz="1500" dirty="0"/>
          </a:p>
        </p:txBody>
      </p:sp>
      <p:sp>
        <p:nvSpPr>
          <p:cNvPr id="5" name="Text Placeholder 4">
            <a:extLst>
              <a:ext uri="{FF2B5EF4-FFF2-40B4-BE49-F238E27FC236}">
                <a16:creationId xmlns:a16="http://schemas.microsoft.com/office/drawing/2014/main" id="{B9B424DA-B726-9F94-FD3B-05597FA300D1}"/>
              </a:ext>
            </a:extLst>
          </p:cNvPr>
          <p:cNvSpPr>
            <a:spLocks noGrp="1"/>
          </p:cNvSpPr>
          <p:nvPr>
            <p:ph type="body" sz="quarter" idx="3"/>
          </p:nvPr>
        </p:nvSpPr>
        <p:spPr>
          <a:xfrm>
            <a:off x="6193366" y="962134"/>
            <a:ext cx="5389033" cy="439231"/>
          </a:xfrm>
        </p:spPr>
        <p:txBody>
          <a:bodyPr/>
          <a:lstStyle/>
          <a:p>
            <a:r>
              <a:rPr lang="en-GB" dirty="0"/>
              <a:t>What is your baseline?</a:t>
            </a:r>
          </a:p>
        </p:txBody>
      </p:sp>
      <p:sp>
        <p:nvSpPr>
          <p:cNvPr id="6" name="Content Placeholder 5">
            <a:extLst>
              <a:ext uri="{FF2B5EF4-FFF2-40B4-BE49-F238E27FC236}">
                <a16:creationId xmlns:a16="http://schemas.microsoft.com/office/drawing/2014/main" id="{FA97786E-FB7B-04BC-F2F5-889AC555A4B7}"/>
              </a:ext>
            </a:extLst>
          </p:cNvPr>
          <p:cNvSpPr>
            <a:spLocks noGrp="1"/>
          </p:cNvSpPr>
          <p:nvPr>
            <p:ph sz="quarter" idx="4"/>
          </p:nvPr>
        </p:nvSpPr>
        <p:spPr>
          <a:xfrm>
            <a:off x="6277447" y="1505347"/>
            <a:ext cx="5693835" cy="3951288"/>
          </a:xfrm>
        </p:spPr>
        <p:txBody>
          <a:bodyPr/>
          <a:lstStyle/>
          <a:p>
            <a:pPr marL="0" indent="0">
              <a:buNone/>
            </a:pPr>
            <a:r>
              <a:rPr lang="en-GB" sz="1500" dirty="0"/>
              <a:t>The </a:t>
            </a:r>
            <a:r>
              <a:rPr lang="en-GB" sz="1500" dirty="0">
                <a:hlinkClick r:id="rId3"/>
              </a:rPr>
              <a:t>Count Your Carbon tool</a:t>
            </a:r>
            <a:r>
              <a:rPr lang="en-GB" sz="1500" dirty="0"/>
              <a:t> has been designed specifically for schools to allow you to understand what your current carbon footprint is and the key operational areas where your carbon usage is coming from.</a:t>
            </a:r>
          </a:p>
          <a:p>
            <a:pPr marL="0" indent="0">
              <a:buNone/>
            </a:pPr>
            <a:endParaRPr lang="en-GB" sz="1500" dirty="0"/>
          </a:p>
          <a:p>
            <a:pPr marL="0" indent="0">
              <a:buNone/>
            </a:pPr>
            <a:r>
              <a:rPr lang="en-GB" sz="1500" dirty="0"/>
              <a:t>Understanding where you can make the greatest carbon reductions is a helpful way of approaching your decarbonisation plans, ensuring you are not investing resources in areas that are already low carbon or where the measures might not make a meaningful carbon reduction,</a:t>
            </a:r>
          </a:p>
        </p:txBody>
      </p:sp>
    </p:spTree>
    <p:extLst>
      <p:ext uri="{BB962C8B-B14F-4D97-AF65-F5344CB8AC3E}">
        <p14:creationId xmlns:p14="http://schemas.microsoft.com/office/powerpoint/2010/main" val="2795882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01E19F-1BD3-218C-E56E-1FE28ACA7191}"/>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A62728B4-57CA-CAF8-E087-B09274039867}"/>
              </a:ext>
            </a:extLst>
          </p:cNvPr>
          <p:cNvSpPr>
            <a:spLocks noGrp="1"/>
          </p:cNvSpPr>
          <p:nvPr>
            <p:ph type="title"/>
          </p:nvPr>
        </p:nvSpPr>
        <p:spPr>
          <a:xfrm>
            <a:off x="307848" y="91440"/>
            <a:ext cx="10972800" cy="1143000"/>
          </a:xfrm>
        </p:spPr>
        <p:txBody>
          <a:bodyPr/>
          <a:lstStyle/>
          <a:p>
            <a:r>
              <a:rPr lang="en-GB" dirty="0">
                <a:solidFill>
                  <a:srgbClr val="95D600"/>
                </a:solidFill>
              </a:rPr>
              <a:t>Potential actions i.</a:t>
            </a:r>
          </a:p>
        </p:txBody>
      </p:sp>
      <p:graphicFrame>
        <p:nvGraphicFramePr>
          <p:cNvPr id="11" name="Table 10">
            <a:extLst>
              <a:ext uri="{FF2B5EF4-FFF2-40B4-BE49-F238E27FC236}">
                <a16:creationId xmlns:a16="http://schemas.microsoft.com/office/drawing/2014/main" id="{14650C79-9242-71E8-402B-B13140A652EB}"/>
              </a:ext>
            </a:extLst>
          </p:cNvPr>
          <p:cNvGraphicFramePr>
            <a:graphicFrameLocks noGrp="1"/>
          </p:cNvGraphicFramePr>
          <p:nvPr>
            <p:extLst>
              <p:ext uri="{D42A27DB-BD31-4B8C-83A1-F6EECF244321}">
                <p14:modId xmlns:p14="http://schemas.microsoft.com/office/powerpoint/2010/main" val="947038040"/>
              </p:ext>
            </p:extLst>
          </p:nvPr>
        </p:nvGraphicFramePr>
        <p:xfrm>
          <a:off x="416052" y="1143000"/>
          <a:ext cx="11468100" cy="5446459"/>
        </p:xfrm>
        <a:graphic>
          <a:graphicData uri="http://schemas.openxmlformats.org/drawingml/2006/table">
            <a:tbl>
              <a:tblPr firstRow="1" bandRow="1">
                <a:tableStyleId>{00A15C55-8517-42AA-B614-E9B94910E393}</a:tableStyleId>
              </a:tblPr>
              <a:tblGrid>
                <a:gridCol w="2771972">
                  <a:extLst>
                    <a:ext uri="{9D8B030D-6E8A-4147-A177-3AD203B41FA5}">
                      <a16:colId xmlns:a16="http://schemas.microsoft.com/office/drawing/2014/main" val="3884849245"/>
                    </a:ext>
                  </a:extLst>
                </a:gridCol>
                <a:gridCol w="4913560">
                  <a:extLst>
                    <a:ext uri="{9D8B030D-6E8A-4147-A177-3AD203B41FA5}">
                      <a16:colId xmlns:a16="http://schemas.microsoft.com/office/drawing/2014/main" val="2998266246"/>
                    </a:ext>
                  </a:extLst>
                </a:gridCol>
                <a:gridCol w="3782568">
                  <a:extLst>
                    <a:ext uri="{9D8B030D-6E8A-4147-A177-3AD203B41FA5}">
                      <a16:colId xmlns:a16="http://schemas.microsoft.com/office/drawing/2014/main" val="3094703058"/>
                    </a:ext>
                  </a:extLst>
                </a:gridCol>
              </a:tblGrid>
              <a:tr h="386779">
                <a:tc>
                  <a:txBody>
                    <a:bodyPr/>
                    <a:lstStyle/>
                    <a:p>
                      <a:r>
                        <a:rPr lang="en-GB" dirty="0">
                          <a:solidFill>
                            <a:schemeClr val="tx1"/>
                          </a:solidFill>
                        </a:rPr>
                        <a:t>Goal</a:t>
                      </a:r>
                    </a:p>
                  </a:txBody>
                  <a:tcPr/>
                </a:tc>
                <a:tc>
                  <a:txBody>
                    <a:bodyPr/>
                    <a:lstStyle/>
                    <a:p>
                      <a:r>
                        <a:rPr lang="en-GB" dirty="0">
                          <a:solidFill>
                            <a:schemeClr val="tx1"/>
                          </a:solidFill>
                        </a:rPr>
                        <a:t>Action(s)</a:t>
                      </a:r>
                    </a:p>
                  </a:txBody>
                  <a:tcPr/>
                </a:tc>
                <a:tc>
                  <a:txBody>
                    <a:bodyPr/>
                    <a:lstStyle/>
                    <a:p>
                      <a:r>
                        <a:rPr lang="en-GB" dirty="0">
                          <a:solidFill>
                            <a:schemeClr val="tx1"/>
                          </a:solidFill>
                        </a:rPr>
                        <a:t>Helpful Links</a:t>
                      </a:r>
                    </a:p>
                  </a:txBody>
                  <a:tcPr/>
                </a:tc>
                <a:extLst>
                  <a:ext uri="{0D108BD9-81ED-4DB2-BD59-A6C34878D82A}">
                    <a16:rowId xmlns:a16="http://schemas.microsoft.com/office/drawing/2014/main" val="2268396178"/>
                  </a:ext>
                </a:extLst>
              </a:tr>
              <a:tr h="386779">
                <a:tc>
                  <a:txBody>
                    <a:bodyPr/>
                    <a:lstStyle/>
                    <a:p>
                      <a:r>
                        <a:rPr lang="en-GB" sz="1500" b="1" dirty="0">
                          <a:solidFill>
                            <a:schemeClr val="tx1"/>
                          </a:solidFill>
                          <a:latin typeface="+mj-lt"/>
                        </a:rPr>
                        <a:t>Baseline:</a:t>
                      </a:r>
                      <a:r>
                        <a:rPr lang="en-GB" sz="1500" b="0" dirty="0">
                          <a:solidFill>
                            <a:schemeClr val="tx1"/>
                          </a:solidFill>
                          <a:latin typeface="+mj-lt"/>
                        </a:rPr>
                        <a:t> Understand your carbon intensive activities</a:t>
                      </a:r>
                      <a:endParaRPr lang="en-GB" sz="1500" b="1" dirty="0">
                        <a:solidFill>
                          <a:schemeClr val="tx1"/>
                        </a:solidFill>
                        <a:latin typeface="+mj-lt"/>
                      </a:endParaRPr>
                    </a:p>
                  </a:txBody>
                  <a:tcPr/>
                </a:tc>
                <a:tc>
                  <a:txBody>
                    <a:bodyPr/>
                    <a:lstStyle/>
                    <a:p>
                      <a:r>
                        <a:rPr lang="en-GB" sz="1500" b="0" i="0" u="none" strike="noStrike" baseline="0" dirty="0">
                          <a:solidFill>
                            <a:schemeClr val="tx1"/>
                          </a:solidFill>
                          <a:latin typeface="+mj-lt"/>
                        </a:rPr>
                        <a:t>Complete a carbon audit to understand what school activities are greenhouse gas intensive. </a:t>
                      </a:r>
                    </a:p>
                  </a:txBody>
                  <a:tcPr/>
                </a:tc>
                <a:tc rowSpan="5">
                  <a:txBody>
                    <a:bodyPr/>
                    <a:lstStyle/>
                    <a:p>
                      <a:pPr marL="285750" indent="-285750">
                        <a:buFont typeface="Arial" panose="020B0604020202020204" pitchFamily="34" charset="0"/>
                        <a:buChar char="•"/>
                      </a:pPr>
                      <a:r>
                        <a:rPr lang="en-GB" sz="1500" dirty="0">
                          <a:solidFill>
                            <a:schemeClr val="tx1"/>
                          </a:solidFill>
                          <a:hlinkClick r:id="rId2">
                            <a:extLst>
                              <a:ext uri="{A12FA001-AC4F-418D-AE19-62706E023703}">
                                <ahyp:hlinkClr xmlns:ahyp="http://schemas.microsoft.com/office/drawing/2018/hyperlinkcolor" val="tx"/>
                              </a:ext>
                            </a:extLst>
                          </a:hlinkClick>
                        </a:rPr>
                        <a:t>Free trees available for schools via Carbon Footprint.</a:t>
                      </a:r>
                      <a:endParaRPr lang="en-GB" sz="1500" dirty="0">
                        <a:solidFill>
                          <a:schemeClr val="tx1"/>
                        </a:solidFill>
                      </a:endParaRPr>
                    </a:p>
                    <a:p>
                      <a:pPr marL="0" indent="0">
                        <a:buFont typeface="Arial" panose="020B0604020202020204" pitchFamily="34" charset="0"/>
                        <a:buNone/>
                      </a:pPr>
                      <a:endParaRPr lang="en-GB" sz="1500" dirty="0">
                        <a:solidFill>
                          <a:schemeClr val="tx1"/>
                        </a:solidFill>
                      </a:endParaRPr>
                    </a:p>
                    <a:p>
                      <a:pPr marL="285750" indent="-285750">
                        <a:buFont typeface="Arial" panose="020B0604020202020204" pitchFamily="34" charset="0"/>
                        <a:buChar char="•"/>
                      </a:pPr>
                      <a:r>
                        <a:rPr lang="en-GB" sz="1500" dirty="0">
                          <a:solidFill>
                            <a:schemeClr val="tx1"/>
                          </a:solidFill>
                          <a:hlinkClick r:id="rId3">
                            <a:extLst>
                              <a:ext uri="{A12FA001-AC4F-418D-AE19-62706E023703}">
                                <ahyp:hlinkClr xmlns:ahyp="http://schemas.microsoft.com/office/drawing/2018/hyperlinkcolor" val="tx"/>
                              </a:ext>
                            </a:extLst>
                          </a:hlinkClick>
                        </a:rPr>
                        <a:t>Solar for Schools provide free solar panels for schools.</a:t>
                      </a:r>
                      <a:endParaRPr lang="en-GB" sz="1500" dirty="0">
                        <a:solidFill>
                          <a:schemeClr val="tx1"/>
                        </a:solidFill>
                      </a:endParaRPr>
                    </a:p>
                    <a:p>
                      <a:pPr marL="285750" indent="-285750">
                        <a:buFont typeface="Arial" panose="020B0604020202020204" pitchFamily="34" charset="0"/>
                        <a:buChar char="•"/>
                      </a:pPr>
                      <a:endParaRPr lang="en-GB" sz="1500" dirty="0">
                        <a:solidFill>
                          <a:schemeClr val="tx1"/>
                        </a:solidFill>
                      </a:endParaRPr>
                    </a:p>
                    <a:p>
                      <a:pPr marL="285750" indent="-285750">
                        <a:buFont typeface="Arial" panose="020B0604020202020204" pitchFamily="34" charset="0"/>
                        <a:buChar char="•"/>
                      </a:pPr>
                      <a:r>
                        <a:rPr lang="en-GB" sz="1500" dirty="0">
                          <a:solidFill>
                            <a:schemeClr val="tx1"/>
                          </a:solidFill>
                          <a:hlinkClick r:id="rId4">
                            <a:extLst>
                              <a:ext uri="{A12FA001-AC4F-418D-AE19-62706E023703}">
                                <ahyp:hlinkClr xmlns:ahyp="http://schemas.microsoft.com/office/drawing/2018/hyperlinkcolor" val="tx"/>
                              </a:ext>
                            </a:extLst>
                          </a:hlinkClick>
                        </a:rPr>
                        <a:t>Complete you carbon audit with Count Your Carbon</a:t>
                      </a:r>
                      <a:r>
                        <a:rPr lang="en-GB" sz="1500" dirty="0">
                          <a:solidFill>
                            <a:schemeClr val="tx1"/>
                          </a:solidFill>
                        </a:rPr>
                        <a:t>.</a:t>
                      </a:r>
                    </a:p>
                    <a:p>
                      <a:pPr marL="285750" indent="-285750">
                        <a:buFont typeface="Arial" panose="020B0604020202020204" pitchFamily="34" charset="0"/>
                        <a:buChar char="•"/>
                      </a:pPr>
                      <a:endParaRPr lang="en-GB" sz="1500" dirty="0">
                        <a:solidFill>
                          <a:schemeClr val="tx1"/>
                        </a:solidFill>
                      </a:endParaRPr>
                    </a:p>
                    <a:p>
                      <a:pPr marL="285750" indent="-285750">
                        <a:buFont typeface="Arial" panose="020B0604020202020204" pitchFamily="34" charset="0"/>
                        <a:buChar char="•"/>
                      </a:pPr>
                      <a:r>
                        <a:rPr lang="en-GB" sz="1500" dirty="0">
                          <a:solidFill>
                            <a:schemeClr val="tx1"/>
                          </a:solidFill>
                          <a:hlinkClick r:id="rId5">
                            <a:extLst>
                              <a:ext uri="{A12FA001-AC4F-418D-AE19-62706E023703}">
                                <ahyp:hlinkClr xmlns:ahyp="http://schemas.microsoft.com/office/drawing/2018/hyperlinkcolor" val="tx"/>
                              </a:ext>
                            </a:extLst>
                          </a:hlinkClick>
                        </a:rPr>
                        <a:t>Read Count Your Carbon’s nationwide summary of carbon footprints in schools</a:t>
                      </a:r>
                      <a:r>
                        <a:rPr lang="en-GB" sz="1500" dirty="0">
                          <a:solidFill>
                            <a:schemeClr val="tx1"/>
                          </a:solidFill>
                        </a:rPr>
                        <a:t>.</a:t>
                      </a:r>
                    </a:p>
                  </a:txBody>
                  <a:tcPr/>
                </a:tc>
                <a:extLst>
                  <a:ext uri="{0D108BD9-81ED-4DB2-BD59-A6C34878D82A}">
                    <a16:rowId xmlns:a16="http://schemas.microsoft.com/office/drawing/2014/main" val="3666429926"/>
                  </a:ext>
                </a:extLst>
              </a:tr>
              <a:tr h="386779">
                <a:tc>
                  <a:txBody>
                    <a:bodyPr/>
                    <a:lstStyle/>
                    <a:p>
                      <a:r>
                        <a:rPr lang="en-GB" sz="1500" dirty="0">
                          <a:solidFill>
                            <a:schemeClr val="tx1"/>
                          </a:solidFill>
                        </a:rPr>
                        <a:t>Install LED lighting.</a:t>
                      </a:r>
                    </a:p>
                  </a:txBody>
                  <a:tcPr/>
                </a:tc>
                <a:tc>
                  <a:txBody>
                    <a:bodyPr/>
                    <a:lstStyle/>
                    <a:p>
                      <a:r>
                        <a:rPr lang="en-GB" sz="1500" dirty="0">
                          <a:solidFill>
                            <a:schemeClr val="tx1"/>
                          </a:solidFill>
                        </a:rPr>
                        <a:t>Check to see if your school has a Heat Decarbonisation Plan from City of  York council which will include details of transitioning to LEDs.</a:t>
                      </a:r>
                    </a:p>
                    <a:p>
                      <a:endParaRPr lang="en-GB" sz="1500" dirty="0">
                        <a:solidFill>
                          <a:schemeClr val="tx1"/>
                        </a:solidFill>
                      </a:endParaRPr>
                    </a:p>
                    <a:p>
                      <a:r>
                        <a:rPr lang="en-GB" sz="1500" dirty="0">
                          <a:solidFill>
                            <a:schemeClr val="tx1"/>
                          </a:solidFill>
                        </a:rPr>
                        <a:t>Explore funding options such </a:t>
                      </a:r>
                      <a:r>
                        <a:rPr lang="en-GB" sz="1600" b="0" u="none" strike="noStrike" baseline="0" dirty="0">
                          <a:solidFill>
                            <a:schemeClr val="tx1"/>
                          </a:solidFill>
                        </a:rPr>
                        <a:t>the </a:t>
                      </a:r>
                      <a:r>
                        <a:rPr lang="en-GB" sz="1600" b="0" u="none" strike="noStrike" baseline="0" dirty="0">
                          <a:solidFill>
                            <a:schemeClr val="tx1"/>
                          </a:solidFill>
                          <a:hlinkClick r:id="rId6">
                            <a:extLst>
                              <a:ext uri="{A12FA001-AC4F-418D-AE19-62706E023703}">
                                <ahyp:hlinkClr xmlns:ahyp="http://schemas.microsoft.com/office/drawing/2018/hyperlinkcolor" val="tx"/>
                              </a:ext>
                            </a:extLst>
                          </a:hlinkClick>
                        </a:rPr>
                        <a:t>SALIX scheme</a:t>
                      </a:r>
                      <a:r>
                        <a:rPr lang="en-GB" sz="1600" b="0" u="none" strike="noStrike" baseline="0" dirty="0">
                          <a:solidFill>
                            <a:schemeClr val="tx1"/>
                          </a:solidFill>
                        </a:rPr>
                        <a:t> (no deadline).</a:t>
                      </a:r>
                      <a:endParaRPr lang="en-GB" sz="1600" b="0" i="0" u="none" strike="noStrike" baseline="0" dirty="0">
                        <a:solidFill>
                          <a:schemeClr val="tx1"/>
                        </a:solidFill>
                        <a:latin typeface="Quicksand"/>
                      </a:endParaRPr>
                    </a:p>
                  </a:txBody>
                  <a:tcPr/>
                </a:tc>
                <a:tc vMerge="1">
                  <a:txBody>
                    <a:bodyPr/>
                    <a:lstStyle/>
                    <a:p>
                      <a:endParaRPr dirty="0"/>
                    </a:p>
                  </a:txBody>
                  <a:tcPr/>
                </a:tc>
                <a:extLst>
                  <a:ext uri="{0D108BD9-81ED-4DB2-BD59-A6C34878D82A}">
                    <a16:rowId xmlns:a16="http://schemas.microsoft.com/office/drawing/2014/main" val="793062277"/>
                  </a:ext>
                </a:extLst>
              </a:tr>
              <a:tr h="386779">
                <a:tc>
                  <a:txBody>
                    <a:bodyPr/>
                    <a:lstStyle/>
                    <a:p>
                      <a:r>
                        <a:rPr lang="en-GB" sz="1500" dirty="0">
                          <a:solidFill>
                            <a:schemeClr val="tx1"/>
                          </a:solidFill>
                        </a:rPr>
                        <a:t>Create natural carbon capture through tree planting.</a:t>
                      </a:r>
                    </a:p>
                  </a:txBody>
                  <a:tcPr/>
                </a:tc>
                <a:tc>
                  <a:txBody>
                    <a:bodyPr/>
                    <a:lstStyle/>
                    <a:p>
                      <a:r>
                        <a:rPr lang="en-GB" sz="1500" dirty="0">
                          <a:solidFill>
                            <a:schemeClr val="tx1"/>
                          </a:solidFill>
                        </a:rPr>
                        <a:t>Tie decarbonisation into your biodiversity actions, exploring spaces where trees could be planted and provide long-term carbon stores.</a:t>
                      </a:r>
                    </a:p>
                  </a:txBody>
                  <a:tcPr/>
                </a:tc>
                <a:tc vMerge="1">
                  <a:txBody>
                    <a:bodyPr/>
                    <a:lstStyle/>
                    <a:p>
                      <a:endParaRPr lang="en-GB" sz="1500" dirty="0"/>
                    </a:p>
                  </a:txBody>
                  <a:tcPr/>
                </a:tc>
                <a:extLst>
                  <a:ext uri="{0D108BD9-81ED-4DB2-BD59-A6C34878D82A}">
                    <a16:rowId xmlns:a16="http://schemas.microsoft.com/office/drawing/2014/main" val="1378507380"/>
                  </a:ext>
                </a:extLst>
              </a:tr>
              <a:tr h="386779">
                <a:tc>
                  <a:txBody>
                    <a:bodyPr/>
                    <a:lstStyle/>
                    <a:p>
                      <a:r>
                        <a:rPr lang="en-GB" sz="1500" dirty="0">
                          <a:solidFill>
                            <a:schemeClr val="tx1"/>
                          </a:solidFill>
                        </a:rPr>
                        <a:t>Install solar panels.</a:t>
                      </a:r>
                    </a:p>
                  </a:txBody>
                  <a:tcPr/>
                </a:tc>
                <a:tc>
                  <a:txBody>
                    <a:bodyPr/>
                    <a:lstStyle/>
                    <a:p>
                      <a:r>
                        <a:rPr lang="en-GB" sz="1500" dirty="0">
                          <a:solidFill>
                            <a:schemeClr val="tx1"/>
                          </a:solidFill>
                        </a:rPr>
                        <a:t>Check to see if your school has a Heat Decarbonisation Plan from City of  York council which will include details of where you may be able to install solar panels.</a:t>
                      </a:r>
                    </a:p>
                  </a:txBody>
                  <a:tcPr/>
                </a:tc>
                <a:tc vMerge="1">
                  <a:txBody>
                    <a:bodyPr/>
                    <a:lstStyle/>
                    <a:p>
                      <a:endParaRPr lang="en-GB" sz="1500" dirty="0"/>
                    </a:p>
                  </a:txBody>
                  <a:tcPr/>
                </a:tc>
                <a:extLst>
                  <a:ext uri="{0D108BD9-81ED-4DB2-BD59-A6C34878D82A}">
                    <a16:rowId xmlns:a16="http://schemas.microsoft.com/office/drawing/2014/main" val="1965779406"/>
                  </a:ext>
                </a:extLst>
              </a:tr>
              <a:tr h="386779">
                <a:tc>
                  <a:txBody>
                    <a:bodyPr/>
                    <a:lstStyle/>
                    <a:p>
                      <a:r>
                        <a:rPr lang="en-GB" sz="1500" dirty="0">
                          <a:solidFill>
                            <a:schemeClr val="tx1"/>
                          </a:solidFill>
                        </a:rPr>
                        <a:t>Improve the thermal efficiency of school buildings through insulation upgrades.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500" dirty="0">
                          <a:solidFill>
                            <a:schemeClr val="tx1"/>
                          </a:solidFill>
                        </a:rPr>
                        <a:t>Check to see if your school has a Heat Decarbonisation Plan from City of  York council which will include details of insulation you can install.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5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500" dirty="0">
                          <a:solidFill>
                            <a:schemeClr val="tx1"/>
                          </a:solidFill>
                          <a:hlinkClick r:id="rId7">
                            <a:extLst>
                              <a:ext uri="{A12FA001-AC4F-418D-AE19-62706E023703}">
                                <ahyp:hlinkClr xmlns:ahyp="http://schemas.microsoft.com/office/drawing/2018/hyperlinkcolor" val="tx"/>
                              </a:ext>
                            </a:extLst>
                          </a:hlinkClick>
                        </a:rPr>
                        <a:t>Explore the Condition Improvement Fund from Department of Education</a:t>
                      </a:r>
                      <a:r>
                        <a:rPr lang="en-GB" sz="1500" dirty="0">
                          <a:solidFill>
                            <a:schemeClr val="tx1"/>
                          </a:solidFill>
                        </a:rPr>
                        <a:t> as a potential funding stream</a:t>
                      </a:r>
                      <a:r>
                        <a:rPr lang="en-GB" sz="1500" b="0" u="none" strike="noStrike" kern="1200" baseline="0" dirty="0">
                          <a:solidFill>
                            <a:schemeClr val="tx1"/>
                          </a:solidFill>
                        </a:rPr>
                        <a:t>.</a:t>
                      </a:r>
                      <a:endParaRPr lang="en-GB" sz="1500" b="0" i="0" u="none" strike="noStrike" kern="1200" baseline="0" dirty="0">
                        <a:solidFill>
                          <a:schemeClr val="tx1"/>
                        </a:solidFill>
                        <a:latin typeface="+mn-lt"/>
                        <a:ea typeface="+mn-ea"/>
                        <a:cs typeface="+mn-cs"/>
                      </a:endParaRPr>
                    </a:p>
                  </a:txBody>
                  <a:tcPr/>
                </a:tc>
                <a:tc vMerge="1">
                  <a:txBody>
                    <a:bodyPr/>
                    <a:lstStyle/>
                    <a:p>
                      <a:endParaRPr lang="en-GB" sz="1500" dirty="0"/>
                    </a:p>
                  </a:txBody>
                  <a:tcPr/>
                </a:tc>
                <a:extLst>
                  <a:ext uri="{0D108BD9-81ED-4DB2-BD59-A6C34878D82A}">
                    <a16:rowId xmlns:a16="http://schemas.microsoft.com/office/drawing/2014/main" val="3518218738"/>
                  </a:ext>
                </a:extLst>
              </a:tr>
            </a:tbl>
          </a:graphicData>
        </a:graphic>
      </p:graphicFrame>
    </p:spTree>
    <p:extLst>
      <p:ext uri="{BB962C8B-B14F-4D97-AF65-F5344CB8AC3E}">
        <p14:creationId xmlns:p14="http://schemas.microsoft.com/office/powerpoint/2010/main" val="15242873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1684F2-F69B-1FCF-35DF-327D0FBF0207}"/>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32715F8C-8032-5E20-9272-912FCEF18C2B}"/>
              </a:ext>
            </a:extLst>
          </p:cNvPr>
          <p:cNvSpPr>
            <a:spLocks noGrp="1"/>
          </p:cNvSpPr>
          <p:nvPr>
            <p:ph type="title"/>
          </p:nvPr>
        </p:nvSpPr>
        <p:spPr>
          <a:xfrm>
            <a:off x="307848" y="91440"/>
            <a:ext cx="10972800" cy="1143000"/>
          </a:xfrm>
        </p:spPr>
        <p:txBody>
          <a:bodyPr/>
          <a:lstStyle/>
          <a:p>
            <a:r>
              <a:rPr lang="en-GB" dirty="0">
                <a:solidFill>
                  <a:srgbClr val="95D600"/>
                </a:solidFill>
              </a:rPr>
              <a:t>Potential actions ii.</a:t>
            </a:r>
          </a:p>
        </p:txBody>
      </p:sp>
      <p:graphicFrame>
        <p:nvGraphicFramePr>
          <p:cNvPr id="11" name="Table 10">
            <a:extLst>
              <a:ext uri="{FF2B5EF4-FFF2-40B4-BE49-F238E27FC236}">
                <a16:creationId xmlns:a16="http://schemas.microsoft.com/office/drawing/2014/main" id="{F02038AE-22C0-E08B-3136-683648110191}"/>
              </a:ext>
            </a:extLst>
          </p:cNvPr>
          <p:cNvGraphicFramePr>
            <a:graphicFrameLocks noGrp="1"/>
          </p:cNvGraphicFramePr>
          <p:nvPr>
            <p:extLst>
              <p:ext uri="{D42A27DB-BD31-4B8C-83A1-F6EECF244321}">
                <p14:modId xmlns:p14="http://schemas.microsoft.com/office/powerpoint/2010/main" val="2892905136"/>
              </p:ext>
            </p:extLst>
          </p:nvPr>
        </p:nvGraphicFramePr>
        <p:xfrm>
          <a:off x="416052" y="1143000"/>
          <a:ext cx="11471148" cy="4318699"/>
        </p:xfrm>
        <a:graphic>
          <a:graphicData uri="http://schemas.openxmlformats.org/drawingml/2006/table">
            <a:tbl>
              <a:tblPr firstRow="1" bandRow="1">
                <a:tableStyleId>{00A15C55-8517-42AA-B614-E9B94910E393}</a:tableStyleId>
              </a:tblPr>
              <a:tblGrid>
                <a:gridCol w="2771972">
                  <a:extLst>
                    <a:ext uri="{9D8B030D-6E8A-4147-A177-3AD203B41FA5}">
                      <a16:colId xmlns:a16="http://schemas.microsoft.com/office/drawing/2014/main" val="3884849245"/>
                    </a:ext>
                  </a:extLst>
                </a:gridCol>
                <a:gridCol w="4913560">
                  <a:extLst>
                    <a:ext uri="{9D8B030D-6E8A-4147-A177-3AD203B41FA5}">
                      <a16:colId xmlns:a16="http://schemas.microsoft.com/office/drawing/2014/main" val="2998266246"/>
                    </a:ext>
                  </a:extLst>
                </a:gridCol>
                <a:gridCol w="3785616">
                  <a:extLst>
                    <a:ext uri="{9D8B030D-6E8A-4147-A177-3AD203B41FA5}">
                      <a16:colId xmlns:a16="http://schemas.microsoft.com/office/drawing/2014/main" val="3094703058"/>
                    </a:ext>
                  </a:extLst>
                </a:gridCol>
              </a:tblGrid>
              <a:tr h="386779">
                <a:tc>
                  <a:txBody>
                    <a:bodyPr/>
                    <a:lstStyle/>
                    <a:p>
                      <a:r>
                        <a:rPr lang="en-GB" dirty="0">
                          <a:solidFill>
                            <a:schemeClr val="tx1"/>
                          </a:solidFill>
                        </a:rPr>
                        <a:t>Goal</a:t>
                      </a:r>
                    </a:p>
                  </a:txBody>
                  <a:tcPr/>
                </a:tc>
                <a:tc>
                  <a:txBody>
                    <a:bodyPr/>
                    <a:lstStyle/>
                    <a:p>
                      <a:r>
                        <a:rPr lang="en-GB" dirty="0">
                          <a:solidFill>
                            <a:schemeClr val="tx1"/>
                          </a:solidFill>
                        </a:rPr>
                        <a:t>Action(s)</a:t>
                      </a:r>
                    </a:p>
                  </a:txBody>
                  <a:tcPr/>
                </a:tc>
                <a:tc>
                  <a:txBody>
                    <a:bodyPr/>
                    <a:lstStyle/>
                    <a:p>
                      <a:r>
                        <a:rPr lang="en-GB" dirty="0">
                          <a:solidFill>
                            <a:schemeClr val="tx1"/>
                          </a:solidFill>
                        </a:rPr>
                        <a:t>Helpful Links</a:t>
                      </a:r>
                    </a:p>
                  </a:txBody>
                  <a:tcPr/>
                </a:tc>
                <a:extLst>
                  <a:ext uri="{0D108BD9-81ED-4DB2-BD59-A6C34878D82A}">
                    <a16:rowId xmlns:a16="http://schemas.microsoft.com/office/drawing/2014/main" val="2268396178"/>
                  </a:ext>
                </a:extLst>
              </a:tr>
              <a:tr h="386779">
                <a:tc>
                  <a:txBody>
                    <a:bodyPr/>
                    <a:lstStyle/>
                    <a:p>
                      <a:r>
                        <a:rPr lang="en-GB" sz="1500" dirty="0"/>
                        <a:t>Reduce waste.</a:t>
                      </a:r>
                    </a:p>
                  </a:txBody>
                  <a:tcPr/>
                </a:tc>
                <a:tc>
                  <a:txBody>
                    <a:bodyPr/>
                    <a:lstStyle/>
                    <a:p>
                      <a:r>
                        <a:rPr lang="en-GB" sz="1500" b="0" u="none" strike="noStrike" baseline="0" dirty="0">
                          <a:solidFill>
                            <a:srgbClr val="000000"/>
                          </a:solidFill>
                        </a:rPr>
                        <a:t>Update procurement policies to prioritise goods made of recycled and recyclable or reusable materials.</a:t>
                      </a:r>
                    </a:p>
                    <a:p>
                      <a:endParaRPr lang="en-GB" sz="1500" b="0" u="none" strike="noStrike" baseline="0" dirty="0">
                        <a:solidFill>
                          <a:srgbClr val="000000"/>
                        </a:solidFill>
                      </a:endParaRPr>
                    </a:p>
                    <a:p>
                      <a:r>
                        <a:rPr lang="en-GB" sz="1500" b="0" u="none" strike="noStrike" baseline="0" dirty="0">
                          <a:solidFill>
                            <a:srgbClr val="000000"/>
                          </a:solidFill>
                        </a:rPr>
                        <a:t>Help students understand how everyday choices, like reusing, repairing, and recycling, can reduce waste.</a:t>
                      </a:r>
                    </a:p>
                    <a:p>
                      <a:endParaRPr lang="en-GB" sz="1500" b="0" u="none" strike="noStrike" baseline="0" dirty="0">
                        <a:solidFill>
                          <a:srgbClr val="000000"/>
                        </a:solidFill>
                      </a:endParaRPr>
                    </a:p>
                    <a:p>
                      <a:r>
                        <a:rPr lang="en-GB" sz="1500" b="0" u="none" strike="noStrike" baseline="0" dirty="0">
                          <a:solidFill>
                            <a:srgbClr val="000000"/>
                          </a:solidFill>
                        </a:rPr>
                        <a:t>Explore on-site food composting that could support school gardens in a closed-loop system.</a:t>
                      </a:r>
                      <a:endParaRPr lang="en-GB" sz="1500" b="0" i="0" u="none" strike="noStrike" baseline="0" dirty="0">
                        <a:solidFill>
                          <a:srgbClr val="000000"/>
                        </a:solidFill>
                        <a:latin typeface="Quicksand"/>
                      </a:endParaRPr>
                    </a:p>
                  </a:txBody>
                  <a:tcPr/>
                </a:tc>
                <a:tc rowSpan="3">
                  <a:txBody>
                    <a:bodyPr/>
                    <a:lstStyle/>
                    <a:p>
                      <a:pPr marL="285750" indent="-285750">
                        <a:buFont typeface="Arial" panose="020B0604020202020204" pitchFamily="34" charset="0"/>
                        <a:buChar char="•"/>
                      </a:pPr>
                      <a:r>
                        <a:rPr lang="en-GB" sz="1500" dirty="0">
                          <a:solidFill>
                            <a:schemeClr val="tx1"/>
                          </a:solidFill>
                          <a:hlinkClick r:id="rId2">
                            <a:extLst>
                              <a:ext uri="{A12FA001-AC4F-418D-AE19-62706E023703}">
                                <ahyp:hlinkClr xmlns:ahyp="http://schemas.microsoft.com/office/drawing/2018/hyperlinkcolor" val="tx"/>
                              </a:ext>
                            </a:extLst>
                          </a:hlinkClick>
                        </a:rPr>
                        <a:t>Zero Waste Scotland – Circular Economy in Education</a:t>
                      </a:r>
                      <a:r>
                        <a:rPr lang="en-GB" sz="1500" dirty="0">
                          <a:solidFill>
                            <a:schemeClr val="tx1"/>
                          </a:solidFill>
                        </a:rPr>
                        <a:t>.</a:t>
                      </a:r>
                    </a:p>
                    <a:p>
                      <a:pPr marL="0" indent="0">
                        <a:buFont typeface="Arial" panose="020B0604020202020204" pitchFamily="34" charset="0"/>
                        <a:buNone/>
                      </a:pPr>
                      <a:endParaRPr lang="en-GB" sz="1500" dirty="0">
                        <a:solidFill>
                          <a:schemeClr val="tx1"/>
                        </a:solidFill>
                      </a:endParaRPr>
                    </a:p>
                    <a:p>
                      <a:pPr marL="285750" indent="-285750">
                        <a:buFont typeface="Arial" panose="020B0604020202020204" pitchFamily="34" charset="0"/>
                        <a:buChar char="•"/>
                      </a:pPr>
                      <a:r>
                        <a:rPr lang="en-GB" sz="1500" dirty="0">
                          <a:solidFill>
                            <a:schemeClr val="tx1"/>
                          </a:solidFill>
                          <a:hlinkClick r:id="rId3">
                            <a:extLst>
                              <a:ext uri="{A12FA001-AC4F-418D-AE19-62706E023703}">
                                <ahyp:hlinkClr xmlns:ahyp="http://schemas.microsoft.com/office/drawing/2018/hyperlinkcolor" val="tx"/>
                              </a:ext>
                            </a:extLst>
                          </a:hlinkClick>
                        </a:rPr>
                        <a:t>Free Carbon Literacy training from Let’s Go Zero</a:t>
                      </a:r>
                      <a:r>
                        <a:rPr lang="en-GB" sz="1500" dirty="0">
                          <a:solidFill>
                            <a:schemeClr val="tx1"/>
                          </a:solidFill>
                        </a:rPr>
                        <a:t>.</a:t>
                      </a:r>
                    </a:p>
                    <a:p>
                      <a:pPr marL="0" indent="0">
                        <a:buFont typeface="Arial" panose="020B0604020202020204" pitchFamily="34" charset="0"/>
                        <a:buNone/>
                      </a:pPr>
                      <a:endParaRPr lang="en-GB" sz="1500" dirty="0">
                        <a:solidFill>
                          <a:schemeClr val="tx1"/>
                        </a:solidFill>
                      </a:endParaRPr>
                    </a:p>
                    <a:p>
                      <a:pPr marL="285750" indent="-285750">
                        <a:buFont typeface="Arial" panose="020B0604020202020204" pitchFamily="34" charset="0"/>
                        <a:buChar char="•"/>
                      </a:pPr>
                      <a:r>
                        <a:rPr lang="en-GB" sz="1500" dirty="0">
                          <a:solidFill>
                            <a:schemeClr val="tx1"/>
                          </a:solidFill>
                          <a:hlinkClick r:id="rId4">
                            <a:extLst>
                              <a:ext uri="{A12FA001-AC4F-418D-AE19-62706E023703}">
                                <ahyp:hlinkClr xmlns:ahyp="http://schemas.microsoft.com/office/drawing/2018/hyperlinkcolor" val="tx"/>
                              </a:ext>
                            </a:extLst>
                          </a:hlinkClick>
                        </a:rPr>
                        <a:t>Making your school more water efficient.</a:t>
                      </a:r>
                      <a:endParaRPr lang="en-GB" sz="1500" dirty="0">
                        <a:solidFill>
                          <a:schemeClr val="tx1"/>
                        </a:solidFill>
                      </a:endParaRPr>
                    </a:p>
                    <a:p>
                      <a:pPr marL="0" indent="0">
                        <a:buFont typeface="Arial" panose="020B0604020202020204" pitchFamily="34" charset="0"/>
                        <a:buNone/>
                      </a:pPr>
                      <a:endParaRPr lang="en-GB" sz="1500" dirty="0">
                        <a:solidFill>
                          <a:schemeClr val="tx1"/>
                        </a:solidFill>
                      </a:endParaRPr>
                    </a:p>
                    <a:p>
                      <a:pPr marL="0" indent="0">
                        <a:buFont typeface="Arial" panose="020B0604020202020204" pitchFamily="34" charset="0"/>
                        <a:buNone/>
                      </a:pPr>
                      <a:endParaRPr lang="en-GB" sz="1500" dirty="0">
                        <a:solidFill>
                          <a:schemeClr val="tx1"/>
                        </a:solidFill>
                      </a:endParaRPr>
                    </a:p>
                    <a:p>
                      <a:pPr marL="0" indent="0">
                        <a:buFont typeface="Arial" panose="020B0604020202020204" pitchFamily="34" charset="0"/>
                        <a:buNone/>
                      </a:pPr>
                      <a:endParaRPr lang="en-GB" sz="1500" dirty="0">
                        <a:solidFill>
                          <a:schemeClr val="tx1"/>
                        </a:solidFill>
                      </a:endParaRPr>
                    </a:p>
                  </a:txBody>
                  <a:tcPr/>
                </a:tc>
                <a:extLst>
                  <a:ext uri="{0D108BD9-81ED-4DB2-BD59-A6C34878D82A}">
                    <a16:rowId xmlns:a16="http://schemas.microsoft.com/office/drawing/2014/main" val="793062277"/>
                  </a:ext>
                </a:extLst>
              </a:tr>
              <a:tr h="386779">
                <a:tc>
                  <a:txBody>
                    <a:bodyPr/>
                    <a:lstStyle/>
                    <a:p>
                      <a:r>
                        <a:rPr lang="en-GB" sz="1500" dirty="0">
                          <a:solidFill>
                            <a:schemeClr val="tx1"/>
                          </a:solidFill>
                        </a:rPr>
                        <a:t>Save water.</a:t>
                      </a:r>
                    </a:p>
                  </a:txBody>
                  <a:tcPr/>
                </a:tc>
                <a:tc>
                  <a:txBody>
                    <a:bodyPr/>
                    <a:lstStyle/>
                    <a:p>
                      <a:r>
                        <a:rPr lang="en-GB" sz="1500" dirty="0">
                          <a:solidFill>
                            <a:schemeClr val="tx1"/>
                          </a:solidFill>
                        </a:rPr>
                        <a:t>Check for easy wins such as leaky taps or toilets. </a:t>
                      </a:r>
                    </a:p>
                    <a:p>
                      <a:endParaRPr lang="en-GB" sz="1500" dirty="0">
                        <a:solidFill>
                          <a:schemeClr val="tx1"/>
                        </a:solidFill>
                      </a:endParaRPr>
                    </a:p>
                    <a:p>
                      <a:r>
                        <a:rPr lang="en-GB" sz="1500" dirty="0">
                          <a:solidFill>
                            <a:schemeClr val="tx1"/>
                          </a:solidFill>
                        </a:rPr>
                        <a:t>Explore options for more water efficient upgrades for taps, toilets and water fountains when existing infrastructure reaches the end of its life.</a:t>
                      </a:r>
                    </a:p>
                  </a:txBody>
                  <a:tcPr/>
                </a:tc>
                <a:tc vMerge="1">
                  <a:txBody>
                    <a:bodyPr/>
                    <a:lstStyle/>
                    <a:p>
                      <a:endParaRPr lang="en-GB" sz="1500" dirty="0"/>
                    </a:p>
                  </a:txBody>
                  <a:tcPr/>
                </a:tc>
                <a:extLst>
                  <a:ext uri="{0D108BD9-81ED-4DB2-BD59-A6C34878D82A}">
                    <a16:rowId xmlns:a16="http://schemas.microsoft.com/office/drawing/2014/main" val="1378507380"/>
                  </a:ext>
                </a:extLst>
              </a:tr>
              <a:tr h="0">
                <a:tc>
                  <a:txBody>
                    <a:bodyPr/>
                    <a:lstStyle/>
                    <a:p>
                      <a:r>
                        <a:rPr lang="en-GB" sz="1500" dirty="0">
                          <a:solidFill>
                            <a:schemeClr val="tx1"/>
                          </a:solidFill>
                        </a:rPr>
                        <a:t>Ensure staff are carbon literate.</a:t>
                      </a:r>
                    </a:p>
                  </a:txBody>
                  <a:tcPr/>
                </a:tc>
                <a:tc>
                  <a:txBody>
                    <a:bodyPr/>
                    <a:lstStyle/>
                    <a:p>
                      <a:r>
                        <a:rPr lang="en-GB" sz="1500" dirty="0">
                          <a:solidFill>
                            <a:schemeClr val="tx1"/>
                          </a:solidFill>
                        </a:rPr>
                        <a:t>Ensure key staff have a clear understanding of carbon emissions and can take informed action to reduce them in the workplace.</a:t>
                      </a:r>
                    </a:p>
                  </a:txBody>
                  <a:tcPr/>
                </a:tc>
                <a:tc vMerge="1">
                  <a:txBody>
                    <a:bodyPr/>
                    <a:lstStyle/>
                    <a:p>
                      <a:endParaRPr lang="en-GB" sz="1500" dirty="0"/>
                    </a:p>
                  </a:txBody>
                  <a:tcPr/>
                </a:tc>
                <a:extLst>
                  <a:ext uri="{0D108BD9-81ED-4DB2-BD59-A6C34878D82A}">
                    <a16:rowId xmlns:a16="http://schemas.microsoft.com/office/drawing/2014/main" val="1965779406"/>
                  </a:ext>
                </a:extLst>
              </a:tr>
            </a:tbl>
          </a:graphicData>
        </a:graphic>
      </p:graphicFrame>
    </p:spTree>
    <p:extLst>
      <p:ext uri="{BB962C8B-B14F-4D97-AF65-F5344CB8AC3E}">
        <p14:creationId xmlns:p14="http://schemas.microsoft.com/office/powerpoint/2010/main" val="17629923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EA2679-016F-4967-BB0B-283BF9D642DD}"/>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A49408C4-D312-9015-4775-2689D53501F7}"/>
              </a:ext>
            </a:extLst>
          </p:cNvPr>
          <p:cNvSpPr>
            <a:spLocks noGrp="1"/>
          </p:cNvSpPr>
          <p:nvPr>
            <p:ph type="title"/>
          </p:nvPr>
        </p:nvSpPr>
        <p:spPr>
          <a:xfrm>
            <a:off x="307848" y="91440"/>
            <a:ext cx="10972800" cy="1143000"/>
          </a:xfrm>
        </p:spPr>
        <p:txBody>
          <a:bodyPr/>
          <a:lstStyle/>
          <a:p>
            <a:r>
              <a:rPr lang="en-GB" dirty="0">
                <a:solidFill>
                  <a:srgbClr val="95D600"/>
                </a:solidFill>
              </a:rPr>
              <a:t>Potential actions iii.</a:t>
            </a:r>
          </a:p>
        </p:txBody>
      </p:sp>
      <p:graphicFrame>
        <p:nvGraphicFramePr>
          <p:cNvPr id="11" name="Table 10">
            <a:extLst>
              <a:ext uri="{FF2B5EF4-FFF2-40B4-BE49-F238E27FC236}">
                <a16:creationId xmlns:a16="http://schemas.microsoft.com/office/drawing/2014/main" id="{20B1A7CE-4C58-6351-E4CB-8F74DA3DA265}"/>
              </a:ext>
            </a:extLst>
          </p:cNvPr>
          <p:cNvGraphicFramePr>
            <a:graphicFrameLocks noGrp="1"/>
          </p:cNvGraphicFramePr>
          <p:nvPr>
            <p:extLst>
              <p:ext uri="{D42A27DB-BD31-4B8C-83A1-F6EECF244321}">
                <p14:modId xmlns:p14="http://schemas.microsoft.com/office/powerpoint/2010/main" val="532787191"/>
              </p:ext>
            </p:extLst>
          </p:nvPr>
        </p:nvGraphicFramePr>
        <p:xfrm>
          <a:off x="416052" y="1143000"/>
          <a:ext cx="11471148" cy="5278819"/>
        </p:xfrm>
        <a:graphic>
          <a:graphicData uri="http://schemas.openxmlformats.org/drawingml/2006/table">
            <a:tbl>
              <a:tblPr firstRow="1" bandRow="1">
                <a:tableStyleId>{00A15C55-8517-42AA-B614-E9B94910E393}</a:tableStyleId>
              </a:tblPr>
              <a:tblGrid>
                <a:gridCol w="2771972">
                  <a:extLst>
                    <a:ext uri="{9D8B030D-6E8A-4147-A177-3AD203B41FA5}">
                      <a16:colId xmlns:a16="http://schemas.microsoft.com/office/drawing/2014/main" val="3884849245"/>
                    </a:ext>
                  </a:extLst>
                </a:gridCol>
                <a:gridCol w="4913560">
                  <a:extLst>
                    <a:ext uri="{9D8B030D-6E8A-4147-A177-3AD203B41FA5}">
                      <a16:colId xmlns:a16="http://schemas.microsoft.com/office/drawing/2014/main" val="2998266246"/>
                    </a:ext>
                  </a:extLst>
                </a:gridCol>
                <a:gridCol w="3785616">
                  <a:extLst>
                    <a:ext uri="{9D8B030D-6E8A-4147-A177-3AD203B41FA5}">
                      <a16:colId xmlns:a16="http://schemas.microsoft.com/office/drawing/2014/main" val="3094703058"/>
                    </a:ext>
                  </a:extLst>
                </a:gridCol>
              </a:tblGrid>
              <a:tr h="386779">
                <a:tc>
                  <a:txBody>
                    <a:bodyPr/>
                    <a:lstStyle/>
                    <a:p>
                      <a:r>
                        <a:rPr lang="en-GB" dirty="0">
                          <a:solidFill>
                            <a:schemeClr val="tx1"/>
                          </a:solidFill>
                        </a:rPr>
                        <a:t>Goal</a:t>
                      </a:r>
                    </a:p>
                  </a:txBody>
                  <a:tcPr/>
                </a:tc>
                <a:tc>
                  <a:txBody>
                    <a:bodyPr/>
                    <a:lstStyle/>
                    <a:p>
                      <a:r>
                        <a:rPr lang="en-GB" dirty="0">
                          <a:solidFill>
                            <a:schemeClr val="tx1"/>
                          </a:solidFill>
                        </a:rPr>
                        <a:t>Action(s)</a:t>
                      </a:r>
                    </a:p>
                  </a:txBody>
                  <a:tcPr/>
                </a:tc>
                <a:tc>
                  <a:txBody>
                    <a:bodyPr/>
                    <a:lstStyle/>
                    <a:p>
                      <a:r>
                        <a:rPr lang="en-GB" dirty="0">
                          <a:solidFill>
                            <a:schemeClr val="tx1"/>
                          </a:solidFill>
                        </a:rPr>
                        <a:t>Helpful Links</a:t>
                      </a:r>
                    </a:p>
                  </a:txBody>
                  <a:tcPr/>
                </a:tc>
                <a:extLst>
                  <a:ext uri="{0D108BD9-81ED-4DB2-BD59-A6C34878D82A}">
                    <a16:rowId xmlns:a16="http://schemas.microsoft.com/office/drawing/2014/main" val="2268396178"/>
                  </a:ext>
                </a:extLst>
              </a:tr>
              <a:tr h="386779">
                <a:tc>
                  <a:txBody>
                    <a:bodyPr/>
                    <a:lstStyle/>
                    <a:p>
                      <a:r>
                        <a:rPr lang="en-GB" sz="1500" dirty="0"/>
                        <a:t>Reduce carbon emissions from travel.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500" kern="1200" dirty="0">
                          <a:solidFill>
                            <a:schemeClr val="dk1"/>
                          </a:solidFill>
                          <a:effectLst/>
                          <a:latin typeface="+mn-lt"/>
                          <a:ea typeface="+mn-ea"/>
                          <a:cs typeface="+mn-cs"/>
                        </a:rPr>
                        <a:t>Encourage and promote staff, students and families to participate in active travel for everyday journeys, such as walking, cycling and wheeling to school.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500" kern="1200" dirty="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500" kern="1200" dirty="0">
                          <a:solidFill>
                            <a:schemeClr val="dk1"/>
                          </a:solidFill>
                          <a:effectLst/>
                          <a:latin typeface="+mn-lt"/>
                          <a:ea typeface="+mn-ea"/>
                          <a:cs typeface="+mn-cs"/>
                        </a:rPr>
                        <a:t>Book in pupil Cycle, Bikeability and Pedestrian Training with City of York Council Road Safety Team.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500" kern="1200" dirty="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500" kern="1200" dirty="0">
                          <a:solidFill>
                            <a:schemeClr val="dk1"/>
                          </a:solidFill>
                          <a:effectLst/>
                          <a:latin typeface="+mn-lt"/>
                          <a:ea typeface="+mn-ea"/>
                          <a:cs typeface="+mn-cs"/>
                        </a:rPr>
                        <a:t>Consider setting up Park and Stride sites or walking/cycling buses to enable more pupil active travel journeys.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500" kern="1200" dirty="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500" kern="1200" dirty="0">
                          <a:solidFill>
                            <a:schemeClr val="dk1"/>
                          </a:solidFill>
                          <a:effectLst/>
                          <a:latin typeface="+mn-lt"/>
                          <a:ea typeface="+mn-ea"/>
                          <a:cs typeface="+mn-cs"/>
                        </a:rPr>
                        <a:t>Consider providing drying spaces for wet outdoor clothing from active travel journeys to school.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500" kern="1200" dirty="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500" kern="1200" dirty="0">
                          <a:solidFill>
                            <a:schemeClr val="dk1"/>
                          </a:solidFill>
                          <a:effectLst/>
                          <a:latin typeface="+mn-lt"/>
                          <a:ea typeface="+mn-ea"/>
                          <a:cs typeface="+mn-cs"/>
                        </a:rPr>
                        <a:t>Provide secure and preferably covered cycle and scooter parking for pupils, staff and visitors.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500" kern="1200" dirty="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500" kern="1200" dirty="0">
                          <a:solidFill>
                            <a:schemeClr val="dk1"/>
                          </a:solidFill>
                          <a:effectLst/>
                          <a:latin typeface="+mn-lt"/>
                          <a:ea typeface="+mn-ea"/>
                          <a:cs typeface="+mn-cs"/>
                        </a:rPr>
                        <a:t>Use Modeshift STARS to keep a tidy Travel Plan for your school.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500" b="0" i="0" u="none" strike="noStrike" kern="1200" baseline="0" dirty="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500" b="0" u="none" strike="noStrike" kern="1200" baseline="0" dirty="0">
                          <a:solidFill>
                            <a:schemeClr val="dk1"/>
                          </a:solidFill>
                        </a:rPr>
                        <a:t>Explore funding options for the installation of EV chargers on site. </a:t>
                      </a:r>
                    </a:p>
                  </a:txBody>
                  <a:tcPr/>
                </a:tc>
                <a:tc>
                  <a:txBody>
                    <a:bodyPr/>
                    <a:lstStyle/>
                    <a:p>
                      <a:pPr marL="285750" indent="-285750">
                        <a:buFont typeface="Arial" panose="020B0604020202020204" pitchFamily="34" charset="0"/>
                        <a:buChar char="•"/>
                      </a:pPr>
                      <a:r>
                        <a:rPr lang="en-GB" sz="1500" dirty="0">
                          <a:solidFill>
                            <a:schemeClr val="tx1"/>
                          </a:solidFill>
                          <a:hlinkClick r:id="rId2">
                            <a:extLst>
                              <a:ext uri="{A12FA001-AC4F-418D-AE19-62706E023703}">
                                <ahyp:hlinkClr xmlns:ahyp="http://schemas.microsoft.com/office/drawing/2018/hyperlinkcolor" val="tx"/>
                              </a:ext>
                            </a:extLst>
                          </a:hlinkClick>
                        </a:rPr>
                        <a:t>iTravel York’s Travel to School resources.</a:t>
                      </a:r>
                      <a:endParaRPr lang="en-GB" sz="1500" dirty="0">
                        <a:solidFill>
                          <a:schemeClr val="tx1"/>
                        </a:solidFill>
                      </a:endParaRPr>
                    </a:p>
                    <a:p>
                      <a:pPr marL="285750" indent="-285750">
                        <a:buFont typeface="Arial" panose="020B0604020202020204" pitchFamily="34" charset="0"/>
                        <a:buChar char="•"/>
                      </a:pPr>
                      <a:endParaRPr lang="en-GB" sz="1500" dirty="0"/>
                    </a:p>
                    <a:p>
                      <a:pPr marL="285750" indent="-285750">
                        <a:buFont typeface="Arial" panose="020B0604020202020204" pitchFamily="34" charset="0"/>
                        <a:buChar char="•"/>
                      </a:pPr>
                      <a:r>
                        <a:rPr lang="en-GB" sz="1500" dirty="0">
                          <a:solidFill>
                            <a:schemeClr val="tx1"/>
                          </a:solidFill>
                          <a:hlinkClick r:id="rId3">
                            <a:extLst>
                              <a:ext uri="{A12FA001-AC4F-418D-AE19-62706E023703}">
                                <ahyp:hlinkClr xmlns:ahyp="http://schemas.microsoft.com/office/drawing/2018/hyperlinkcolor" val="tx"/>
                              </a:ext>
                            </a:extLst>
                          </a:hlinkClick>
                        </a:rPr>
                        <a:t>Register your school for Modeshift STARS</a:t>
                      </a:r>
                      <a:r>
                        <a:rPr lang="en-GB" sz="1500" dirty="0">
                          <a:solidFill>
                            <a:schemeClr val="tx1"/>
                          </a:solidFill>
                        </a:rPr>
                        <a:t>. </a:t>
                      </a:r>
                    </a:p>
                    <a:p>
                      <a:pPr marL="285750" indent="-285750">
                        <a:buFont typeface="Arial" panose="020B0604020202020204" pitchFamily="34" charset="0"/>
                        <a:buChar char="•"/>
                      </a:pPr>
                      <a:endParaRPr lang="en-GB" sz="1500" dirty="0">
                        <a:solidFill>
                          <a:schemeClr val="tx1"/>
                        </a:solidFill>
                      </a:endParaRPr>
                    </a:p>
                    <a:p>
                      <a:pPr marL="285750" indent="-285750">
                        <a:buFont typeface="Arial" panose="020B0604020202020204" pitchFamily="34" charset="0"/>
                        <a:buChar char="•"/>
                      </a:pPr>
                      <a:r>
                        <a:rPr lang="en-GB" sz="1500" dirty="0">
                          <a:solidFill>
                            <a:schemeClr val="tx1"/>
                          </a:solidFill>
                          <a:hlinkClick r:id="rId4">
                            <a:extLst>
                              <a:ext uri="{A12FA001-AC4F-418D-AE19-62706E023703}">
                                <ahyp:hlinkClr xmlns:ahyp="http://schemas.microsoft.com/office/drawing/2018/hyperlinkcolor" val="tx"/>
                              </a:ext>
                            </a:extLst>
                          </a:hlinkClick>
                        </a:rPr>
                        <a:t>More information on Modeshift STARS</a:t>
                      </a:r>
                      <a:r>
                        <a:rPr lang="en-GB" sz="1500" dirty="0">
                          <a:solidFill>
                            <a:schemeClr val="tx1"/>
                          </a:solidFill>
                        </a:rPr>
                        <a:t>.</a:t>
                      </a:r>
                    </a:p>
                    <a:p>
                      <a:pPr marL="0" indent="0">
                        <a:buFont typeface="Arial" panose="020B0604020202020204" pitchFamily="34" charset="0"/>
                        <a:buNone/>
                      </a:pPr>
                      <a:endParaRPr lang="en-GB" sz="1500" dirty="0"/>
                    </a:p>
                  </a:txBody>
                  <a:tcPr/>
                </a:tc>
                <a:extLst>
                  <a:ext uri="{0D108BD9-81ED-4DB2-BD59-A6C34878D82A}">
                    <a16:rowId xmlns:a16="http://schemas.microsoft.com/office/drawing/2014/main" val="3518218738"/>
                  </a:ext>
                </a:extLst>
              </a:tr>
            </a:tbl>
          </a:graphicData>
        </a:graphic>
      </p:graphicFrame>
    </p:spTree>
    <p:extLst>
      <p:ext uri="{BB962C8B-B14F-4D97-AF65-F5344CB8AC3E}">
        <p14:creationId xmlns:p14="http://schemas.microsoft.com/office/powerpoint/2010/main" val="15824785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3C7359-BBB8-D6E0-DF1F-7777CF13A330}"/>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965223B1-B6D7-BC00-D334-CF61C0CCABF2}"/>
              </a:ext>
            </a:extLst>
          </p:cNvPr>
          <p:cNvSpPr txBox="1">
            <a:spLocks/>
          </p:cNvSpPr>
          <p:nvPr/>
        </p:nvSpPr>
        <p:spPr bwMode="auto">
          <a:xfrm>
            <a:off x="662020" y="2581814"/>
            <a:ext cx="9555480" cy="43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2000" b="1" kern="1200" baseline="0">
                <a:solidFill>
                  <a:srgbClr val="12326E"/>
                </a:solidFill>
                <a:latin typeface="+mj-lt"/>
                <a:ea typeface="+mj-ea"/>
                <a:cs typeface="+mj-cs"/>
              </a:defRPr>
            </a:lvl1pPr>
            <a:lvl2pPr algn="ctr" rtl="0" eaLnBrk="0" fontAlgn="base" hangingPunct="0">
              <a:spcBef>
                <a:spcPct val="0"/>
              </a:spcBef>
              <a:spcAft>
                <a:spcPct val="0"/>
              </a:spcAft>
              <a:defRPr sz="4400">
                <a:solidFill>
                  <a:schemeClr val="accent1"/>
                </a:solidFill>
                <a:latin typeface="Gill Sans MT" pitchFamily="34" charset="0"/>
              </a:defRPr>
            </a:lvl2pPr>
            <a:lvl3pPr algn="ctr" rtl="0" eaLnBrk="0" fontAlgn="base" hangingPunct="0">
              <a:spcBef>
                <a:spcPct val="0"/>
              </a:spcBef>
              <a:spcAft>
                <a:spcPct val="0"/>
              </a:spcAft>
              <a:defRPr sz="4400">
                <a:solidFill>
                  <a:schemeClr val="accent1"/>
                </a:solidFill>
                <a:latin typeface="Gill Sans MT" pitchFamily="34" charset="0"/>
              </a:defRPr>
            </a:lvl3pPr>
            <a:lvl4pPr algn="ctr" rtl="0" eaLnBrk="0" fontAlgn="base" hangingPunct="0">
              <a:spcBef>
                <a:spcPct val="0"/>
              </a:spcBef>
              <a:spcAft>
                <a:spcPct val="0"/>
              </a:spcAft>
              <a:defRPr sz="4400">
                <a:solidFill>
                  <a:schemeClr val="accent1"/>
                </a:solidFill>
                <a:latin typeface="Gill Sans MT" pitchFamily="34" charset="0"/>
              </a:defRPr>
            </a:lvl4pPr>
            <a:lvl5pPr algn="ctr" rtl="0" eaLnBrk="0" fontAlgn="base" hangingPunct="0">
              <a:spcBef>
                <a:spcPct val="0"/>
              </a:spcBef>
              <a:spcAft>
                <a:spcPct val="0"/>
              </a:spcAft>
              <a:defRPr sz="4400">
                <a:solidFill>
                  <a:schemeClr val="accent1"/>
                </a:solidFill>
                <a:latin typeface="Gill Sans MT" pitchFamily="34" charset="0"/>
              </a:defRPr>
            </a:lvl5pPr>
            <a:lvl6pPr marL="457200" algn="ctr" rtl="0" fontAlgn="base">
              <a:spcBef>
                <a:spcPct val="0"/>
              </a:spcBef>
              <a:spcAft>
                <a:spcPct val="0"/>
              </a:spcAft>
              <a:defRPr sz="4400">
                <a:solidFill>
                  <a:schemeClr val="accent1"/>
                </a:solidFill>
                <a:latin typeface="Gill Sans MT" pitchFamily="34" charset="0"/>
              </a:defRPr>
            </a:lvl6pPr>
            <a:lvl7pPr marL="914400" algn="ctr" rtl="0" fontAlgn="base">
              <a:spcBef>
                <a:spcPct val="0"/>
              </a:spcBef>
              <a:spcAft>
                <a:spcPct val="0"/>
              </a:spcAft>
              <a:defRPr sz="4400">
                <a:solidFill>
                  <a:schemeClr val="accent1"/>
                </a:solidFill>
                <a:latin typeface="Gill Sans MT" pitchFamily="34" charset="0"/>
              </a:defRPr>
            </a:lvl7pPr>
            <a:lvl8pPr marL="1371600" algn="ctr" rtl="0" fontAlgn="base">
              <a:spcBef>
                <a:spcPct val="0"/>
              </a:spcBef>
              <a:spcAft>
                <a:spcPct val="0"/>
              </a:spcAft>
              <a:defRPr sz="4400">
                <a:solidFill>
                  <a:schemeClr val="accent1"/>
                </a:solidFill>
                <a:latin typeface="Gill Sans MT" pitchFamily="34" charset="0"/>
              </a:defRPr>
            </a:lvl8pPr>
            <a:lvl9pPr marL="1828800" algn="ctr" rtl="0" fontAlgn="base">
              <a:spcBef>
                <a:spcPct val="0"/>
              </a:spcBef>
              <a:spcAft>
                <a:spcPct val="0"/>
              </a:spcAft>
              <a:defRPr sz="4400">
                <a:solidFill>
                  <a:schemeClr val="accent1"/>
                </a:solidFill>
                <a:latin typeface="Gill Sans MT" pitchFamily="34" charset="0"/>
              </a:defRPr>
            </a:lvl9pPr>
          </a:lstStyle>
          <a:p>
            <a:pPr>
              <a:defRPr/>
            </a:pPr>
            <a:r>
              <a:rPr lang="en-GB" sz="4000" dirty="0"/>
              <a:t>6. Key contacts</a:t>
            </a:r>
          </a:p>
        </p:txBody>
      </p:sp>
      <p:grpSp>
        <p:nvGrpSpPr>
          <p:cNvPr id="2" name="Group 1">
            <a:extLst>
              <a:ext uri="{FF2B5EF4-FFF2-40B4-BE49-F238E27FC236}">
                <a16:creationId xmlns:a16="http://schemas.microsoft.com/office/drawing/2014/main" id="{F1A0B7F1-D076-7FAD-0C92-E92D98C5A27A}"/>
              </a:ext>
            </a:extLst>
          </p:cNvPr>
          <p:cNvGrpSpPr/>
          <p:nvPr/>
        </p:nvGrpSpPr>
        <p:grpSpPr>
          <a:xfrm>
            <a:off x="320675" y="286019"/>
            <a:ext cx="3489898" cy="710677"/>
            <a:chOff x="302387" y="148859"/>
            <a:chExt cx="3489898" cy="710677"/>
          </a:xfrm>
        </p:grpSpPr>
        <mc:AlternateContent xmlns:mc="http://schemas.openxmlformats.org/markup-compatibility/2006">
          <mc:Choice xmlns:pslz="http://schemas.microsoft.com/office/powerpoint/2016/slidezoom" Requires="pslz">
            <p:graphicFrame>
              <p:nvGraphicFramePr>
                <p:cNvPr id="3" name="Slide Zoom 2">
                  <a:extLst>
                    <a:ext uri="{FF2B5EF4-FFF2-40B4-BE49-F238E27FC236}">
                      <a16:creationId xmlns:a16="http://schemas.microsoft.com/office/drawing/2014/main" id="{0539DD51-3107-267A-4C84-6A7570D3EF35}"/>
                    </a:ext>
                  </a:extLst>
                </p:cNvPr>
                <p:cNvGraphicFramePr>
                  <a:graphicFrameLocks noChangeAspect="1"/>
                </p:cNvGraphicFramePr>
                <p:nvPr>
                  <p:extLst>
                    <p:ext uri="{D42A27DB-BD31-4B8C-83A1-F6EECF244321}">
                      <p14:modId xmlns:p14="http://schemas.microsoft.com/office/powerpoint/2010/main" val="2481687941"/>
                    </p:ext>
                  </p:extLst>
                </p:nvPr>
              </p:nvGraphicFramePr>
              <p:xfrm>
                <a:off x="302387" y="176846"/>
                <a:ext cx="682690" cy="682690"/>
              </p:xfrm>
              <a:graphic>
                <a:graphicData uri="http://schemas.microsoft.com/office/powerpoint/2016/slidezoom">
                  <pslz:sldZm>
                    <pslz:sldZmObj sldId="295" cId="3034205068">
                      <pslz:zmPr id="{61DE04FB-3955-4ED8-AB05-11FE64441A9F}" returnToParent="0" imageType="cover" transitionDur="1000">
                        <p166:blipFill xmlns:p166="http://schemas.microsoft.com/office/powerpoint/2016/6/main">
                          <a:blip r:embed="rId2">
                            <a:extLst>
                              <a:ext uri="{96DAC541-7B7A-43D3-8B79-37D633B846F1}">
                                <asvg:svgBlip xmlns:asvg="http://schemas.microsoft.com/office/drawing/2016/SVG/main" r:embed="rId3"/>
                              </a:ext>
                            </a:extLst>
                          </a:blip>
                          <a:stretch>
                            <a:fillRect/>
                          </a:stretch>
                        </p166:blipFill>
                        <p166:spPr xmlns:p166="http://schemas.microsoft.com/office/powerpoint/2016/6/main">
                          <a:xfrm>
                            <a:off x="0" y="0"/>
                            <a:ext cx="682690" cy="682690"/>
                          </a:xfrm>
                          <a:prstGeom prst="rect">
                            <a:avLst/>
                          </a:prstGeom>
                          <a:ln w="3175">
                            <a:solidFill>
                              <a:prstClr val="ltGray"/>
                            </a:solidFill>
                          </a:ln>
                        </p166:spPr>
                      </pslz:zmPr>
                    </pslz:sldZmObj>
                  </pslz:sldZm>
                </a:graphicData>
              </a:graphic>
            </p:graphicFrame>
          </mc:Choice>
          <mc:Fallback>
            <p:pic>
              <p:nvPicPr>
                <p:cNvPr id="3" name="Slide Zoom 2">
                  <a:hlinkClick r:id="rId4" action="ppaction://hlinksldjump"/>
                  <a:extLst>
                    <a:ext uri="{FF2B5EF4-FFF2-40B4-BE49-F238E27FC236}">
                      <a16:creationId xmlns:a16="http://schemas.microsoft.com/office/drawing/2014/main" id="{0539DD51-3107-267A-4C84-6A7570D3EF35}"/>
                    </a:ext>
                  </a:extLst>
                </p:cNvPr>
                <p:cNvPicPr>
                  <a:picLocks noGrp="1" noRot="1" noChangeAspect="1" noMove="1" noResize="1" noEditPoints="1" noAdjustHandles="1" noChangeArrowheads="1" noChangeShapeType="1"/>
                </p:cNvPicPr>
                <p:nvPr/>
              </p:nvPicPr>
              <p:blipFill>
                <a:blip r:embed="rId2">
                  <a:extLst>
                    <a:ext uri="{96DAC541-7B7A-43D3-8B79-37D633B846F1}">
                      <asvg:svgBlip xmlns:asvg="http://schemas.microsoft.com/office/drawing/2016/SVG/main" r:embed="rId3"/>
                    </a:ext>
                  </a:extLst>
                </a:blip>
                <a:stretch>
                  <a:fillRect/>
                </a:stretch>
              </p:blipFill>
              <p:spPr>
                <a:xfrm>
                  <a:off x="320675" y="314006"/>
                  <a:ext cx="682690" cy="682690"/>
                </a:xfrm>
                <a:prstGeom prst="rect">
                  <a:avLst/>
                </a:prstGeom>
                <a:ln w="3175">
                  <a:solidFill>
                    <a:prstClr val="ltGray"/>
                  </a:solidFill>
                </a:ln>
              </p:spPr>
            </p:pic>
          </mc:Fallback>
        </mc:AlternateContent>
        <p:sp>
          <p:nvSpPr>
            <p:cNvPr id="4" name="TextBox 3">
              <a:extLst>
                <a:ext uri="{FF2B5EF4-FFF2-40B4-BE49-F238E27FC236}">
                  <a16:creationId xmlns:a16="http://schemas.microsoft.com/office/drawing/2014/main" id="{0D05D88C-CC6A-09CD-F73D-FD8B7F13BA27}"/>
                </a:ext>
              </a:extLst>
            </p:cNvPr>
            <p:cNvSpPr txBox="1"/>
            <p:nvPr/>
          </p:nvSpPr>
          <p:spPr>
            <a:xfrm>
              <a:off x="985077" y="148859"/>
              <a:ext cx="2807208" cy="369332"/>
            </a:xfrm>
            <a:prstGeom prst="rect">
              <a:avLst/>
            </a:prstGeom>
            <a:noFill/>
          </p:spPr>
          <p:txBody>
            <a:bodyPr wrap="square" rtlCol="0">
              <a:spAutoFit/>
            </a:bodyPr>
            <a:lstStyle/>
            <a:p>
              <a:r>
                <a:rPr lang="en-GB" dirty="0">
                  <a:hlinkClick r:id="rId4" action="ppaction://hlinksldjump"/>
                </a:rPr>
                <a:t>Click to return to contents</a:t>
              </a:r>
              <a:endParaRPr lang="en-GB" dirty="0"/>
            </a:p>
          </p:txBody>
        </p:sp>
      </p:grpSp>
    </p:spTree>
    <p:extLst>
      <p:ext uri="{BB962C8B-B14F-4D97-AF65-F5344CB8AC3E}">
        <p14:creationId xmlns:p14="http://schemas.microsoft.com/office/powerpoint/2010/main" val="37419160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DB02C0-F680-6091-A935-0602223C818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82CAE1A-DF40-E624-8D53-77D7C5E8AEC8}"/>
              </a:ext>
            </a:extLst>
          </p:cNvPr>
          <p:cNvSpPr>
            <a:spLocks noGrp="1"/>
          </p:cNvSpPr>
          <p:nvPr>
            <p:ph type="title"/>
          </p:nvPr>
        </p:nvSpPr>
        <p:spPr>
          <a:xfrm>
            <a:off x="335280" y="187925"/>
            <a:ext cx="10972800" cy="1143000"/>
          </a:xfrm>
        </p:spPr>
        <p:txBody>
          <a:bodyPr/>
          <a:lstStyle/>
          <a:p>
            <a:r>
              <a:rPr lang="en-GB" dirty="0">
                <a:solidFill>
                  <a:srgbClr val="95D600"/>
                </a:solidFill>
              </a:rPr>
              <a:t>Key contacts at City of York Council</a:t>
            </a:r>
          </a:p>
        </p:txBody>
      </p:sp>
      <p:graphicFrame>
        <p:nvGraphicFramePr>
          <p:cNvPr id="6" name="Table 5">
            <a:extLst>
              <a:ext uri="{FF2B5EF4-FFF2-40B4-BE49-F238E27FC236}">
                <a16:creationId xmlns:a16="http://schemas.microsoft.com/office/drawing/2014/main" id="{6874830F-D159-EF2F-B36A-99CABDF47AF6}"/>
              </a:ext>
            </a:extLst>
          </p:cNvPr>
          <p:cNvGraphicFramePr>
            <a:graphicFrameLocks noGrp="1"/>
          </p:cNvGraphicFramePr>
          <p:nvPr>
            <p:extLst>
              <p:ext uri="{D42A27DB-BD31-4B8C-83A1-F6EECF244321}">
                <p14:modId xmlns:p14="http://schemas.microsoft.com/office/powerpoint/2010/main" val="2603105562"/>
              </p:ext>
            </p:extLst>
          </p:nvPr>
        </p:nvGraphicFramePr>
        <p:xfrm>
          <a:off x="326136" y="1330925"/>
          <a:ext cx="11539728" cy="4355918"/>
        </p:xfrm>
        <a:graphic>
          <a:graphicData uri="http://schemas.openxmlformats.org/drawingml/2006/table">
            <a:tbl>
              <a:tblPr firstRow="1" bandRow="1">
                <a:tableStyleId>{00A15C55-8517-42AA-B614-E9B94910E393}</a:tableStyleId>
              </a:tblPr>
              <a:tblGrid>
                <a:gridCol w="3079216">
                  <a:extLst>
                    <a:ext uri="{9D8B030D-6E8A-4147-A177-3AD203B41FA5}">
                      <a16:colId xmlns:a16="http://schemas.microsoft.com/office/drawing/2014/main" val="2677209213"/>
                    </a:ext>
                  </a:extLst>
                </a:gridCol>
                <a:gridCol w="5234151">
                  <a:extLst>
                    <a:ext uri="{9D8B030D-6E8A-4147-A177-3AD203B41FA5}">
                      <a16:colId xmlns:a16="http://schemas.microsoft.com/office/drawing/2014/main" val="3220149784"/>
                    </a:ext>
                  </a:extLst>
                </a:gridCol>
                <a:gridCol w="3226361">
                  <a:extLst>
                    <a:ext uri="{9D8B030D-6E8A-4147-A177-3AD203B41FA5}">
                      <a16:colId xmlns:a16="http://schemas.microsoft.com/office/drawing/2014/main" val="936764011"/>
                    </a:ext>
                  </a:extLst>
                </a:gridCol>
              </a:tblGrid>
              <a:tr h="783499">
                <a:tc>
                  <a:txBody>
                    <a:bodyPr/>
                    <a:lstStyle/>
                    <a:p>
                      <a:r>
                        <a:rPr lang="en-GB" dirty="0">
                          <a:solidFill>
                            <a:schemeClr val="tx1"/>
                          </a:solidFill>
                        </a:rPr>
                        <a:t>City of York Council team</a:t>
                      </a:r>
                    </a:p>
                  </a:txBody>
                  <a:tcPr/>
                </a:tc>
                <a:tc>
                  <a:txBody>
                    <a:bodyPr/>
                    <a:lstStyle/>
                    <a:p>
                      <a:r>
                        <a:rPr lang="en-GB" dirty="0">
                          <a:solidFill>
                            <a:schemeClr val="tx1"/>
                          </a:solidFill>
                        </a:rPr>
                        <a:t>How they can help</a:t>
                      </a:r>
                    </a:p>
                  </a:txBody>
                  <a:tcPr/>
                </a:tc>
                <a:tc>
                  <a:txBody>
                    <a:bodyPr/>
                    <a:lstStyle/>
                    <a:p>
                      <a:r>
                        <a:rPr lang="en-GB" dirty="0">
                          <a:solidFill>
                            <a:schemeClr val="tx1"/>
                          </a:solidFill>
                        </a:rPr>
                        <a:t>Contact details</a:t>
                      </a:r>
                    </a:p>
                  </a:txBody>
                  <a:tcPr/>
                </a:tc>
                <a:extLst>
                  <a:ext uri="{0D108BD9-81ED-4DB2-BD59-A6C34878D82A}">
                    <a16:rowId xmlns:a16="http://schemas.microsoft.com/office/drawing/2014/main" val="3667460306"/>
                  </a:ext>
                </a:extLst>
              </a:tr>
              <a:tr h="783499">
                <a:tc>
                  <a:txBody>
                    <a:bodyPr/>
                    <a:lstStyle/>
                    <a:p>
                      <a:r>
                        <a:rPr lang="en-GB" sz="1500" dirty="0">
                          <a:solidFill>
                            <a:schemeClr val="tx1"/>
                          </a:solidFill>
                          <a:hlinkClick r:id="rId2">
                            <a:extLst>
                              <a:ext uri="{A12FA001-AC4F-418D-AE19-62706E023703}">
                                <ahyp:hlinkClr xmlns:ahyp="http://schemas.microsoft.com/office/drawing/2018/hyperlinkcolor" val="tx"/>
                              </a:ext>
                            </a:extLst>
                          </a:hlinkClick>
                        </a:rPr>
                        <a:t>Road Safety</a:t>
                      </a:r>
                      <a:endParaRPr lang="en-GB" sz="1500" dirty="0">
                        <a:solidFill>
                          <a:schemeClr val="tx1"/>
                        </a:solidFill>
                      </a:endParaRPr>
                    </a:p>
                  </a:txBody>
                  <a:tcPr/>
                </a:tc>
                <a:tc>
                  <a:txBody>
                    <a:bodyPr/>
                    <a:lstStyle/>
                    <a:p>
                      <a:r>
                        <a:rPr lang="en-GB" sz="1500" dirty="0"/>
                        <a:t>The Road Safety team can help schools make travel to and from school safer while reducing car use. Safer streets support walking and cycling, helping to cut emissions and improve local air quality.</a:t>
                      </a:r>
                      <a:endParaRPr lang="en-GB" sz="1500" dirty="0">
                        <a:highlight>
                          <a:srgbClr val="FFFF00"/>
                        </a:highlight>
                      </a:endParaRPr>
                    </a:p>
                  </a:txBody>
                  <a:tcPr/>
                </a:tc>
                <a:tc>
                  <a:txBody>
                    <a:bodyPr/>
                    <a:lstStyle/>
                    <a:p>
                      <a:r>
                        <a:rPr lang="en-GB" sz="1500" b="0" i="0" kern="1200" dirty="0">
                          <a:solidFill>
                            <a:schemeClr val="tx1"/>
                          </a:solidFill>
                          <a:effectLst/>
                          <a:latin typeface="+mn-lt"/>
                          <a:ea typeface="+mn-ea"/>
                          <a:cs typeface="+mn-cs"/>
                          <a:hlinkClick r:id="rId3">
                            <a:extLst>
                              <a:ext uri="{A12FA001-AC4F-418D-AE19-62706E023703}">
                                <ahyp:hlinkClr xmlns:ahyp="http://schemas.microsoft.com/office/drawing/2018/hyperlinkcolor" val="tx"/>
                              </a:ext>
                            </a:extLst>
                          </a:hlinkClick>
                        </a:rPr>
                        <a:t>road.safety@york.gov.uk</a:t>
                      </a:r>
                      <a:endParaRPr lang="en-GB" sz="1500" dirty="0">
                        <a:solidFill>
                          <a:schemeClr val="tx1"/>
                        </a:solidFill>
                        <a:latin typeface="+mn-lt"/>
                      </a:endParaRPr>
                    </a:p>
                  </a:txBody>
                  <a:tcPr/>
                </a:tc>
                <a:extLst>
                  <a:ext uri="{0D108BD9-81ED-4DB2-BD59-A6C34878D82A}">
                    <a16:rowId xmlns:a16="http://schemas.microsoft.com/office/drawing/2014/main" val="1537843852"/>
                  </a:ext>
                </a:extLst>
              </a:tr>
              <a:tr h="839088">
                <a:tc>
                  <a:txBody>
                    <a:bodyPr/>
                    <a:lstStyle/>
                    <a:p>
                      <a:r>
                        <a:rPr lang="en-GB" sz="1500" dirty="0">
                          <a:solidFill>
                            <a:schemeClr val="tx1"/>
                          </a:solidFill>
                          <a:hlinkClick r:id="rId4">
                            <a:extLst>
                              <a:ext uri="{A12FA001-AC4F-418D-AE19-62706E023703}">
                                <ahyp:hlinkClr xmlns:ahyp="http://schemas.microsoft.com/office/drawing/2018/hyperlinkcolor" val="tx"/>
                              </a:ext>
                            </a:extLst>
                          </a:hlinkClick>
                        </a:rPr>
                        <a:t>iTravel</a:t>
                      </a:r>
                      <a:endParaRPr lang="en-GB" sz="1500" dirty="0">
                        <a:solidFill>
                          <a:schemeClr val="tx1"/>
                        </a:solidFill>
                      </a:endParaRPr>
                    </a:p>
                  </a:txBody>
                  <a:tcPr/>
                </a:tc>
                <a:tc>
                  <a:txBody>
                    <a:bodyPr/>
                    <a:lstStyle/>
                    <a:p>
                      <a:r>
                        <a:rPr lang="en-GB" sz="1500" dirty="0"/>
                        <a:t>The iTravel team can help you encourage active travel through a range of initiatives as well as offering support to deal with congestion, unsafe parking and other travel issues your school might be facing.</a:t>
                      </a:r>
                    </a:p>
                  </a:txBody>
                  <a:tcPr/>
                </a:tc>
                <a:tc>
                  <a:txBody>
                    <a:bodyPr/>
                    <a:lstStyle/>
                    <a:p>
                      <a:r>
                        <a:rPr lang="en-GB" sz="1500" dirty="0">
                          <a:solidFill>
                            <a:schemeClr val="tx1"/>
                          </a:solidFill>
                          <a:latin typeface="+mn-lt"/>
                          <a:hlinkClick r:id="rId5">
                            <a:extLst>
                              <a:ext uri="{A12FA001-AC4F-418D-AE19-62706E023703}">
                                <ahyp:hlinkClr xmlns:ahyp="http://schemas.microsoft.com/office/drawing/2018/hyperlinkcolor" val="tx"/>
                              </a:ext>
                            </a:extLst>
                          </a:hlinkClick>
                        </a:rPr>
                        <a:t>itravel@york.gov.uk</a:t>
                      </a:r>
                      <a:r>
                        <a:rPr lang="en-GB" sz="1500" dirty="0">
                          <a:solidFill>
                            <a:schemeClr val="tx1"/>
                          </a:solidFill>
                          <a:latin typeface="+mn-lt"/>
                        </a:rPr>
                        <a:t> </a:t>
                      </a:r>
                    </a:p>
                  </a:txBody>
                  <a:tcPr/>
                </a:tc>
                <a:extLst>
                  <a:ext uri="{0D108BD9-81ED-4DB2-BD59-A6C34878D82A}">
                    <a16:rowId xmlns:a16="http://schemas.microsoft.com/office/drawing/2014/main" val="1227290559"/>
                  </a:ext>
                </a:extLst>
              </a:tr>
              <a:tr h="544842">
                <a:tc>
                  <a:txBody>
                    <a:bodyPr/>
                    <a:lstStyle/>
                    <a:p>
                      <a:r>
                        <a:rPr lang="en-GB" sz="1500" dirty="0">
                          <a:solidFill>
                            <a:schemeClr val="tx1"/>
                          </a:solidFill>
                          <a:hlinkClick r:id="rId6">
                            <a:extLst>
                              <a:ext uri="{A12FA001-AC4F-418D-AE19-62706E023703}">
                                <ahyp:hlinkClr xmlns:ahyp="http://schemas.microsoft.com/office/drawing/2018/hyperlinkcolor" val="tx"/>
                              </a:ext>
                            </a:extLst>
                          </a:hlinkClick>
                        </a:rPr>
                        <a:t>Healthy Schools</a:t>
                      </a:r>
                      <a:endParaRPr lang="en-GB" sz="1500" dirty="0">
                        <a:solidFill>
                          <a:schemeClr val="tx1"/>
                        </a:solidFill>
                      </a:endParaRPr>
                    </a:p>
                  </a:txBody>
                  <a:tcPr/>
                </a:tc>
                <a:tc>
                  <a:txBody>
                    <a:bodyPr/>
                    <a:lstStyle/>
                    <a:p>
                      <a:r>
                        <a:rPr lang="en-GB" sz="1500" dirty="0"/>
                        <a:t>The Healthy Schools website has a host of resources to support you with your climate action plan. This includes promoting active lifestyles, healthy environments, and pupil engagement in sustainability. </a:t>
                      </a:r>
                    </a:p>
                  </a:txBody>
                  <a:tcPr/>
                </a:tc>
                <a:tc>
                  <a:txBody>
                    <a:bodyPr/>
                    <a:lstStyle/>
                    <a:p>
                      <a:r>
                        <a:rPr lang="en-GB" sz="1500" u="sng" kern="100" dirty="0">
                          <a:solidFill>
                            <a:schemeClr val="tx1"/>
                          </a:solidFill>
                          <a:effectLst/>
                          <a:latin typeface="+mn-lt"/>
                          <a:ea typeface="Aptos" panose="020B0004020202020204" pitchFamily="34" charset="0"/>
                          <a:cs typeface="Times New Roman" panose="02020603050405020304" pitchFamily="18" charset="0"/>
                          <a:hlinkClick r:id="rId7">
                            <a:extLst>
                              <a:ext uri="{A12FA001-AC4F-418D-AE19-62706E023703}">
                                <ahyp:hlinkClr xmlns:ahyp="http://schemas.microsoft.com/office/drawing/2018/hyperlinkcolor" val="tx"/>
                              </a:ext>
                            </a:extLst>
                          </a:hlinkClick>
                        </a:rPr>
                        <a:t>healthyschools@northyorks.gov.uk</a:t>
                      </a:r>
                      <a:r>
                        <a:rPr lang="en-GB" sz="1500" b="1" kern="100" dirty="0">
                          <a:solidFill>
                            <a:schemeClr val="tx1"/>
                          </a:solidFill>
                          <a:effectLst/>
                          <a:latin typeface="+mn-lt"/>
                          <a:ea typeface="Aptos" panose="020B0004020202020204" pitchFamily="34" charset="0"/>
                          <a:cs typeface="Times New Roman" panose="02020603050405020304" pitchFamily="18" charset="0"/>
                        </a:rPr>
                        <a:t> </a:t>
                      </a:r>
                      <a:endParaRPr lang="en-GB" sz="1500" dirty="0">
                        <a:solidFill>
                          <a:schemeClr val="tx1"/>
                        </a:solidFill>
                        <a:latin typeface="+mn-lt"/>
                      </a:endParaRPr>
                    </a:p>
                  </a:txBody>
                  <a:tcPr/>
                </a:tc>
                <a:extLst>
                  <a:ext uri="{0D108BD9-81ED-4DB2-BD59-A6C34878D82A}">
                    <a16:rowId xmlns:a16="http://schemas.microsoft.com/office/drawing/2014/main" val="2162844214"/>
                  </a:ext>
                </a:extLst>
              </a:tr>
              <a:tr h="544842">
                <a:tc>
                  <a:txBody>
                    <a:bodyPr/>
                    <a:lstStyle/>
                    <a:p>
                      <a:r>
                        <a:rPr lang="en-GB" sz="1500" dirty="0">
                          <a:solidFill>
                            <a:schemeClr val="tx1"/>
                          </a:solidFill>
                          <a:hlinkClick r:id="rId8">
                            <a:extLst>
                              <a:ext uri="{A12FA001-AC4F-418D-AE19-62706E023703}">
                                <ahyp:hlinkClr xmlns:ahyp="http://schemas.microsoft.com/office/drawing/2018/hyperlinkcolor" val="tx"/>
                              </a:ext>
                            </a:extLst>
                          </a:hlinkClick>
                        </a:rPr>
                        <a:t>Climate Change team</a:t>
                      </a:r>
                      <a:endParaRPr lang="en-GB" sz="1500" dirty="0">
                        <a:solidFill>
                          <a:schemeClr val="tx1"/>
                        </a:solidFill>
                      </a:endParaRPr>
                    </a:p>
                  </a:txBody>
                  <a:tcPr/>
                </a:tc>
                <a:tc>
                  <a:txBody>
                    <a:bodyPr/>
                    <a:lstStyle/>
                    <a:p>
                      <a:r>
                        <a:rPr lang="en-GB" sz="1500" dirty="0"/>
                        <a:t>If your school is maintained by City of York Council, the Climate Change team may be able to support you with actions such as your decarbonisation or tree planting measures.</a:t>
                      </a:r>
                    </a:p>
                  </a:txBody>
                  <a:tcPr/>
                </a:tc>
                <a:tc>
                  <a:txBody>
                    <a:bodyPr/>
                    <a:lstStyle/>
                    <a:p>
                      <a:r>
                        <a:rPr lang="en-GB" sz="1500" dirty="0">
                          <a:solidFill>
                            <a:schemeClr val="tx1"/>
                          </a:solidFill>
                          <a:latin typeface="+mn-lt"/>
                          <a:hlinkClick r:id="rId9">
                            <a:extLst>
                              <a:ext uri="{A12FA001-AC4F-418D-AE19-62706E023703}">
                                <ahyp:hlinkClr xmlns:ahyp="http://schemas.microsoft.com/office/drawing/2018/hyperlinkcolor" val="tx"/>
                              </a:ext>
                            </a:extLst>
                          </a:hlinkClick>
                        </a:rPr>
                        <a:t>carbon.reduction@york.gov.uk</a:t>
                      </a:r>
                      <a:r>
                        <a:rPr lang="en-GB" sz="1500" dirty="0">
                          <a:solidFill>
                            <a:schemeClr val="tx1"/>
                          </a:solidFill>
                          <a:latin typeface="+mn-lt"/>
                        </a:rPr>
                        <a:t> </a:t>
                      </a:r>
                    </a:p>
                  </a:txBody>
                  <a:tcPr/>
                </a:tc>
                <a:extLst>
                  <a:ext uri="{0D108BD9-81ED-4DB2-BD59-A6C34878D82A}">
                    <a16:rowId xmlns:a16="http://schemas.microsoft.com/office/drawing/2014/main" val="1759145271"/>
                  </a:ext>
                </a:extLst>
              </a:tr>
            </a:tbl>
          </a:graphicData>
        </a:graphic>
      </p:graphicFrame>
    </p:spTree>
    <p:extLst>
      <p:ext uri="{BB962C8B-B14F-4D97-AF65-F5344CB8AC3E}">
        <p14:creationId xmlns:p14="http://schemas.microsoft.com/office/powerpoint/2010/main" val="11226888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FBE2FF-51E3-A15D-EA37-C1C3D1421EF8}"/>
            </a:ext>
          </a:extLst>
        </p:cNvPr>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B625CF05-1B35-F15A-D8E7-1F7DFD24F2D0}"/>
              </a:ext>
            </a:extLst>
          </p:cNvPr>
          <p:cNvGraphicFramePr>
            <a:graphicFrameLocks noGrp="1"/>
          </p:cNvGraphicFramePr>
          <p:nvPr>
            <p:extLst>
              <p:ext uri="{D42A27DB-BD31-4B8C-83A1-F6EECF244321}">
                <p14:modId xmlns:p14="http://schemas.microsoft.com/office/powerpoint/2010/main" val="3283589900"/>
              </p:ext>
            </p:extLst>
          </p:nvPr>
        </p:nvGraphicFramePr>
        <p:xfrm>
          <a:off x="326136" y="1080462"/>
          <a:ext cx="11602212" cy="5484729"/>
        </p:xfrm>
        <a:graphic>
          <a:graphicData uri="http://schemas.openxmlformats.org/drawingml/2006/table">
            <a:tbl>
              <a:tblPr firstRow="1" bandRow="1">
                <a:tableStyleId>{00A15C55-8517-42AA-B614-E9B94910E393}</a:tableStyleId>
              </a:tblPr>
              <a:tblGrid>
                <a:gridCol w="2285422">
                  <a:extLst>
                    <a:ext uri="{9D8B030D-6E8A-4147-A177-3AD203B41FA5}">
                      <a16:colId xmlns:a16="http://schemas.microsoft.com/office/drawing/2014/main" val="2677209213"/>
                    </a:ext>
                  </a:extLst>
                </a:gridCol>
                <a:gridCol w="6201103">
                  <a:extLst>
                    <a:ext uri="{9D8B030D-6E8A-4147-A177-3AD203B41FA5}">
                      <a16:colId xmlns:a16="http://schemas.microsoft.com/office/drawing/2014/main" val="3220149784"/>
                    </a:ext>
                  </a:extLst>
                </a:gridCol>
                <a:gridCol w="3115687">
                  <a:extLst>
                    <a:ext uri="{9D8B030D-6E8A-4147-A177-3AD203B41FA5}">
                      <a16:colId xmlns:a16="http://schemas.microsoft.com/office/drawing/2014/main" val="936764011"/>
                    </a:ext>
                  </a:extLst>
                </a:gridCol>
              </a:tblGrid>
              <a:tr h="680755">
                <a:tc>
                  <a:txBody>
                    <a:bodyPr/>
                    <a:lstStyle/>
                    <a:p>
                      <a:r>
                        <a:rPr lang="en-GB" dirty="0">
                          <a:solidFill>
                            <a:schemeClr val="tx1"/>
                          </a:solidFill>
                        </a:rPr>
                        <a:t>Organisation name</a:t>
                      </a:r>
                    </a:p>
                  </a:txBody>
                  <a:tcPr/>
                </a:tc>
                <a:tc>
                  <a:txBody>
                    <a:bodyPr/>
                    <a:lstStyle/>
                    <a:p>
                      <a:r>
                        <a:rPr lang="en-GB" dirty="0">
                          <a:solidFill>
                            <a:schemeClr val="tx1"/>
                          </a:solidFill>
                        </a:rPr>
                        <a:t>How they can help</a:t>
                      </a:r>
                    </a:p>
                  </a:txBody>
                  <a:tcPr/>
                </a:tc>
                <a:tc>
                  <a:txBody>
                    <a:bodyPr/>
                    <a:lstStyle/>
                    <a:p>
                      <a:r>
                        <a:rPr lang="en-GB" dirty="0">
                          <a:solidFill>
                            <a:schemeClr val="tx1"/>
                          </a:solidFill>
                        </a:rPr>
                        <a:t>Contact details</a:t>
                      </a:r>
                    </a:p>
                  </a:txBody>
                  <a:tcPr/>
                </a:tc>
                <a:extLst>
                  <a:ext uri="{0D108BD9-81ED-4DB2-BD59-A6C34878D82A}">
                    <a16:rowId xmlns:a16="http://schemas.microsoft.com/office/drawing/2014/main" val="3667460306"/>
                  </a:ext>
                </a:extLst>
              </a:tr>
              <a:tr h="784238">
                <a:tc>
                  <a:txBody>
                    <a:bodyPr/>
                    <a:lstStyle/>
                    <a:p>
                      <a:r>
                        <a:rPr lang="en-GB" sz="1500" dirty="0">
                          <a:solidFill>
                            <a:schemeClr val="tx1"/>
                          </a:solidFill>
                          <a:hlinkClick r:id="rId2">
                            <a:extLst>
                              <a:ext uri="{A12FA001-AC4F-418D-AE19-62706E023703}">
                                <ahyp:hlinkClr xmlns:ahyp="http://schemas.microsoft.com/office/drawing/2018/hyperlinkcolor" val="tx"/>
                              </a:ext>
                            </a:extLst>
                          </a:hlinkClick>
                        </a:rPr>
                        <a:t>Climate Ambassadors</a:t>
                      </a:r>
                      <a:endParaRPr lang="en-GB" sz="1500" dirty="0">
                        <a:solidFill>
                          <a:schemeClr val="tx1"/>
                        </a:solidFill>
                      </a:endParaRPr>
                    </a:p>
                  </a:txBody>
                  <a:tcPr/>
                </a:tc>
                <a:tc>
                  <a:txBody>
                    <a:bodyPr/>
                    <a:lstStyle/>
                    <a:p>
                      <a:r>
                        <a:rPr lang="en-GB" sz="1500" dirty="0">
                          <a:solidFill>
                            <a:schemeClr val="tx1"/>
                          </a:solidFill>
                        </a:rPr>
                        <a:t>Educational settings can request support from volunteer Climate Ambassadors through this Department of Education funded scheme. Climate Ambassadors can help you develop your climate action plan.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500" b="0" i="0" dirty="0">
                          <a:solidFill>
                            <a:schemeClr val="tx1"/>
                          </a:solidFill>
                          <a:effectLst/>
                          <a:latin typeface="+mj-lt"/>
                          <a:hlinkClick r:id="rId3">
                            <a:extLst>
                              <a:ext uri="{A12FA001-AC4F-418D-AE19-62706E023703}">
                                <ahyp:hlinkClr xmlns:ahyp="http://schemas.microsoft.com/office/drawing/2018/hyperlinkcolor" val="tx"/>
                              </a:ext>
                            </a:extLst>
                          </a:hlinkClick>
                        </a:rPr>
                        <a:t>climateambassadors_yh@leeds.ac.uk</a:t>
                      </a:r>
                      <a:endParaRPr lang="en-GB" sz="1500" b="0" i="0" dirty="0">
                        <a:solidFill>
                          <a:schemeClr val="tx1"/>
                        </a:solidFill>
                        <a:effectLst/>
                        <a:latin typeface="+mj-lt"/>
                      </a:endParaRPr>
                    </a:p>
                  </a:txBody>
                  <a:tcPr/>
                </a:tc>
                <a:extLst>
                  <a:ext uri="{0D108BD9-81ED-4DB2-BD59-A6C34878D82A}">
                    <a16:rowId xmlns:a16="http://schemas.microsoft.com/office/drawing/2014/main" val="2845886747"/>
                  </a:ext>
                </a:extLst>
              </a:tr>
              <a:tr h="828622">
                <a:tc>
                  <a:txBody>
                    <a:bodyPr/>
                    <a:lstStyle/>
                    <a:p>
                      <a:r>
                        <a:rPr lang="en-GB" sz="1500" dirty="0">
                          <a:solidFill>
                            <a:schemeClr val="tx1"/>
                          </a:solidFill>
                          <a:hlinkClick r:id="rId4">
                            <a:extLst>
                              <a:ext uri="{A12FA001-AC4F-418D-AE19-62706E023703}">
                                <ahyp:hlinkClr xmlns:ahyp="http://schemas.microsoft.com/office/drawing/2018/hyperlinkcolor" val="tx"/>
                              </a:ext>
                            </a:extLst>
                          </a:hlinkClick>
                        </a:rPr>
                        <a:t>Modeshift</a:t>
                      </a:r>
                      <a:endParaRPr lang="en-GB" sz="1500" dirty="0">
                        <a:solidFill>
                          <a:schemeClr val="tx1"/>
                        </a:solidFill>
                      </a:endParaRPr>
                    </a:p>
                  </a:txBody>
                  <a:tcPr/>
                </a:tc>
                <a:tc>
                  <a:txBody>
                    <a:bodyPr/>
                    <a:lstStyle/>
                    <a:p>
                      <a:r>
                        <a:rPr lang="en-GB" sz="1500" dirty="0">
                          <a:solidFill>
                            <a:schemeClr val="tx1"/>
                          </a:solidFill>
                        </a:rPr>
                        <a:t>Modeshift offer multiple schemes to help your school promote active travel including their </a:t>
                      </a:r>
                      <a:r>
                        <a:rPr lang="en-GB" sz="1500" dirty="0">
                          <a:solidFill>
                            <a:schemeClr val="tx1"/>
                          </a:solidFill>
                          <a:hlinkClick r:id="rId5">
                            <a:extLst>
                              <a:ext uri="{A12FA001-AC4F-418D-AE19-62706E023703}">
                                <ahyp:hlinkClr xmlns:ahyp="http://schemas.microsoft.com/office/drawing/2018/hyperlinkcolor" val="tx"/>
                              </a:ext>
                            </a:extLst>
                          </a:hlinkClick>
                        </a:rPr>
                        <a:t>Active Travel Inspector Scheme</a:t>
                      </a:r>
                      <a:r>
                        <a:rPr lang="en-GB" sz="1500" dirty="0">
                          <a:solidFill>
                            <a:schemeClr val="tx1"/>
                          </a:solidFill>
                        </a:rPr>
                        <a:t>, their </a:t>
                      </a:r>
                      <a:r>
                        <a:rPr lang="en-GB" sz="1500" dirty="0">
                          <a:solidFill>
                            <a:schemeClr val="tx1"/>
                          </a:solidFill>
                          <a:hlinkClick r:id="rId6">
                            <a:extLst>
                              <a:ext uri="{A12FA001-AC4F-418D-AE19-62706E023703}">
                                <ahyp:hlinkClr xmlns:ahyp="http://schemas.microsoft.com/office/drawing/2018/hyperlinkcolor" val="tx"/>
                              </a:ext>
                            </a:extLst>
                          </a:hlinkClick>
                        </a:rPr>
                        <a:t>Active Travel Ambassador Scheme</a:t>
                      </a:r>
                      <a:r>
                        <a:rPr lang="en-GB" sz="1500" dirty="0">
                          <a:solidFill>
                            <a:schemeClr val="tx1"/>
                          </a:solidFill>
                        </a:rPr>
                        <a:t> and their </a:t>
                      </a:r>
                      <a:r>
                        <a:rPr lang="en-GB" sz="1500" dirty="0">
                          <a:solidFill>
                            <a:schemeClr val="tx1"/>
                          </a:solidFill>
                          <a:hlinkClick r:id="rId7">
                            <a:extLst>
                              <a:ext uri="{A12FA001-AC4F-418D-AE19-62706E023703}">
                                <ahyp:hlinkClr xmlns:ahyp="http://schemas.microsoft.com/office/drawing/2018/hyperlinkcolor" val="tx"/>
                              </a:ext>
                            </a:extLst>
                          </a:hlinkClick>
                        </a:rPr>
                        <a:t>STARS Scheme</a:t>
                      </a:r>
                      <a:r>
                        <a:rPr lang="en-GB" sz="1500" dirty="0">
                          <a:solidFill>
                            <a:schemeClr val="tx1"/>
                          </a:solidFill>
                        </a:rPr>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500" u="sng" dirty="0">
                          <a:solidFill>
                            <a:schemeClr val="tx1"/>
                          </a:solidFill>
                          <a:effectLst/>
                          <a:latin typeface="+mn-lt"/>
                          <a:ea typeface="Aptos" panose="020B0004020202020204" pitchFamily="34" charset="0"/>
                          <a:hlinkClick r:id="rId8">
                            <a:extLst>
                              <a:ext uri="{A12FA001-AC4F-418D-AE19-62706E023703}">
                                <ahyp:hlinkClr xmlns:ahyp="http://schemas.microsoft.com/office/drawing/2018/hyperlinkcolor" val="tx"/>
                              </a:ext>
                            </a:extLst>
                          </a:hlinkClick>
                        </a:rPr>
                        <a:t>elf@modeshift.org.uk</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500" u="sng" dirty="0">
                          <a:solidFill>
                            <a:schemeClr val="tx1"/>
                          </a:solidFill>
                          <a:effectLst/>
                          <a:latin typeface="+mn-lt"/>
                          <a:ea typeface="Aptos" panose="020B0004020202020204" pitchFamily="34" charset="0"/>
                          <a:hlinkClick r:id="rId8">
                            <a:extLst>
                              <a:ext uri="{A12FA001-AC4F-418D-AE19-62706E023703}">
                                <ahyp:hlinkClr xmlns:ahyp="http://schemas.microsoft.com/office/drawing/2018/hyperlinkcolor" val="tx"/>
                              </a:ext>
                            </a:extLst>
                          </a:hlinkClick>
                        </a:rPr>
                        <a:t>Jason@modeshift.org.uk</a:t>
                      </a:r>
                      <a:endParaRPr lang="en-GB" sz="1500" dirty="0">
                        <a:solidFill>
                          <a:schemeClr val="tx1"/>
                        </a:solidFill>
                        <a:latin typeface="+mn-lt"/>
                        <a:cs typeface="Arial" panose="020B0604020202020204" pitchFamily="34" charset="0"/>
                      </a:endParaRPr>
                    </a:p>
                    <a:p>
                      <a:endParaRPr lang="en-GB" sz="1500" dirty="0">
                        <a:solidFill>
                          <a:schemeClr val="tx1"/>
                        </a:solidFill>
                        <a:latin typeface="+mn-lt"/>
                      </a:endParaRPr>
                    </a:p>
                  </a:txBody>
                  <a:tcPr/>
                </a:tc>
                <a:extLst>
                  <a:ext uri="{0D108BD9-81ED-4DB2-BD59-A6C34878D82A}">
                    <a16:rowId xmlns:a16="http://schemas.microsoft.com/office/drawing/2014/main" val="2464241710"/>
                  </a:ext>
                </a:extLst>
              </a:tr>
              <a:tr h="784238">
                <a:tc>
                  <a:txBody>
                    <a:bodyPr/>
                    <a:lstStyle/>
                    <a:p>
                      <a:r>
                        <a:rPr lang="en-GB" sz="1500" dirty="0">
                          <a:solidFill>
                            <a:schemeClr val="tx1"/>
                          </a:solidFill>
                          <a:hlinkClick r:id="rId9">
                            <a:extLst>
                              <a:ext uri="{A12FA001-AC4F-418D-AE19-62706E023703}">
                                <ahyp:hlinkClr xmlns:ahyp="http://schemas.microsoft.com/office/drawing/2018/hyperlinkcolor" val="tx"/>
                              </a:ext>
                            </a:extLst>
                          </a:hlinkClick>
                        </a:rPr>
                        <a:t>Let’s Go Zero</a:t>
                      </a:r>
                      <a:endParaRPr lang="en-GB" sz="1500" dirty="0">
                        <a:solidFill>
                          <a:schemeClr val="tx1"/>
                        </a:solidFill>
                      </a:endParaRPr>
                    </a:p>
                  </a:txBody>
                  <a:tcPr/>
                </a:tc>
                <a:tc>
                  <a:txBody>
                    <a:bodyPr/>
                    <a:lstStyle/>
                    <a:p>
                      <a:r>
                        <a:rPr lang="en-GB" sz="1500" dirty="0">
                          <a:solidFill>
                            <a:schemeClr val="tx1"/>
                          </a:solidFill>
                        </a:rPr>
                        <a:t>Let’s Go Zero helps schools develop their climate action plan, access funding for green projects and provides practical solutions and ideas to help you reach your green goals.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500" b="0" i="0" dirty="0">
                          <a:solidFill>
                            <a:schemeClr val="tx1"/>
                          </a:solidFill>
                          <a:effectLst/>
                          <a:latin typeface="+mn-lt"/>
                          <a:hlinkClick r:id="rId10">
                            <a:extLst>
                              <a:ext uri="{A12FA001-AC4F-418D-AE19-62706E023703}">
                                <ahyp:hlinkClr xmlns:ahyp="http://schemas.microsoft.com/office/drawing/2018/hyperlinkcolor" val="tx"/>
                              </a:ext>
                            </a:extLst>
                          </a:hlinkClick>
                        </a:rPr>
                        <a:t>letsgozero@ashden.org </a:t>
                      </a:r>
                      <a:endParaRPr lang="en-GB" sz="1500" b="0" i="0" dirty="0">
                        <a:solidFill>
                          <a:schemeClr val="tx1"/>
                        </a:solidFill>
                        <a:effectLst/>
                        <a:latin typeface="+mn-lt"/>
                      </a:endParaRPr>
                    </a:p>
                    <a:p>
                      <a:endParaRPr lang="en-GB" sz="1500" dirty="0">
                        <a:solidFill>
                          <a:schemeClr val="tx1"/>
                        </a:solidFill>
                        <a:latin typeface="+mn-lt"/>
                      </a:endParaRPr>
                    </a:p>
                  </a:txBody>
                  <a:tcPr/>
                </a:tc>
                <a:extLst>
                  <a:ext uri="{0D108BD9-81ED-4DB2-BD59-A6C34878D82A}">
                    <a16:rowId xmlns:a16="http://schemas.microsoft.com/office/drawing/2014/main" val="1626667739"/>
                  </a:ext>
                </a:extLst>
              </a:tr>
              <a:tr h="8398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500" dirty="0">
                          <a:solidFill>
                            <a:schemeClr val="tx1"/>
                          </a:solidFill>
                          <a:hlinkClick r:id="rId11">
                            <a:extLst>
                              <a:ext uri="{A12FA001-AC4F-418D-AE19-62706E023703}">
                                <ahyp:hlinkClr xmlns:ahyp="http://schemas.microsoft.com/office/drawing/2018/hyperlinkcolor" val="tx"/>
                              </a:ext>
                            </a:extLst>
                          </a:hlinkClick>
                        </a:rPr>
                        <a:t>National Education Nature Park</a:t>
                      </a:r>
                      <a:endParaRPr lang="en-GB" sz="1500" dirty="0">
                        <a:solidFill>
                          <a:schemeClr val="tx1"/>
                        </a:solidFill>
                      </a:endParaRPr>
                    </a:p>
                  </a:txBody>
                  <a:tcPr/>
                </a:tc>
                <a:tc>
                  <a:txBody>
                    <a:bodyPr/>
                    <a:lstStyle/>
                    <a:p>
                      <a:r>
                        <a:rPr lang="en-GB" sz="1500" dirty="0">
                          <a:solidFill>
                            <a:schemeClr val="tx1"/>
                          </a:solidFill>
                        </a:rPr>
                        <a:t>The National Education Nature Park programme provides the support and guidance needed to make this happen, with five key steps in the journey and the actions needed to reach your goals.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500" dirty="0">
                          <a:solidFill>
                            <a:schemeClr val="tx1"/>
                          </a:solidFill>
                          <a:latin typeface="+mn-lt"/>
                          <a:ea typeface="Calibri"/>
                          <a:cs typeface="Calibri"/>
                          <a:hlinkClick r:id="rId12">
                            <a:extLst>
                              <a:ext uri="{A12FA001-AC4F-418D-AE19-62706E023703}">
                                <ahyp:hlinkClr xmlns:ahyp="http://schemas.microsoft.com/office/drawing/2018/hyperlinkcolor" val="tx"/>
                              </a:ext>
                            </a:extLst>
                          </a:hlinkClick>
                        </a:rPr>
                        <a:t>YorkshireNaturePark@rhs.org.uk</a:t>
                      </a:r>
                      <a:r>
                        <a:rPr lang="en-GB" sz="1500" dirty="0">
                          <a:solidFill>
                            <a:schemeClr val="tx1"/>
                          </a:solidFill>
                          <a:latin typeface="+mn-lt"/>
                          <a:ea typeface="Calibri"/>
                          <a:cs typeface="Calibri"/>
                        </a:rPr>
                        <a:t> </a:t>
                      </a:r>
                    </a:p>
                  </a:txBody>
                  <a:tcPr/>
                </a:tc>
                <a:extLst>
                  <a:ext uri="{0D108BD9-81ED-4DB2-BD59-A6C34878D82A}">
                    <a16:rowId xmlns:a16="http://schemas.microsoft.com/office/drawing/2014/main" val="2900645453"/>
                  </a:ext>
                </a:extLst>
              </a:tr>
              <a:tr h="78349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500" dirty="0">
                          <a:solidFill>
                            <a:schemeClr val="tx1"/>
                          </a:solidFill>
                          <a:hlinkClick r:id="rId13">
                            <a:extLst>
                              <a:ext uri="{A12FA001-AC4F-418D-AE19-62706E023703}">
                                <ahyp:hlinkClr xmlns:ahyp="http://schemas.microsoft.com/office/drawing/2018/hyperlinkcolor" val="tx"/>
                              </a:ext>
                            </a:extLst>
                          </a:hlinkClick>
                        </a:rPr>
                        <a:t>Sustainability Clinic at University of York</a:t>
                      </a:r>
                      <a:endParaRPr lang="en-GB" sz="1500" dirty="0">
                        <a:solidFill>
                          <a:schemeClr val="tx1"/>
                        </a:solidFill>
                      </a:endParaRPr>
                    </a:p>
                  </a:txBody>
                  <a:tcPr/>
                </a:tc>
                <a:tc>
                  <a:txBody>
                    <a:bodyPr/>
                    <a:lstStyle/>
                    <a:p>
                      <a:r>
                        <a:rPr lang="en-GB" sz="1500" dirty="0">
                          <a:solidFill>
                            <a:schemeClr val="tx1"/>
                          </a:solidFill>
                        </a:rPr>
                        <a:t>The Sustainability Clinic pairs your school with a team of students from the University of York, working on a project to help make your school more sustainable. This guide was created by a team of Sustainability Clinic Students!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500" b="0" i="0" kern="1200" dirty="0">
                          <a:solidFill>
                            <a:schemeClr val="tx1"/>
                          </a:solidFill>
                          <a:effectLst/>
                          <a:latin typeface="+mn-lt"/>
                          <a:ea typeface="+mn-ea"/>
                          <a:cs typeface="+mn-cs"/>
                          <a:hlinkClick r:id="rId14">
                            <a:extLst>
                              <a:ext uri="{A12FA001-AC4F-418D-AE19-62706E023703}">
                                <ahyp:hlinkClr xmlns:ahyp="http://schemas.microsoft.com/office/drawing/2018/hyperlinkcolor" val="tx"/>
                              </a:ext>
                            </a:extLst>
                          </a:hlinkClick>
                        </a:rPr>
                        <a:t>esay@york.ac.uk</a:t>
                      </a:r>
                      <a:endParaRPr lang="en-GB" sz="1500" b="0" kern="1200" dirty="0">
                        <a:solidFill>
                          <a:schemeClr val="tx1"/>
                        </a:solidFill>
                        <a:latin typeface="+mn-lt"/>
                        <a:ea typeface="Calibri"/>
                        <a:cs typeface="Calibri"/>
                      </a:endParaRPr>
                    </a:p>
                  </a:txBody>
                  <a:tcPr/>
                </a:tc>
                <a:extLst>
                  <a:ext uri="{0D108BD9-81ED-4DB2-BD59-A6C34878D82A}">
                    <a16:rowId xmlns:a16="http://schemas.microsoft.com/office/drawing/2014/main" val="1239828391"/>
                  </a:ext>
                </a:extLst>
              </a:tr>
              <a:tr h="78349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500" dirty="0">
                          <a:solidFill>
                            <a:schemeClr val="tx1"/>
                          </a:solidFill>
                          <a:hlinkClick r:id="rId15">
                            <a:extLst>
                              <a:ext uri="{A12FA001-AC4F-418D-AE19-62706E023703}">
                                <ahyp:hlinkClr xmlns:ahyp="http://schemas.microsoft.com/office/drawing/2018/hyperlinkcolor" val="tx"/>
                              </a:ext>
                            </a:extLst>
                          </a:hlinkClick>
                        </a:rPr>
                        <a:t>Living Streets</a:t>
                      </a:r>
                      <a:endParaRPr lang="en-GB" sz="1500" dirty="0">
                        <a:solidFill>
                          <a:schemeClr val="tx1"/>
                        </a:solidFill>
                      </a:endParaRPr>
                    </a:p>
                  </a:txBody>
                  <a:tcPr/>
                </a:tc>
                <a:tc>
                  <a:txBody>
                    <a:bodyPr/>
                    <a:lstStyle/>
                    <a:p>
                      <a:r>
                        <a:rPr lang="en-GB" sz="1500" dirty="0">
                          <a:solidFill>
                            <a:schemeClr val="tx1"/>
                          </a:solidFill>
                        </a:rPr>
                        <a:t>The Living Streets WOW Travel Tracker allows children to record how they get to school, with rewards for travelling sustainably on a regular basis.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500" b="0" kern="1200" dirty="0">
                          <a:solidFill>
                            <a:schemeClr val="tx1"/>
                          </a:solidFill>
                          <a:latin typeface="+mn-lt"/>
                          <a:ea typeface="Calibri"/>
                          <a:cs typeface="Calibri"/>
                          <a:hlinkClick r:id="rId16">
                            <a:extLst>
                              <a:ext uri="{A12FA001-AC4F-418D-AE19-62706E023703}">
                                <ahyp:hlinkClr xmlns:ahyp="http://schemas.microsoft.com/office/drawing/2018/hyperlinkcolor" val="tx"/>
                              </a:ext>
                            </a:extLst>
                          </a:hlinkClick>
                        </a:rPr>
                        <a:t>Enquire via the WOW webpage.</a:t>
                      </a:r>
                      <a:endParaRPr lang="en-GB" sz="1500" b="0" kern="1200" dirty="0">
                        <a:solidFill>
                          <a:schemeClr val="tx1"/>
                        </a:solidFill>
                        <a:latin typeface="+mn-lt"/>
                        <a:ea typeface="Calibri"/>
                        <a:cs typeface="Calibri"/>
                      </a:endParaRPr>
                    </a:p>
                  </a:txBody>
                  <a:tcPr/>
                </a:tc>
                <a:extLst>
                  <a:ext uri="{0D108BD9-81ED-4DB2-BD59-A6C34878D82A}">
                    <a16:rowId xmlns:a16="http://schemas.microsoft.com/office/drawing/2014/main" val="1160945773"/>
                  </a:ext>
                </a:extLst>
              </a:tr>
            </a:tbl>
          </a:graphicData>
        </a:graphic>
      </p:graphicFrame>
      <p:sp>
        <p:nvSpPr>
          <p:cNvPr id="2" name="Title 1">
            <a:extLst>
              <a:ext uri="{FF2B5EF4-FFF2-40B4-BE49-F238E27FC236}">
                <a16:creationId xmlns:a16="http://schemas.microsoft.com/office/drawing/2014/main" id="{7B0867CC-EF0C-74A4-CE73-02D1473C9320}"/>
              </a:ext>
            </a:extLst>
          </p:cNvPr>
          <p:cNvSpPr>
            <a:spLocks noGrp="1"/>
          </p:cNvSpPr>
          <p:nvPr>
            <p:ph type="title"/>
          </p:nvPr>
        </p:nvSpPr>
        <p:spPr>
          <a:xfrm>
            <a:off x="326136" y="187925"/>
            <a:ext cx="10972800" cy="1143000"/>
          </a:xfrm>
        </p:spPr>
        <p:txBody>
          <a:bodyPr/>
          <a:lstStyle/>
          <a:p>
            <a:r>
              <a:rPr lang="en-GB" dirty="0">
                <a:solidFill>
                  <a:srgbClr val="95D600"/>
                </a:solidFill>
              </a:rPr>
              <a:t>Regional and National support</a:t>
            </a:r>
          </a:p>
        </p:txBody>
      </p:sp>
    </p:spTree>
    <p:extLst>
      <p:ext uri="{BB962C8B-B14F-4D97-AF65-F5344CB8AC3E}">
        <p14:creationId xmlns:p14="http://schemas.microsoft.com/office/powerpoint/2010/main" val="32175091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DBFE12B-2A49-FB66-9967-1011C3A9F719}"/>
              </a:ext>
            </a:extLst>
          </p:cNvPr>
          <p:cNvSpPr>
            <a:spLocks noGrp="1"/>
          </p:cNvSpPr>
          <p:nvPr>
            <p:ph type="title"/>
          </p:nvPr>
        </p:nvSpPr>
        <p:spPr>
          <a:xfrm>
            <a:off x="467557" y="586574"/>
            <a:ext cx="10972800" cy="1143000"/>
          </a:xfrm>
        </p:spPr>
        <p:txBody>
          <a:bodyPr/>
          <a:lstStyle/>
          <a:p>
            <a:r>
              <a:rPr lang="en-GB" cap="none" dirty="0">
                <a:solidFill>
                  <a:srgbClr val="95D600"/>
                </a:solidFill>
              </a:rPr>
              <a:t>Contents</a:t>
            </a:r>
            <a:br>
              <a:rPr lang="en-GB" cap="none" dirty="0">
                <a:solidFill>
                  <a:srgbClr val="95D600"/>
                </a:solidFill>
              </a:rPr>
            </a:br>
            <a:r>
              <a:rPr lang="en-GB" sz="2000" b="0" cap="none" dirty="0">
                <a:solidFill>
                  <a:srgbClr val="95D600"/>
                </a:solidFill>
              </a:rPr>
              <a:t>Click to navigate to the relevant section.</a:t>
            </a:r>
            <a:endParaRPr lang="en-GB" cap="none" dirty="0">
              <a:solidFill>
                <a:srgbClr val="95D600"/>
              </a:solidFill>
            </a:endParaRPr>
          </a:p>
        </p:txBody>
      </p:sp>
      <mc:AlternateContent xmlns:mc="http://schemas.openxmlformats.org/markup-compatibility/2006">
        <mc:Choice xmlns:psuz="http://schemas.microsoft.com/office/powerpoint/2016/summaryzoom" Requires="psuz">
          <p:graphicFrame>
            <p:nvGraphicFramePr>
              <p:cNvPr id="14" name="Summary Zoom 13">
                <a:extLst>
                  <a:ext uri="{FF2B5EF4-FFF2-40B4-BE49-F238E27FC236}">
                    <a16:creationId xmlns:a16="http://schemas.microsoft.com/office/drawing/2014/main" id="{A9980140-02D5-DE2B-3D2D-9C22E6C21794}"/>
                  </a:ext>
                </a:extLst>
              </p:cNvPr>
              <p:cNvGraphicFramePr>
                <a:graphicFrameLocks noChangeAspect="1"/>
              </p:cNvGraphicFramePr>
              <p:nvPr>
                <p:extLst>
                  <p:ext uri="{D42A27DB-BD31-4B8C-83A1-F6EECF244321}">
                    <p14:modId xmlns:p14="http://schemas.microsoft.com/office/powerpoint/2010/main" val="1147195985"/>
                  </p:ext>
                </p:extLst>
              </p:nvPr>
            </p:nvGraphicFramePr>
            <p:xfrm>
              <a:off x="106536" y="1179808"/>
              <a:ext cx="12192000" cy="4400903"/>
            </p:xfrm>
            <a:graphic>
              <a:graphicData uri="http://schemas.microsoft.com/office/powerpoint/2016/summaryzoom">
                <psuz:summaryZm>
                  <psuz:summaryZmObj sectionId="{BAEA3BBE-445E-48AD-9193-6CD059268E5B}">
                    <psuz:zmPr id="{60980E29-72D3-4179-969D-F6624D09625A}" transitionDur="1000">
                      <p166:blipFill xmlns:p166="http://schemas.microsoft.com/office/powerpoint/2016/6/main">
                        <a:blip r:embed="rId2"/>
                        <a:stretch>
                          <a:fillRect/>
                        </a:stretch>
                      </p166:blipFill>
                      <p166:spPr xmlns:p166="http://schemas.microsoft.com/office/powerpoint/2016/6/main">
                        <a:xfrm>
                          <a:off x="455295" y="605967"/>
                          <a:ext cx="2743200" cy="1543050"/>
                        </a:xfrm>
                        <a:prstGeom prst="rect">
                          <a:avLst/>
                        </a:prstGeom>
                        <a:ln w="3175">
                          <a:solidFill>
                            <a:prstClr val="ltGray"/>
                          </a:solidFill>
                        </a:ln>
                      </p166:spPr>
                    </psuz:zmPr>
                  </psuz:summaryZmObj>
                  <psuz:summaryZmObj sectionId="{73899B0D-1DE6-497F-A057-E4BF612C71D9}">
                    <psuz:zmPr id="{19A8696D-5ADC-43FC-A4D6-26D024B9E16D}" transitionDur="1000">
                      <p166:blipFill xmlns:p166="http://schemas.microsoft.com/office/powerpoint/2016/6/main">
                        <a:blip r:embed="rId3"/>
                        <a:stretch>
                          <a:fillRect/>
                        </a:stretch>
                      </p166:blipFill>
                      <p166:spPr xmlns:p166="http://schemas.microsoft.com/office/powerpoint/2016/6/main">
                        <a:xfrm>
                          <a:off x="3301365" y="605967"/>
                          <a:ext cx="2743200" cy="1543050"/>
                        </a:xfrm>
                        <a:prstGeom prst="rect">
                          <a:avLst/>
                        </a:prstGeom>
                        <a:ln w="3175">
                          <a:solidFill>
                            <a:prstClr val="ltGray"/>
                          </a:solidFill>
                        </a:ln>
                      </p166:spPr>
                    </psuz:zmPr>
                  </psuz:summaryZmObj>
                  <psuz:summaryZmObj sectionId="{FD0B7CEA-8C90-4FB8-9415-F8E3E2BB624A}">
                    <psuz:zmPr id="{6C3B1E0D-8E66-4642-B30B-ABF7F45CF995}" transitionDur="1000">
                      <p166:blipFill xmlns:p166="http://schemas.microsoft.com/office/powerpoint/2016/6/main">
                        <a:blip r:embed="rId4"/>
                        <a:stretch>
                          <a:fillRect/>
                        </a:stretch>
                      </p166:blipFill>
                      <p166:spPr xmlns:p166="http://schemas.microsoft.com/office/powerpoint/2016/6/main">
                        <a:xfrm>
                          <a:off x="6147435" y="605967"/>
                          <a:ext cx="2743200" cy="1543050"/>
                        </a:xfrm>
                        <a:prstGeom prst="rect">
                          <a:avLst/>
                        </a:prstGeom>
                        <a:ln w="3175">
                          <a:solidFill>
                            <a:prstClr val="ltGray"/>
                          </a:solidFill>
                        </a:ln>
                      </p166:spPr>
                    </psuz:zmPr>
                  </psuz:summaryZmObj>
                  <psuz:summaryZmObj sectionId="{E54FB998-270E-4FC6-A612-219A2E47B336}">
                    <psuz:zmPr id="{AE218D43-DBCE-4B9A-BF0C-5F73F8A3DF7A}" transitionDur="1000">
                      <p166:blipFill xmlns:p166="http://schemas.microsoft.com/office/powerpoint/2016/6/main">
                        <a:blip r:embed="rId5"/>
                        <a:stretch>
                          <a:fillRect/>
                        </a:stretch>
                      </p166:blipFill>
                      <p166:spPr xmlns:p166="http://schemas.microsoft.com/office/powerpoint/2016/6/main">
                        <a:xfrm>
                          <a:off x="8993505" y="605967"/>
                          <a:ext cx="2743200" cy="1543050"/>
                        </a:xfrm>
                        <a:prstGeom prst="rect">
                          <a:avLst/>
                        </a:prstGeom>
                        <a:ln w="3175">
                          <a:solidFill>
                            <a:prstClr val="ltGray"/>
                          </a:solidFill>
                        </a:ln>
                      </p166:spPr>
                    </psuz:zmPr>
                  </psuz:summaryZmObj>
                  <psuz:summaryZmObj sectionId="{F79D69E3-E452-4AE8-831C-9A1F23118EEA}">
                    <psuz:zmPr id="{EE5BFE27-E286-4E3F-A412-02A3A83170D2}" transitionDur="1000">
                      <p166:blipFill xmlns:p166="http://schemas.microsoft.com/office/powerpoint/2016/6/main">
                        <a:blip r:embed="rId6"/>
                        <a:stretch>
                          <a:fillRect/>
                        </a:stretch>
                      </p166:blipFill>
                      <p166:spPr xmlns:p166="http://schemas.microsoft.com/office/powerpoint/2016/6/main">
                        <a:xfrm>
                          <a:off x="455295" y="2251887"/>
                          <a:ext cx="2743200" cy="1543050"/>
                        </a:xfrm>
                        <a:prstGeom prst="rect">
                          <a:avLst/>
                        </a:prstGeom>
                        <a:ln w="3175">
                          <a:solidFill>
                            <a:prstClr val="ltGray"/>
                          </a:solidFill>
                        </a:ln>
                      </p166:spPr>
                    </psuz:zmPr>
                  </psuz:summaryZmObj>
                  <psuz:summaryZmObj sectionId="{6C746442-0B4E-4370-AA41-75E450261C94}">
                    <psuz:zmPr id="{44D5682B-7727-4F1B-8190-8CD96F36390D}" transitionDur="1000">
                      <p166:blipFill xmlns:p166="http://schemas.microsoft.com/office/powerpoint/2016/6/main">
                        <a:blip r:embed="rId7"/>
                        <a:stretch>
                          <a:fillRect/>
                        </a:stretch>
                      </p166:blipFill>
                      <p166:spPr xmlns:p166="http://schemas.microsoft.com/office/powerpoint/2016/6/main">
                        <a:xfrm>
                          <a:off x="3301365" y="2251887"/>
                          <a:ext cx="2743200" cy="1543050"/>
                        </a:xfrm>
                        <a:prstGeom prst="rect">
                          <a:avLst/>
                        </a:prstGeom>
                        <a:ln w="3175">
                          <a:solidFill>
                            <a:prstClr val="ltGray"/>
                          </a:solidFill>
                        </a:ln>
                      </p166:spPr>
                    </psuz:zmPr>
                  </psuz:summaryZmObj>
                  <psuz:summaryZmObj sectionId="{D2E33D67-C86F-426E-9717-A37F5757FD74}">
                    <psuz:zmPr id="{8C22F698-8A4D-4990-B947-64650CBC9685}" transitionDur="1000">
                      <p166:blipFill xmlns:p166="http://schemas.microsoft.com/office/powerpoint/2016/6/main">
                        <a:blip r:embed="rId8"/>
                        <a:stretch>
                          <a:fillRect/>
                        </a:stretch>
                      </p166:blipFill>
                      <p166:spPr xmlns:p166="http://schemas.microsoft.com/office/powerpoint/2016/6/main">
                        <a:xfrm>
                          <a:off x="6147435" y="2251887"/>
                          <a:ext cx="2743200" cy="1543050"/>
                        </a:xfrm>
                        <a:prstGeom prst="rect">
                          <a:avLst/>
                        </a:prstGeom>
                        <a:ln w="3175">
                          <a:solidFill>
                            <a:prstClr val="ltGray"/>
                          </a:solidFill>
                        </a:ln>
                      </p166:spPr>
                    </psuz:zmPr>
                  </psuz:summaryZmObj>
                  <psuz:summaryZmObj sectionId="{F507FC6E-FC54-435C-A2A0-4711B3493BCF}">
                    <psuz:zmPr id="{3B967A6D-F7FE-4A6E-BE48-E721E211F3D4}" transitionDur="1000">
                      <p166:blipFill xmlns:p166="http://schemas.microsoft.com/office/powerpoint/2016/6/main">
                        <a:blip r:embed="rId9"/>
                        <a:stretch>
                          <a:fillRect/>
                        </a:stretch>
                      </p166:blipFill>
                      <p166:spPr xmlns:p166="http://schemas.microsoft.com/office/powerpoint/2016/6/main">
                        <a:xfrm>
                          <a:off x="8993505" y="2251887"/>
                          <a:ext cx="2743200" cy="1543050"/>
                        </a:xfrm>
                        <a:prstGeom prst="rect">
                          <a:avLst/>
                        </a:prstGeom>
                        <a:ln w="3175">
                          <a:solidFill>
                            <a:prstClr val="ltGray"/>
                          </a:solidFill>
                        </a:ln>
                      </p166:spPr>
                    </psuz:zmPr>
                  </psuz:summaryZmObj>
                  <psuz:gridLayout/>
                </psuz:summaryZm>
              </a:graphicData>
            </a:graphic>
          </p:graphicFrame>
        </mc:Choice>
        <mc:Fallback>
          <p:grpSp>
            <p:nvGrpSpPr>
              <p:cNvPr id="14" name="Summary Zoom 13">
                <a:extLst>
                  <a:ext uri="{FF2B5EF4-FFF2-40B4-BE49-F238E27FC236}">
                    <a16:creationId xmlns:a16="http://schemas.microsoft.com/office/drawing/2014/main" id="{A9980140-02D5-DE2B-3D2D-9C22E6C21794}"/>
                  </a:ext>
                </a:extLst>
              </p:cNvPr>
              <p:cNvGrpSpPr>
                <a:grpSpLocks noGrp="1" noUngrp="1" noRot="1" noChangeAspect="1" noMove="1" noResize="1"/>
              </p:cNvGrpSpPr>
              <p:nvPr/>
            </p:nvGrpSpPr>
            <p:grpSpPr>
              <a:xfrm>
                <a:off x="106536" y="1179808"/>
                <a:ext cx="12192000" cy="4400903"/>
                <a:chOff x="106536" y="1179808"/>
                <a:chExt cx="12192000" cy="4400903"/>
              </a:xfrm>
            </p:grpSpPr>
            <p:pic>
              <p:nvPicPr>
                <p:cNvPr id="2" name="Picture 2">
                  <a:hlinkClick r:id="rId10" action="ppaction://hlinksldjump"/>
                </p:cNvPr>
                <p:cNvPicPr>
                  <a:picLocks noSelect="1" noRot="1" noChangeAspect="1" noMove="1" noResize="1" noEditPoints="1" noAdjustHandles="1" noChangeArrowheads="1" noChangeShapeType="1"/>
                </p:cNvPicPr>
                <p:nvPr/>
              </p:nvPicPr>
              <p:blipFill>
                <a:blip r:embed="rId2"/>
                <a:stretch>
                  <a:fillRect/>
                </a:stretch>
              </p:blipFill>
              <p:spPr>
                <a:xfrm>
                  <a:off x="561831" y="1785775"/>
                  <a:ext cx="2743200" cy="1543050"/>
                </a:xfrm>
                <a:prstGeom prst="rect">
                  <a:avLst/>
                </a:prstGeom>
                <a:ln w="3175">
                  <a:solidFill>
                    <a:prstClr val="ltGray"/>
                  </a:solidFill>
                </a:ln>
              </p:spPr>
            </p:pic>
            <p:pic>
              <p:nvPicPr>
                <p:cNvPr id="3" name="Picture 3">
                  <a:hlinkClick r:id="rId11" action="ppaction://hlinksldjump"/>
                </p:cNvPr>
                <p:cNvPicPr>
                  <a:picLocks noSelect="1" noRot="1" noChangeAspect="1" noMove="1" noResize="1" noEditPoints="1" noAdjustHandles="1" noChangeArrowheads="1" noChangeShapeType="1"/>
                </p:cNvPicPr>
                <p:nvPr/>
              </p:nvPicPr>
              <p:blipFill>
                <a:blip r:embed="rId3"/>
                <a:stretch>
                  <a:fillRect/>
                </a:stretch>
              </p:blipFill>
              <p:spPr>
                <a:xfrm>
                  <a:off x="3407901" y="1785775"/>
                  <a:ext cx="2743200" cy="1543050"/>
                </a:xfrm>
                <a:prstGeom prst="rect">
                  <a:avLst/>
                </a:prstGeom>
                <a:ln w="3175">
                  <a:solidFill>
                    <a:prstClr val="ltGray"/>
                  </a:solidFill>
                </a:ln>
              </p:spPr>
            </p:pic>
            <p:pic>
              <p:nvPicPr>
                <p:cNvPr id="4" name="Picture 4">
                  <a:hlinkClick r:id="rId12" action="ppaction://hlinksldjump"/>
                </p:cNvPr>
                <p:cNvPicPr>
                  <a:picLocks noSelect="1" noRot="1" noChangeAspect="1" noMove="1" noResize="1" noEditPoints="1" noAdjustHandles="1" noChangeArrowheads="1" noChangeShapeType="1"/>
                </p:cNvPicPr>
                <p:nvPr/>
              </p:nvPicPr>
              <p:blipFill>
                <a:blip r:embed="rId4"/>
                <a:stretch>
                  <a:fillRect/>
                </a:stretch>
              </p:blipFill>
              <p:spPr>
                <a:xfrm>
                  <a:off x="6253971" y="1785775"/>
                  <a:ext cx="2743200" cy="1543050"/>
                </a:xfrm>
                <a:prstGeom prst="rect">
                  <a:avLst/>
                </a:prstGeom>
                <a:ln w="3175">
                  <a:solidFill>
                    <a:prstClr val="ltGray"/>
                  </a:solidFill>
                </a:ln>
              </p:spPr>
            </p:pic>
            <p:pic>
              <p:nvPicPr>
                <p:cNvPr id="5" name="Picture 5">
                  <a:hlinkClick r:id="rId13" action="ppaction://hlinksldjump"/>
                </p:cNvPr>
                <p:cNvPicPr>
                  <a:picLocks noSelect="1" noRot="1" noChangeAspect="1" noMove="1" noResize="1" noEditPoints="1" noAdjustHandles="1" noChangeArrowheads="1" noChangeShapeType="1"/>
                </p:cNvPicPr>
                <p:nvPr/>
              </p:nvPicPr>
              <p:blipFill>
                <a:blip r:embed="rId5"/>
                <a:stretch>
                  <a:fillRect/>
                </a:stretch>
              </p:blipFill>
              <p:spPr>
                <a:xfrm>
                  <a:off x="9100041" y="1785775"/>
                  <a:ext cx="2743200" cy="1543050"/>
                </a:xfrm>
                <a:prstGeom prst="rect">
                  <a:avLst/>
                </a:prstGeom>
                <a:ln w="3175">
                  <a:solidFill>
                    <a:prstClr val="ltGray"/>
                  </a:solidFill>
                </a:ln>
              </p:spPr>
            </p:pic>
            <p:pic>
              <p:nvPicPr>
                <p:cNvPr id="7" name="Picture 7">
                  <a:hlinkClick r:id="rId14" action="ppaction://hlinksldjump"/>
                </p:cNvPr>
                <p:cNvPicPr>
                  <a:picLocks noSelect="1" noRot="1" noChangeAspect="1" noMove="1" noResize="1" noEditPoints="1" noAdjustHandles="1" noChangeArrowheads="1" noChangeShapeType="1"/>
                </p:cNvPicPr>
                <p:nvPr/>
              </p:nvPicPr>
              <p:blipFill>
                <a:blip r:embed="rId6"/>
                <a:stretch>
                  <a:fillRect/>
                </a:stretch>
              </p:blipFill>
              <p:spPr>
                <a:xfrm>
                  <a:off x="561831" y="3431695"/>
                  <a:ext cx="2743200" cy="1543050"/>
                </a:xfrm>
                <a:prstGeom prst="rect">
                  <a:avLst/>
                </a:prstGeom>
                <a:ln w="3175">
                  <a:solidFill>
                    <a:prstClr val="ltGray"/>
                  </a:solidFill>
                </a:ln>
              </p:spPr>
            </p:pic>
            <p:pic>
              <p:nvPicPr>
                <p:cNvPr id="8" name="Picture 8">
                  <a:hlinkClick r:id="rId15" action="ppaction://hlinksldjump"/>
                </p:cNvPr>
                <p:cNvPicPr>
                  <a:picLocks noSelect="1" noRot="1" noChangeAspect="1" noMove="1" noResize="1" noEditPoints="1" noAdjustHandles="1" noChangeArrowheads="1" noChangeShapeType="1"/>
                </p:cNvPicPr>
                <p:nvPr/>
              </p:nvPicPr>
              <p:blipFill>
                <a:blip r:embed="rId7"/>
                <a:stretch>
                  <a:fillRect/>
                </a:stretch>
              </p:blipFill>
              <p:spPr>
                <a:xfrm>
                  <a:off x="3407901" y="3431695"/>
                  <a:ext cx="2743200" cy="1543050"/>
                </a:xfrm>
                <a:prstGeom prst="rect">
                  <a:avLst/>
                </a:prstGeom>
                <a:ln w="3175">
                  <a:solidFill>
                    <a:prstClr val="ltGray"/>
                  </a:solidFill>
                </a:ln>
              </p:spPr>
            </p:pic>
            <p:pic>
              <p:nvPicPr>
                <p:cNvPr id="9" name="Picture 9">
                  <a:hlinkClick r:id="rId16" action="ppaction://hlinksldjump"/>
                </p:cNvPr>
                <p:cNvPicPr>
                  <a:picLocks noSelect="1" noRot="1" noChangeAspect="1" noMove="1" noResize="1" noEditPoints="1" noAdjustHandles="1" noChangeArrowheads="1" noChangeShapeType="1"/>
                </p:cNvPicPr>
                <p:nvPr/>
              </p:nvPicPr>
              <p:blipFill>
                <a:blip r:embed="rId8"/>
                <a:stretch>
                  <a:fillRect/>
                </a:stretch>
              </p:blipFill>
              <p:spPr>
                <a:xfrm>
                  <a:off x="6253971" y="3431695"/>
                  <a:ext cx="2743200" cy="1543050"/>
                </a:xfrm>
                <a:prstGeom prst="rect">
                  <a:avLst/>
                </a:prstGeom>
                <a:ln w="3175">
                  <a:solidFill>
                    <a:prstClr val="ltGray"/>
                  </a:solidFill>
                </a:ln>
              </p:spPr>
            </p:pic>
            <p:pic>
              <p:nvPicPr>
                <p:cNvPr id="10" name="Picture 10">
                  <a:hlinkClick r:id="rId17" action="ppaction://hlinksldjump"/>
                </p:cNvPr>
                <p:cNvPicPr>
                  <a:picLocks noSelect="1" noRot="1" noChangeAspect="1" noMove="1" noResize="1" noEditPoints="1" noAdjustHandles="1" noChangeArrowheads="1" noChangeShapeType="1"/>
                </p:cNvPicPr>
                <p:nvPr/>
              </p:nvPicPr>
              <p:blipFill>
                <a:blip r:embed="rId9"/>
                <a:stretch>
                  <a:fillRect/>
                </a:stretch>
              </p:blipFill>
              <p:spPr>
                <a:xfrm>
                  <a:off x="9100041" y="3431695"/>
                  <a:ext cx="2743200" cy="1543050"/>
                </a:xfrm>
                <a:prstGeom prst="rect">
                  <a:avLst/>
                </a:prstGeom>
                <a:ln w="3175">
                  <a:solidFill>
                    <a:prstClr val="ltGray"/>
                  </a:solidFill>
                </a:ln>
              </p:spPr>
            </p:pic>
          </p:grpSp>
        </mc:Fallback>
      </mc:AlternateContent>
    </p:spTree>
    <p:extLst>
      <p:ext uri="{BB962C8B-B14F-4D97-AF65-F5344CB8AC3E}">
        <p14:creationId xmlns:p14="http://schemas.microsoft.com/office/powerpoint/2010/main" val="30342050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66AFE5-927B-D653-207E-544DBBC4AEB6}"/>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AAC3C994-D1C4-FD37-C63F-7C0E26FBC6C9}"/>
              </a:ext>
            </a:extLst>
          </p:cNvPr>
          <p:cNvSpPr txBox="1">
            <a:spLocks/>
          </p:cNvSpPr>
          <p:nvPr/>
        </p:nvSpPr>
        <p:spPr bwMode="auto">
          <a:xfrm>
            <a:off x="689452" y="2718974"/>
            <a:ext cx="9555480" cy="43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2000" b="1" kern="1200" baseline="0">
                <a:solidFill>
                  <a:srgbClr val="12326E"/>
                </a:solidFill>
                <a:latin typeface="+mj-lt"/>
                <a:ea typeface="+mj-ea"/>
                <a:cs typeface="+mj-cs"/>
              </a:defRPr>
            </a:lvl1pPr>
            <a:lvl2pPr algn="ctr" rtl="0" eaLnBrk="0" fontAlgn="base" hangingPunct="0">
              <a:spcBef>
                <a:spcPct val="0"/>
              </a:spcBef>
              <a:spcAft>
                <a:spcPct val="0"/>
              </a:spcAft>
              <a:defRPr sz="4400">
                <a:solidFill>
                  <a:schemeClr val="accent1"/>
                </a:solidFill>
                <a:latin typeface="Gill Sans MT" pitchFamily="34" charset="0"/>
              </a:defRPr>
            </a:lvl2pPr>
            <a:lvl3pPr algn="ctr" rtl="0" eaLnBrk="0" fontAlgn="base" hangingPunct="0">
              <a:spcBef>
                <a:spcPct val="0"/>
              </a:spcBef>
              <a:spcAft>
                <a:spcPct val="0"/>
              </a:spcAft>
              <a:defRPr sz="4400">
                <a:solidFill>
                  <a:schemeClr val="accent1"/>
                </a:solidFill>
                <a:latin typeface="Gill Sans MT" pitchFamily="34" charset="0"/>
              </a:defRPr>
            </a:lvl3pPr>
            <a:lvl4pPr algn="ctr" rtl="0" eaLnBrk="0" fontAlgn="base" hangingPunct="0">
              <a:spcBef>
                <a:spcPct val="0"/>
              </a:spcBef>
              <a:spcAft>
                <a:spcPct val="0"/>
              </a:spcAft>
              <a:defRPr sz="4400">
                <a:solidFill>
                  <a:schemeClr val="accent1"/>
                </a:solidFill>
                <a:latin typeface="Gill Sans MT" pitchFamily="34" charset="0"/>
              </a:defRPr>
            </a:lvl4pPr>
            <a:lvl5pPr algn="ctr" rtl="0" eaLnBrk="0" fontAlgn="base" hangingPunct="0">
              <a:spcBef>
                <a:spcPct val="0"/>
              </a:spcBef>
              <a:spcAft>
                <a:spcPct val="0"/>
              </a:spcAft>
              <a:defRPr sz="4400">
                <a:solidFill>
                  <a:schemeClr val="accent1"/>
                </a:solidFill>
                <a:latin typeface="Gill Sans MT" pitchFamily="34" charset="0"/>
              </a:defRPr>
            </a:lvl5pPr>
            <a:lvl6pPr marL="457200" algn="ctr" rtl="0" fontAlgn="base">
              <a:spcBef>
                <a:spcPct val="0"/>
              </a:spcBef>
              <a:spcAft>
                <a:spcPct val="0"/>
              </a:spcAft>
              <a:defRPr sz="4400">
                <a:solidFill>
                  <a:schemeClr val="accent1"/>
                </a:solidFill>
                <a:latin typeface="Gill Sans MT" pitchFamily="34" charset="0"/>
              </a:defRPr>
            </a:lvl6pPr>
            <a:lvl7pPr marL="914400" algn="ctr" rtl="0" fontAlgn="base">
              <a:spcBef>
                <a:spcPct val="0"/>
              </a:spcBef>
              <a:spcAft>
                <a:spcPct val="0"/>
              </a:spcAft>
              <a:defRPr sz="4400">
                <a:solidFill>
                  <a:schemeClr val="accent1"/>
                </a:solidFill>
                <a:latin typeface="Gill Sans MT" pitchFamily="34" charset="0"/>
              </a:defRPr>
            </a:lvl7pPr>
            <a:lvl8pPr marL="1371600" algn="ctr" rtl="0" fontAlgn="base">
              <a:spcBef>
                <a:spcPct val="0"/>
              </a:spcBef>
              <a:spcAft>
                <a:spcPct val="0"/>
              </a:spcAft>
              <a:defRPr sz="4400">
                <a:solidFill>
                  <a:schemeClr val="accent1"/>
                </a:solidFill>
                <a:latin typeface="Gill Sans MT" pitchFamily="34" charset="0"/>
              </a:defRPr>
            </a:lvl8pPr>
            <a:lvl9pPr marL="1828800" algn="ctr" rtl="0" fontAlgn="base">
              <a:spcBef>
                <a:spcPct val="0"/>
              </a:spcBef>
              <a:spcAft>
                <a:spcPct val="0"/>
              </a:spcAft>
              <a:defRPr sz="4400">
                <a:solidFill>
                  <a:schemeClr val="accent1"/>
                </a:solidFill>
                <a:latin typeface="Gill Sans MT" pitchFamily="34" charset="0"/>
              </a:defRPr>
            </a:lvl9pPr>
          </a:lstStyle>
          <a:p>
            <a:pPr>
              <a:defRPr/>
            </a:pPr>
            <a:r>
              <a:rPr lang="en-GB" sz="4000" dirty="0"/>
              <a:t>7. Case studies from across York</a:t>
            </a:r>
          </a:p>
        </p:txBody>
      </p:sp>
      <p:grpSp>
        <p:nvGrpSpPr>
          <p:cNvPr id="2" name="Group 1">
            <a:extLst>
              <a:ext uri="{FF2B5EF4-FFF2-40B4-BE49-F238E27FC236}">
                <a16:creationId xmlns:a16="http://schemas.microsoft.com/office/drawing/2014/main" id="{1AF357BD-F180-EBF8-56F1-EDC154E5DB62}"/>
              </a:ext>
            </a:extLst>
          </p:cNvPr>
          <p:cNvGrpSpPr/>
          <p:nvPr/>
        </p:nvGrpSpPr>
        <p:grpSpPr>
          <a:xfrm>
            <a:off x="348107" y="350027"/>
            <a:ext cx="3489898" cy="710677"/>
            <a:chOff x="302387" y="148859"/>
            <a:chExt cx="3489898" cy="710677"/>
          </a:xfrm>
        </p:grpSpPr>
        <mc:AlternateContent xmlns:mc="http://schemas.openxmlformats.org/markup-compatibility/2006">
          <mc:Choice xmlns:pslz="http://schemas.microsoft.com/office/powerpoint/2016/slidezoom" Requires="pslz">
            <p:graphicFrame>
              <p:nvGraphicFramePr>
                <p:cNvPr id="3" name="Slide Zoom 2">
                  <a:extLst>
                    <a:ext uri="{FF2B5EF4-FFF2-40B4-BE49-F238E27FC236}">
                      <a16:creationId xmlns:a16="http://schemas.microsoft.com/office/drawing/2014/main" id="{64D9DFF7-5A66-23E5-A4F2-A04E74269917}"/>
                    </a:ext>
                  </a:extLst>
                </p:cNvPr>
                <p:cNvGraphicFramePr>
                  <a:graphicFrameLocks noChangeAspect="1"/>
                </p:cNvGraphicFramePr>
                <p:nvPr>
                  <p:extLst>
                    <p:ext uri="{D42A27DB-BD31-4B8C-83A1-F6EECF244321}">
                      <p14:modId xmlns:p14="http://schemas.microsoft.com/office/powerpoint/2010/main" val="2481687941"/>
                    </p:ext>
                  </p:extLst>
                </p:nvPr>
              </p:nvGraphicFramePr>
              <p:xfrm>
                <a:off x="302387" y="176846"/>
                <a:ext cx="682690" cy="682690"/>
              </p:xfrm>
              <a:graphic>
                <a:graphicData uri="http://schemas.microsoft.com/office/powerpoint/2016/slidezoom">
                  <pslz:sldZm>
                    <pslz:sldZmObj sldId="295" cId="3034205068">
                      <pslz:zmPr id="{61DE04FB-3955-4ED8-AB05-11FE64441A9F}" returnToParent="0" imageType="cover" transitionDur="1000">
                        <p166:blipFill xmlns:p166="http://schemas.microsoft.com/office/powerpoint/2016/6/main">
                          <a:blip r:embed="rId2">
                            <a:extLst>
                              <a:ext uri="{96DAC541-7B7A-43D3-8B79-37D633B846F1}">
                                <asvg:svgBlip xmlns:asvg="http://schemas.microsoft.com/office/drawing/2016/SVG/main" r:embed="rId3"/>
                              </a:ext>
                            </a:extLst>
                          </a:blip>
                          <a:stretch>
                            <a:fillRect/>
                          </a:stretch>
                        </p166:blipFill>
                        <p166:spPr xmlns:p166="http://schemas.microsoft.com/office/powerpoint/2016/6/main">
                          <a:xfrm>
                            <a:off x="0" y="0"/>
                            <a:ext cx="682690" cy="682690"/>
                          </a:xfrm>
                          <a:prstGeom prst="rect">
                            <a:avLst/>
                          </a:prstGeom>
                          <a:ln w="3175">
                            <a:solidFill>
                              <a:prstClr val="ltGray"/>
                            </a:solidFill>
                          </a:ln>
                        </p166:spPr>
                      </pslz:zmPr>
                    </pslz:sldZmObj>
                  </pslz:sldZm>
                </a:graphicData>
              </a:graphic>
            </p:graphicFrame>
          </mc:Choice>
          <mc:Fallback>
            <p:pic>
              <p:nvPicPr>
                <p:cNvPr id="3" name="Slide Zoom 2">
                  <a:hlinkClick r:id="rId4" action="ppaction://hlinksldjump"/>
                  <a:extLst>
                    <a:ext uri="{FF2B5EF4-FFF2-40B4-BE49-F238E27FC236}">
                      <a16:creationId xmlns:a16="http://schemas.microsoft.com/office/drawing/2014/main" id="{64D9DFF7-5A66-23E5-A4F2-A04E74269917}"/>
                    </a:ext>
                  </a:extLst>
                </p:cNvPr>
                <p:cNvPicPr>
                  <a:picLocks noGrp="1" noRot="1" noChangeAspect="1" noMove="1" noResize="1" noEditPoints="1" noAdjustHandles="1" noChangeArrowheads="1" noChangeShapeType="1"/>
                </p:cNvPicPr>
                <p:nvPr/>
              </p:nvPicPr>
              <p:blipFill>
                <a:blip r:embed="rId2">
                  <a:extLst>
                    <a:ext uri="{96DAC541-7B7A-43D3-8B79-37D633B846F1}">
                      <asvg:svgBlip xmlns:asvg="http://schemas.microsoft.com/office/drawing/2016/SVG/main" r:embed="rId3"/>
                    </a:ext>
                  </a:extLst>
                </a:blip>
                <a:stretch>
                  <a:fillRect/>
                </a:stretch>
              </p:blipFill>
              <p:spPr>
                <a:xfrm>
                  <a:off x="348107" y="378014"/>
                  <a:ext cx="682690" cy="682690"/>
                </a:xfrm>
                <a:prstGeom prst="rect">
                  <a:avLst/>
                </a:prstGeom>
                <a:ln w="3175">
                  <a:solidFill>
                    <a:prstClr val="ltGray"/>
                  </a:solidFill>
                </a:ln>
              </p:spPr>
            </p:pic>
          </mc:Fallback>
        </mc:AlternateContent>
        <p:sp>
          <p:nvSpPr>
            <p:cNvPr id="4" name="TextBox 3">
              <a:extLst>
                <a:ext uri="{FF2B5EF4-FFF2-40B4-BE49-F238E27FC236}">
                  <a16:creationId xmlns:a16="http://schemas.microsoft.com/office/drawing/2014/main" id="{A49BE117-0A5A-CE53-C800-6569B68BEE29}"/>
                </a:ext>
              </a:extLst>
            </p:cNvPr>
            <p:cNvSpPr txBox="1"/>
            <p:nvPr/>
          </p:nvSpPr>
          <p:spPr>
            <a:xfrm>
              <a:off x="985077" y="148859"/>
              <a:ext cx="2807208" cy="369332"/>
            </a:xfrm>
            <a:prstGeom prst="rect">
              <a:avLst/>
            </a:prstGeom>
            <a:noFill/>
          </p:spPr>
          <p:txBody>
            <a:bodyPr wrap="square" rtlCol="0">
              <a:spAutoFit/>
            </a:bodyPr>
            <a:lstStyle/>
            <a:p>
              <a:r>
                <a:rPr lang="en-GB" dirty="0">
                  <a:hlinkClick r:id="rId4" action="ppaction://hlinksldjump"/>
                </a:rPr>
                <a:t>Click to return to contents</a:t>
              </a:r>
              <a:endParaRPr lang="en-GB" dirty="0"/>
            </a:p>
          </p:txBody>
        </p:sp>
      </p:grpSp>
    </p:spTree>
    <p:extLst>
      <p:ext uri="{BB962C8B-B14F-4D97-AF65-F5344CB8AC3E}">
        <p14:creationId xmlns:p14="http://schemas.microsoft.com/office/powerpoint/2010/main" val="40419557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AFC667-B3B9-619B-F0AF-88607625939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2BF7D01-6C0C-AC6B-4EF2-852205C33315}"/>
              </a:ext>
            </a:extLst>
          </p:cNvPr>
          <p:cNvSpPr>
            <a:spLocks noGrp="1"/>
          </p:cNvSpPr>
          <p:nvPr>
            <p:ph type="title"/>
          </p:nvPr>
        </p:nvSpPr>
        <p:spPr>
          <a:xfrm>
            <a:off x="609602" y="764704"/>
            <a:ext cx="9137902" cy="670396"/>
          </a:xfrm>
        </p:spPr>
        <p:txBody>
          <a:bodyPr/>
          <a:lstStyle/>
          <a:p>
            <a:r>
              <a:rPr lang="en-GB" sz="3200" dirty="0">
                <a:solidFill>
                  <a:srgbClr val="95D600"/>
                </a:solidFill>
              </a:rPr>
              <a:t>Huntington School and Fulford School: the first Green Badge holders in York</a:t>
            </a:r>
          </a:p>
        </p:txBody>
      </p:sp>
      <p:sp>
        <p:nvSpPr>
          <p:cNvPr id="7" name="Text Placeholder 6">
            <a:extLst>
              <a:ext uri="{FF2B5EF4-FFF2-40B4-BE49-F238E27FC236}">
                <a16:creationId xmlns:a16="http://schemas.microsoft.com/office/drawing/2014/main" id="{BB18208E-E217-95FF-350B-0323F6E843C4}"/>
              </a:ext>
            </a:extLst>
          </p:cNvPr>
          <p:cNvSpPr>
            <a:spLocks noGrp="1"/>
          </p:cNvSpPr>
          <p:nvPr>
            <p:ph type="body" sz="half" idx="2"/>
          </p:nvPr>
        </p:nvSpPr>
        <p:spPr>
          <a:xfrm>
            <a:off x="708647" y="1507546"/>
            <a:ext cx="10467377" cy="3987289"/>
          </a:xfrm>
        </p:spPr>
        <p:txBody>
          <a:bodyPr/>
          <a:lstStyle/>
          <a:p>
            <a:r>
              <a:rPr lang="en-GB" sz="1600" dirty="0"/>
              <a:t>Two schools are the first in York to earn the Healthy Schools Green Badge for their climate action plans – Huntington School and Fulford School.</a:t>
            </a:r>
          </a:p>
          <a:p>
            <a:endParaRPr lang="en-GB" sz="1600" dirty="0"/>
          </a:p>
          <a:p>
            <a:r>
              <a:rPr lang="en-GB" sz="1500" i="1" dirty="0"/>
              <a:t>“Working towards the Healthy Schools Green Badge has brought so much to our school community. Establishing a dedicated Eco Council and developing a thoughtful, long‑term climate action plan has empowered our students to lead meaningful change. Their passion speaks for itself. As one Year 7 student shared, ‘I love being on the Eco Council and helping the school become even more environmentally friendly… I’m excited for our next project and more in the future.’ Another told us, ‘I am really enjoying being part of the Eco Council and I’m excited for more to come.’</a:t>
            </a:r>
            <a:endParaRPr lang="en-GB" sz="1500" dirty="0"/>
          </a:p>
          <a:p>
            <a:r>
              <a:rPr lang="en-GB" sz="1500" i="1" dirty="0"/>
              <a:t>Our older students echo this sense of purpose. A Year 9 member said, ‘I like to make a positive difference to our environment,’ while a Year 12 student explained, ‘I am passionate about improving our school and local environment… I love learning about the issues the environment faces and how ordinary people can make an impact.’ And from Year 11: ‘I want to represent young people’s interests… and improve the surrounding environment.’</a:t>
            </a:r>
            <a:r>
              <a:rPr lang="en-GB" sz="1500" dirty="0"/>
              <a:t> </a:t>
            </a:r>
            <a:r>
              <a:rPr lang="en-GB" sz="1500" i="1" dirty="0"/>
              <a:t>Together, these voices show what we have truly gained: a school culture where young people feel knowledgeable, empowered, and united in taking action for a more sustainable future.”</a:t>
            </a:r>
            <a:endParaRPr lang="en-GB" sz="1500" i="1" dirty="0">
              <a:solidFill>
                <a:schemeClr val="tx1"/>
              </a:solidFill>
            </a:endParaRPr>
          </a:p>
          <a:p>
            <a:r>
              <a:rPr lang="en-GB" sz="1500" dirty="0">
                <a:solidFill>
                  <a:srgbClr val="EE7203"/>
                </a:solidFill>
              </a:rPr>
              <a:t>- Huntington School</a:t>
            </a:r>
          </a:p>
          <a:p>
            <a:endParaRPr lang="en-GB" sz="1600" dirty="0"/>
          </a:p>
        </p:txBody>
      </p:sp>
    </p:spTree>
    <p:extLst>
      <p:ext uri="{BB962C8B-B14F-4D97-AF65-F5344CB8AC3E}">
        <p14:creationId xmlns:p14="http://schemas.microsoft.com/office/powerpoint/2010/main" val="12043603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A48ACE-C588-5D05-8FA6-8AB404E59FC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5B67D23-2E54-D08F-DC41-E1B0640DC277}"/>
              </a:ext>
            </a:extLst>
          </p:cNvPr>
          <p:cNvSpPr>
            <a:spLocks noGrp="1"/>
          </p:cNvSpPr>
          <p:nvPr>
            <p:ph type="title"/>
          </p:nvPr>
        </p:nvSpPr>
        <p:spPr>
          <a:xfrm>
            <a:off x="691898" y="746416"/>
            <a:ext cx="10061446" cy="670396"/>
          </a:xfrm>
        </p:spPr>
        <p:txBody>
          <a:bodyPr/>
          <a:lstStyle/>
          <a:p>
            <a:r>
              <a:rPr lang="en-GB" sz="3200" dirty="0">
                <a:solidFill>
                  <a:srgbClr val="95D600"/>
                </a:solidFill>
              </a:rPr>
              <a:t>Stockton-on-the-Forest Primary School Sustainability Clinic Project</a:t>
            </a:r>
          </a:p>
        </p:txBody>
      </p:sp>
      <p:sp>
        <p:nvSpPr>
          <p:cNvPr id="7" name="Text Placeholder 6">
            <a:extLst>
              <a:ext uri="{FF2B5EF4-FFF2-40B4-BE49-F238E27FC236}">
                <a16:creationId xmlns:a16="http://schemas.microsoft.com/office/drawing/2014/main" id="{A44A266A-540B-498D-106E-16D4031D0BCF}"/>
              </a:ext>
            </a:extLst>
          </p:cNvPr>
          <p:cNvSpPr>
            <a:spLocks noGrp="1"/>
          </p:cNvSpPr>
          <p:nvPr>
            <p:ph type="body" sz="half" idx="2"/>
          </p:nvPr>
        </p:nvSpPr>
        <p:spPr>
          <a:xfrm>
            <a:off x="691898" y="1526542"/>
            <a:ext cx="11085574" cy="3493513"/>
          </a:xfrm>
        </p:spPr>
        <p:txBody>
          <a:bodyPr/>
          <a:lstStyle/>
          <a:p>
            <a:r>
              <a:rPr lang="en-GB" sz="1500" dirty="0"/>
              <a:t>Stockton-on-the-Forest Primary school is a small village school with just over 100 pupils aged 4 to 11. Stockton asked the Sustainability Clinic to develop a team of Eco Ambassadors from within our eco club and work with the Eco Ambassadors to assess and improve our outdoor space, creating areas for our children to play and work outside. A member of staff shares more about their project:</a:t>
            </a:r>
          </a:p>
          <a:p>
            <a:r>
              <a:rPr lang="en-GB" sz="1500" i="1" dirty="0"/>
              <a:t>“The students delivered 3 eco club sessions where they planned activities for the Eco club to do. The activities were centred around our brief of developing the outside area.  They took the children around, got them to draw maps of what they wanted and feedback to us. They made bird feeders with the children and showed them how they can attract wildlife to areas. They also used the leaves from outside for rubbings and looked at identifying the leaves and talking about the different trees they liked.</a:t>
            </a:r>
          </a:p>
          <a:p>
            <a:endParaRPr lang="en-GB" sz="1500" i="1" dirty="0"/>
          </a:p>
          <a:p>
            <a:r>
              <a:rPr lang="en-GB" sz="1500" i="1" dirty="0"/>
              <a:t>We have taken on board the ideas that the children had for our playground areas and as such have developed a digging area, big sandpit and reading area. This is a continuous project for us and we develop a new area each half term. Having the children’s views really helped. They also gave us recommendations for different types of funding we can get to put towards developing our forest area. They also gave us some long term ideas of how to attract more wildlife in our school grounds. They suggested ways we could use our grounds to help school with allotments and herb gardens and where’s best to put them. “</a:t>
            </a:r>
          </a:p>
          <a:p>
            <a:endParaRPr lang="en-GB" i="1" dirty="0"/>
          </a:p>
          <a:p>
            <a:endParaRPr lang="en-GB" sz="1500" dirty="0"/>
          </a:p>
          <a:p>
            <a:endParaRPr lang="en-GB" sz="1600" dirty="0"/>
          </a:p>
          <a:p>
            <a:endParaRPr lang="en-GB" sz="1600" dirty="0"/>
          </a:p>
        </p:txBody>
      </p:sp>
    </p:spTree>
    <p:extLst>
      <p:ext uri="{BB962C8B-B14F-4D97-AF65-F5344CB8AC3E}">
        <p14:creationId xmlns:p14="http://schemas.microsoft.com/office/powerpoint/2010/main" val="6057919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DA4C0F-91B6-39AF-8943-128D0C9001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20DE5AE-DE21-5810-BC10-6A653EAAC46C}"/>
              </a:ext>
            </a:extLst>
          </p:cNvPr>
          <p:cNvSpPr>
            <a:spLocks noGrp="1"/>
          </p:cNvSpPr>
          <p:nvPr>
            <p:ph type="title"/>
          </p:nvPr>
        </p:nvSpPr>
        <p:spPr>
          <a:xfrm>
            <a:off x="609602" y="764704"/>
            <a:ext cx="9137902" cy="670396"/>
          </a:xfrm>
        </p:spPr>
        <p:txBody>
          <a:bodyPr/>
          <a:lstStyle/>
          <a:p>
            <a:r>
              <a:rPr lang="en-GB" sz="3200" dirty="0">
                <a:solidFill>
                  <a:srgbClr val="95D600"/>
                </a:solidFill>
              </a:rPr>
              <a:t>Dringhouses Solar for Schools project i.</a:t>
            </a:r>
          </a:p>
        </p:txBody>
      </p:sp>
      <p:sp>
        <p:nvSpPr>
          <p:cNvPr id="7" name="Text Placeholder 6">
            <a:extLst>
              <a:ext uri="{FF2B5EF4-FFF2-40B4-BE49-F238E27FC236}">
                <a16:creationId xmlns:a16="http://schemas.microsoft.com/office/drawing/2014/main" id="{57A406FC-47C6-A020-F0C4-87523FC6EE1A}"/>
              </a:ext>
            </a:extLst>
          </p:cNvPr>
          <p:cNvSpPr>
            <a:spLocks noGrp="1"/>
          </p:cNvSpPr>
          <p:nvPr>
            <p:ph type="body" sz="half" idx="2"/>
          </p:nvPr>
        </p:nvSpPr>
        <p:spPr>
          <a:xfrm>
            <a:off x="715735" y="1599695"/>
            <a:ext cx="10467377" cy="3072890"/>
          </a:xfrm>
        </p:spPr>
        <p:txBody>
          <a:bodyPr/>
          <a:lstStyle/>
          <a:p>
            <a:r>
              <a:rPr lang="en-GB" sz="1500" dirty="0"/>
              <a:t>Dringhouses Primary School worked with Solar for Schools to get solar panels up on their school roofs. Here the school tells us about the process:</a:t>
            </a:r>
          </a:p>
          <a:p>
            <a:endParaRPr lang="en-GB" sz="1500" dirty="0"/>
          </a:p>
          <a:p>
            <a:r>
              <a:rPr lang="en-GB" sz="1500" i="1" dirty="0"/>
              <a:t>“We had many discussions with governors about exploring clean energy. This was primarily to assess the impact this would have on the school budget to potentially help alleviate the cost of rising energy bills and the pressure this was putting on the school’s finances. Other schools in the LA had already used Solar for Schools and through discussions with them and the council regarding the any legal or planning permissions we decided to go with them. Solar for School surveyed the school roof and drew up plans for how many and where the panels could be installed. They calculated the potential savings for the school and the set out the maintenance package which would be required. The process was very simple.”</a:t>
            </a:r>
          </a:p>
        </p:txBody>
      </p:sp>
    </p:spTree>
    <p:extLst>
      <p:ext uri="{BB962C8B-B14F-4D97-AF65-F5344CB8AC3E}">
        <p14:creationId xmlns:p14="http://schemas.microsoft.com/office/powerpoint/2010/main" val="20145648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5F3110-1C14-9CF9-3E7F-FE6F816EF00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D3AFC07-273E-7799-CD69-D18FEAC49F20}"/>
              </a:ext>
            </a:extLst>
          </p:cNvPr>
          <p:cNvSpPr>
            <a:spLocks noGrp="1"/>
          </p:cNvSpPr>
          <p:nvPr>
            <p:ph type="title"/>
          </p:nvPr>
        </p:nvSpPr>
        <p:spPr>
          <a:xfrm>
            <a:off x="609602" y="764704"/>
            <a:ext cx="9137902" cy="670396"/>
          </a:xfrm>
        </p:spPr>
        <p:txBody>
          <a:bodyPr/>
          <a:lstStyle/>
          <a:p>
            <a:r>
              <a:rPr lang="en-GB" sz="3200" dirty="0">
                <a:solidFill>
                  <a:srgbClr val="95D600"/>
                </a:solidFill>
              </a:rPr>
              <a:t>Dringhouses Solar for Schools project ii.</a:t>
            </a:r>
          </a:p>
        </p:txBody>
      </p:sp>
      <p:sp>
        <p:nvSpPr>
          <p:cNvPr id="7" name="Text Placeholder 6">
            <a:extLst>
              <a:ext uri="{FF2B5EF4-FFF2-40B4-BE49-F238E27FC236}">
                <a16:creationId xmlns:a16="http://schemas.microsoft.com/office/drawing/2014/main" id="{94442B07-1FA9-C69E-1DCF-AE6DB63CAD14}"/>
              </a:ext>
            </a:extLst>
          </p:cNvPr>
          <p:cNvSpPr>
            <a:spLocks noGrp="1"/>
          </p:cNvSpPr>
          <p:nvPr>
            <p:ph type="body" sz="half" idx="2"/>
          </p:nvPr>
        </p:nvSpPr>
        <p:spPr>
          <a:xfrm>
            <a:off x="715735" y="1599695"/>
            <a:ext cx="10467377" cy="3072890"/>
          </a:xfrm>
        </p:spPr>
        <p:txBody>
          <a:bodyPr/>
          <a:lstStyle/>
          <a:p>
            <a:r>
              <a:rPr lang="en-GB" sz="1500" i="1" dirty="0"/>
              <a:t>“Each month the school receives an invoice bill, and this states the savings that the school has made both financially and environmentally. However, this is based on a comparison for the unit/standing charge of the school provider at the time of the installation. As energy costs are very volatile at the moment this is not actually a true reflection of what savings have been made. Environmentally I do believe that the solar panels are making a difference but in terms of cost reduction to the school's energy bill, we are yet to see any considerable impact. We track this carefully in school. </a:t>
            </a:r>
          </a:p>
          <a:p>
            <a:endParaRPr lang="en-GB" sz="1500" i="1" dirty="0"/>
          </a:p>
          <a:p>
            <a:r>
              <a:rPr lang="en-GB" sz="1500" i="1" dirty="0"/>
              <a:t>Solar for School offer some excellent educational programmes, including workshops and assembly, which are often free of charge to the school. They have worked with our school council before to show the benefits of solar energy, and we intend to use them in the future for workshops in school.”</a:t>
            </a:r>
          </a:p>
        </p:txBody>
      </p:sp>
    </p:spTree>
    <p:extLst>
      <p:ext uri="{BB962C8B-B14F-4D97-AF65-F5344CB8AC3E}">
        <p14:creationId xmlns:p14="http://schemas.microsoft.com/office/powerpoint/2010/main" val="32198358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24387-CE02-36E6-493D-F52F48FC26F8}"/>
              </a:ext>
            </a:extLst>
          </p:cNvPr>
          <p:cNvSpPr>
            <a:spLocks noGrp="1"/>
          </p:cNvSpPr>
          <p:nvPr>
            <p:ph type="title"/>
          </p:nvPr>
        </p:nvSpPr>
        <p:spPr>
          <a:xfrm>
            <a:off x="609602" y="764704"/>
            <a:ext cx="9457942" cy="670396"/>
          </a:xfrm>
        </p:spPr>
        <p:txBody>
          <a:bodyPr/>
          <a:lstStyle/>
          <a:p>
            <a:r>
              <a:rPr lang="en-GB" sz="3200" dirty="0">
                <a:solidFill>
                  <a:srgbClr val="95D600"/>
                </a:solidFill>
              </a:rPr>
              <a:t>Huntington Primary Academy Sustainability Clinic Project i. </a:t>
            </a:r>
          </a:p>
        </p:txBody>
      </p:sp>
      <p:sp>
        <p:nvSpPr>
          <p:cNvPr id="7" name="Text Placeholder 6">
            <a:extLst>
              <a:ext uri="{FF2B5EF4-FFF2-40B4-BE49-F238E27FC236}">
                <a16:creationId xmlns:a16="http://schemas.microsoft.com/office/drawing/2014/main" id="{CCF74AE5-7C7B-A195-062B-A1B377897EAE}"/>
              </a:ext>
            </a:extLst>
          </p:cNvPr>
          <p:cNvSpPr>
            <a:spLocks noGrp="1"/>
          </p:cNvSpPr>
          <p:nvPr>
            <p:ph type="body" sz="half" idx="2"/>
          </p:nvPr>
        </p:nvSpPr>
        <p:spPr>
          <a:xfrm>
            <a:off x="691898" y="1526542"/>
            <a:ext cx="10467377" cy="3493513"/>
          </a:xfrm>
        </p:spPr>
        <p:txBody>
          <a:bodyPr/>
          <a:lstStyle/>
          <a:p>
            <a:r>
              <a:rPr lang="en-GB" sz="1600" dirty="0"/>
              <a:t>Huntington Primary Academy worked with University of York Sustainability Clinic to find a sustainable way of watering their raised beds.  A member of staff shares more about their project:</a:t>
            </a:r>
          </a:p>
          <a:p>
            <a:endParaRPr lang="en-GB" sz="1600" dirty="0"/>
          </a:p>
          <a:p>
            <a:r>
              <a:rPr lang="en-GB" sz="1600" dirty="0"/>
              <a:t>“</a:t>
            </a:r>
            <a:r>
              <a:rPr lang="en-GB" sz="1600" i="1" dirty="0"/>
              <a:t>Huntington Primary Academy is committed to environmental issues and actively tackling climate change has been awarded the prestigious Eco-Schools Green Flag with Distinction. Linked to the Healthy Living topic, we have recently constructed 7 raised beds (1 per year group), with the aim of promoting healthy eating. In Spring 2025 they worked with a Sustainability Clinic team to develop a planting strategy for each of the raised beds, working with the school’s Eco Warriors to involve the whole school in growing edibles and learning how to make a healthy meal or recipe. The school also worked on a composting project through the Sustainability Clinic. </a:t>
            </a:r>
            <a:r>
              <a:rPr lang="en-GB" sz="1500" i="1" dirty="0"/>
              <a:t>A vital success factor in growing fruit and vegetables and the ongoing maintenance of the raised beds is a reliable source of water. The Academy Trust has issued specific health and safety guidance around the use of water butts and standing water which restricts the school to one water butt. Unfortunately, at times of low rainfall this very quickly runs dry leaving no available water source for the irrigation of the raised beds. The students researched possible solutions available, providing case studies from other schools or similar educational settings such as Forest Schools.  The school had a very limited budget which needed to be taken into account with any recommendations made.</a:t>
            </a:r>
          </a:p>
          <a:p>
            <a:endParaRPr lang="en-GB" sz="1600" dirty="0"/>
          </a:p>
          <a:p>
            <a:endParaRPr lang="en-GB" sz="1600" dirty="0"/>
          </a:p>
          <a:p>
            <a:endParaRPr lang="en-GB" sz="1600" dirty="0"/>
          </a:p>
        </p:txBody>
      </p:sp>
    </p:spTree>
    <p:extLst>
      <p:ext uri="{BB962C8B-B14F-4D97-AF65-F5344CB8AC3E}">
        <p14:creationId xmlns:p14="http://schemas.microsoft.com/office/powerpoint/2010/main" val="18990020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A7B4582-75A6-AAB4-61AC-8F61A54C6F05}"/>
              </a:ext>
            </a:extLst>
          </p:cNvPr>
          <p:cNvSpPr txBox="1"/>
          <p:nvPr/>
        </p:nvSpPr>
        <p:spPr>
          <a:xfrm>
            <a:off x="609602" y="1435100"/>
            <a:ext cx="10789920" cy="3554819"/>
          </a:xfrm>
          <a:prstGeom prst="rect">
            <a:avLst/>
          </a:prstGeom>
          <a:noFill/>
        </p:spPr>
        <p:txBody>
          <a:bodyPr wrap="square">
            <a:spAutoFit/>
          </a:bodyPr>
          <a:lstStyle/>
          <a:p>
            <a:endParaRPr lang="en-GB" sz="1500" dirty="0"/>
          </a:p>
          <a:p>
            <a:endParaRPr lang="en-GB" sz="1500" i="1" dirty="0">
              <a:solidFill>
                <a:srgbClr val="12326E"/>
              </a:solidFill>
            </a:endParaRPr>
          </a:p>
          <a:p>
            <a:r>
              <a:rPr lang="en-GB" sz="1500" i="1" dirty="0">
                <a:solidFill>
                  <a:srgbClr val="12326E"/>
                </a:solidFill>
              </a:rPr>
              <a:t>The group of students were very keen to listen to all our requirements. They made an initial site visit to see the area they were working with, took photographs and measurements and then we held a meeting where we could discuss the project and desired outcomes. We had great email communication all throughout the project and also held zoom meetings when required. </a:t>
            </a:r>
          </a:p>
          <a:p>
            <a:endParaRPr lang="en-GB" sz="1500" i="1" dirty="0">
              <a:solidFill>
                <a:srgbClr val="12326E"/>
              </a:solidFill>
            </a:endParaRPr>
          </a:p>
          <a:p>
            <a:r>
              <a:rPr lang="en-GB" sz="1500" i="1" dirty="0">
                <a:solidFill>
                  <a:srgbClr val="12326E"/>
                </a:solidFill>
              </a:rPr>
              <a:t>The students were keen to present their findings and presentation and did so with a very professionally designed project booklet with full researched costings and considerations for our needs. The project was successfully used in a funding application with Yorkshire Gardens Trust for a grant of £300. We could then match fund this with our PTA for a further £300 which has secured the money needed to fully fund the new shed which will house the water butts system safely and securely for our staff and students to use.</a:t>
            </a:r>
          </a:p>
          <a:p>
            <a:endParaRPr lang="en-GB" sz="1500" i="1" dirty="0">
              <a:solidFill>
                <a:srgbClr val="12326E"/>
              </a:solidFill>
            </a:endParaRPr>
          </a:p>
          <a:p>
            <a:r>
              <a:rPr lang="en-GB" sz="1500" i="1" dirty="0">
                <a:solidFill>
                  <a:srgbClr val="12326E"/>
                </a:solidFill>
              </a:rPr>
              <a:t>This has been a wonderful legacy project, we have nominated the students for the University of York Student Community and Volunteering Awards and I am pleased to say they have been successfully shortlisted.”</a:t>
            </a:r>
          </a:p>
          <a:p>
            <a:endParaRPr lang="en-GB" sz="1500" dirty="0"/>
          </a:p>
          <a:p>
            <a:endParaRPr lang="en-GB" sz="1500" dirty="0"/>
          </a:p>
        </p:txBody>
      </p:sp>
      <p:sp>
        <p:nvSpPr>
          <p:cNvPr id="9" name="Title 1">
            <a:extLst>
              <a:ext uri="{FF2B5EF4-FFF2-40B4-BE49-F238E27FC236}">
                <a16:creationId xmlns:a16="http://schemas.microsoft.com/office/drawing/2014/main" id="{DF0CD62F-948D-CB63-9CA6-E39FE27B7627}"/>
              </a:ext>
            </a:extLst>
          </p:cNvPr>
          <p:cNvSpPr>
            <a:spLocks noGrp="1"/>
          </p:cNvSpPr>
          <p:nvPr>
            <p:ph type="title"/>
          </p:nvPr>
        </p:nvSpPr>
        <p:spPr>
          <a:xfrm>
            <a:off x="609602" y="764704"/>
            <a:ext cx="10061446" cy="670396"/>
          </a:xfrm>
        </p:spPr>
        <p:txBody>
          <a:bodyPr/>
          <a:lstStyle/>
          <a:p>
            <a:r>
              <a:rPr lang="en-GB" sz="3200" b="1" dirty="0">
                <a:solidFill>
                  <a:srgbClr val="95D600"/>
                </a:solidFill>
              </a:rPr>
              <a:t>Huntington Primary Academy Garden Bed Sustainability Clinic Project ii. </a:t>
            </a:r>
          </a:p>
        </p:txBody>
      </p:sp>
    </p:spTree>
    <p:extLst>
      <p:ext uri="{BB962C8B-B14F-4D97-AF65-F5344CB8AC3E}">
        <p14:creationId xmlns:p14="http://schemas.microsoft.com/office/powerpoint/2010/main" val="21563584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677786-AD56-78AA-3A40-371A38C8DC7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7B55D36-A130-E47F-363C-5A6B906BF711}"/>
              </a:ext>
            </a:extLst>
          </p:cNvPr>
          <p:cNvSpPr>
            <a:spLocks noGrp="1"/>
          </p:cNvSpPr>
          <p:nvPr>
            <p:ph type="title"/>
          </p:nvPr>
        </p:nvSpPr>
        <p:spPr>
          <a:xfrm>
            <a:off x="609602" y="764704"/>
            <a:ext cx="9137902" cy="670396"/>
          </a:xfrm>
        </p:spPr>
        <p:txBody>
          <a:bodyPr/>
          <a:lstStyle/>
          <a:p>
            <a:r>
              <a:rPr lang="en-GB" sz="3200" dirty="0">
                <a:solidFill>
                  <a:srgbClr val="95D600"/>
                </a:solidFill>
              </a:rPr>
              <a:t>Active Travel Ambassadors at Applefields School and Huntington School</a:t>
            </a:r>
          </a:p>
        </p:txBody>
      </p:sp>
      <p:sp>
        <p:nvSpPr>
          <p:cNvPr id="7" name="Text Placeholder 6">
            <a:extLst>
              <a:ext uri="{FF2B5EF4-FFF2-40B4-BE49-F238E27FC236}">
                <a16:creationId xmlns:a16="http://schemas.microsoft.com/office/drawing/2014/main" id="{68F05E41-0043-3770-622F-AAD810B1B0A7}"/>
              </a:ext>
            </a:extLst>
          </p:cNvPr>
          <p:cNvSpPr>
            <a:spLocks noGrp="1"/>
          </p:cNvSpPr>
          <p:nvPr>
            <p:ph type="body" sz="half" idx="2"/>
          </p:nvPr>
        </p:nvSpPr>
        <p:spPr>
          <a:xfrm>
            <a:off x="715735" y="1599695"/>
            <a:ext cx="10467377" cy="3072890"/>
          </a:xfrm>
        </p:spPr>
        <p:txBody>
          <a:bodyPr/>
          <a:lstStyle/>
          <a:p>
            <a:r>
              <a:rPr lang="en-GB" sz="1600" dirty="0"/>
              <a:t>Applefields School utilised its adaptable timetable to allow for longer in-depth sessions. Their Active Travel Ambassadors established a ‘Satellite – Be Bright’ reflective gear shop to support safe active travel which they took to their local feeder primary schools. They have been awarded the Modeshift STARS National SEND School of the Year and most recently pitched their new ‘Travel Buddy’ passport programme to City of York Council, Modeshift and Bikeability. </a:t>
            </a:r>
          </a:p>
          <a:p>
            <a:endParaRPr lang="en-GB" sz="1600" dirty="0"/>
          </a:p>
          <a:p>
            <a:r>
              <a:rPr lang="en-GB" sz="1600" dirty="0"/>
              <a:t>Huntington School is delivering the Active Travel programme to all its Year 12 students as part of their summer term PHSE. After a series of sessions four tutor groups pitched their campaign ideas to a panel of experts from City of York Council and the school’s Senior Leadership Team. One group was awarded £200 to run their ‘Bus Behaviour’ campaign. Titled ‘No Fuss on the Bus’, secret inspectors (pupils) will be on the school buses marking each journey for behaviour issues such as noise, tidiness and manners. There will be three weeks of judging and each week the best bus will be awarded a whole bus prize.</a:t>
            </a:r>
          </a:p>
          <a:p>
            <a:endParaRPr lang="en-GB" sz="1600" dirty="0"/>
          </a:p>
          <a:p>
            <a:r>
              <a:rPr lang="en-GB" sz="1600" b="1" dirty="0">
                <a:hlinkClick r:id="rId2"/>
              </a:rPr>
              <a:t>Case study written by Modeshift. You can read the full case study via their website.</a:t>
            </a:r>
            <a:endParaRPr lang="en-GB" sz="1600" b="1" dirty="0"/>
          </a:p>
        </p:txBody>
      </p:sp>
    </p:spTree>
    <p:extLst>
      <p:ext uri="{BB962C8B-B14F-4D97-AF65-F5344CB8AC3E}">
        <p14:creationId xmlns:p14="http://schemas.microsoft.com/office/powerpoint/2010/main" val="10173465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BCA980-CFA4-5263-D6A7-657E6747C64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8A92A68-AD85-677A-2AE9-862C32DD82E7}"/>
              </a:ext>
            </a:extLst>
          </p:cNvPr>
          <p:cNvSpPr>
            <a:spLocks noGrp="1"/>
          </p:cNvSpPr>
          <p:nvPr>
            <p:ph type="title"/>
          </p:nvPr>
        </p:nvSpPr>
        <p:spPr>
          <a:xfrm>
            <a:off x="609602" y="764704"/>
            <a:ext cx="9137902" cy="670396"/>
          </a:xfrm>
        </p:spPr>
        <p:txBody>
          <a:bodyPr/>
          <a:lstStyle/>
          <a:p>
            <a:r>
              <a:rPr lang="en-GB" sz="3200" dirty="0">
                <a:solidFill>
                  <a:srgbClr val="95D600"/>
                </a:solidFill>
              </a:rPr>
              <a:t>Climate Ambassadors at Carr Infant School</a:t>
            </a:r>
          </a:p>
        </p:txBody>
      </p:sp>
      <p:sp>
        <p:nvSpPr>
          <p:cNvPr id="7" name="Text Placeholder 6">
            <a:extLst>
              <a:ext uri="{FF2B5EF4-FFF2-40B4-BE49-F238E27FC236}">
                <a16:creationId xmlns:a16="http://schemas.microsoft.com/office/drawing/2014/main" id="{036C9C42-BE82-B1A0-6D17-707395DF28A0}"/>
              </a:ext>
            </a:extLst>
          </p:cNvPr>
          <p:cNvSpPr>
            <a:spLocks noGrp="1"/>
          </p:cNvSpPr>
          <p:nvPr>
            <p:ph type="body" sz="half" idx="2"/>
          </p:nvPr>
        </p:nvSpPr>
        <p:spPr>
          <a:xfrm>
            <a:off x="715735" y="1599695"/>
            <a:ext cx="10467377" cy="3072890"/>
          </a:xfrm>
        </p:spPr>
        <p:txBody>
          <a:bodyPr/>
          <a:lstStyle/>
          <a:p>
            <a:r>
              <a:rPr lang="en-GB" sz="1600" dirty="0"/>
              <a:t>A biology student at the University of York enrolled as a Climate Ambassador alongside her studies and was matched with Carr Infant school who wanted help developing and delivering the school’s climate action plan. </a:t>
            </a:r>
          </a:p>
          <a:p>
            <a:endParaRPr lang="en-GB" sz="1600" dirty="0"/>
          </a:p>
          <a:p>
            <a:r>
              <a:rPr lang="en-GB" sz="1600" dirty="0"/>
              <a:t>The collaboration resulted in the school completing its climate action plan. Now the ambition for this partnership is to securing a £5,000 grant from the National Education Nature Park to boost biodiversity in the school grounds.</a:t>
            </a:r>
          </a:p>
          <a:p>
            <a:endParaRPr lang="en-GB" sz="1600" dirty="0"/>
          </a:p>
          <a:p>
            <a:r>
              <a:rPr lang="en-GB" sz="1600" b="1" dirty="0">
                <a:hlinkClick r:id="rId2"/>
              </a:rPr>
              <a:t>Case study written by the University of  York.  You can read the full case study on their website.</a:t>
            </a:r>
            <a:endParaRPr lang="en-GB" sz="1600" b="1" dirty="0"/>
          </a:p>
        </p:txBody>
      </p:sp>
    </p:spTree>
    <p:extLst>
      <p:ext uri="{BB962C8B-B14F-4D97-AF65-F5344CB8AC3E}">
        <p14:creationId xmlns:p14="http://schemas.microsoft.com/office/powerpoint/2010/main" val="35833622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B1443D-0A23-5D73-6BAC-435E2DC9D6B2}"/>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057D4F21-F00F-01AA-1E18-B027ECC1D610}"/>
              </a:ext>
            </a:extLst>
          </p:cNvPr>
          <p:cNvSpPr txBox="1">
            <a:spLocks/>
          </p:cNvSpPr>
          <p:nvPr/>
        </p:nvSpPr>
        <p:spPr bwMode="auto">
          <a:xfrm>
            <a:off x="405384" y="2996500"/>
            <a:ext cx="11567160" cy="43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2000" b="1" kern="1200" baseline="0">
                <a:solidFill>
                  <a:srgbClr val="12326E"/>
                </a:solidFill>
                <a:latin typeface="+mj-lt"/>
                <a:ea typeface="+mj-ea"/>
                <a:cs typeface="+mj-cs"/>
              </a:defRPr>
            </a:lvl1pPr>
            <a:lvl2pPr algn="ctr" rtl="0" eaLnBrk="0" fontAlgn="base" hangingPunct="0">
              <a:spcBef>
                <a:spcPct val="0"/>
              </a:spcBef>
              <a:spcAft>
                <a:spcPct val="0"/>
              </a:spcAft>
              <a:defRPr sz="4400">
                <a:solidFill>
                  <a:schemeClr val="accent1"/>
                </a:solidFill>
                <a:latin typeface="Gill Sans MT" pitchFamily="34" charset="0"/>
              </a:defRPr>
            </a:lvl2pPr>
            <a:lvl3pPr algn="ctr" rtl="0" eaLnBrk="0" fontAlgn="base" hangingPunct="0">
              <a:spcBef>
                <a:spcPct val="0"/>
              </a:spcBef>
              <a:spcAft>
                <a:spcPct val="0"/>
              </a:spcAft>
              <a:defRPr sz="4400">
                <a:solidFill>
                  <a:schemeClr val="accent1"/>
                </a:solidFill>
                <a:latin typeface="Gill Sans MT" pitchFamily="34" charset="0"/>
              </a:defRPr>
            </a:lvl3pPr>
            <a:lvl4pPr algn="ctr" rtl="0" eaLnBrk="0" fontAlgn="base" hangingPunct="0">
              <a:spcBef>
                <a:spcPct val="0"/>
              </a:spcBef>
              <a:spcAft>
                <a:spcPct val="0"/>
              </a:spcAft>
              <a:defRPr sz="4400">
                <a:solidFill>
                  <a:schemeClr val="accent1"/>
                </a:solidFill>
                <a:latin typeface="Gill Sans MT" pitchFamily="34" charset="0"/>
              </a:defRPr>
            </a:lvl4pPr>
            <a:lvl5pPr algn="ctr" rtl="0" eaLnBrk="0" fontAlgn="base" hangingPunct="0">
              <a:spcBef>
                <a:spcPct val="0"/>
              </a:spcBef>
              <a:spcAft>
                <a:spcPct val="0"/>
              </a:spcAft>
              <a:defRPr sz="4400">
                <a:solidFill>
                  <a:schemeClr val="accent1"/>
                </a:solidFill>
                <a:latin typeface="Gill Sans MT" pitchFamily="34" charset="0"/>
              </a:defRPr>
            </a:lvl5pPr>
            <a:lvl6pPr marL="457200" algn="ctr" rtl="0" fontAlgn="base">
              <a:spcBef>
                <a:spcPct val="0"/>
              </a:spcBef>
              <a:spcAft>
                <a:spcPct val="0"/>
              </a:spcAft>
              <a:defRPr sz="4400">
                <a:solidFill>
                  <a:schemeClr val="accent1"/>
                </a:solidFill>
                <a:latin typeface="Gill Sans MT" pitchFamily="34" charset="0"/>
              </a:defRPr>
            </a:lvl6pPr>
            <a:lvl7pPr marL="914400" algn="ctr" rtl="0" fontAlgn="base">
              <a:spcBef>
                <a:spcPct val="0"/>
              </a:spcBef>
              <a:spcAft>
                <a:spcPct val="0"/>
              </a:spcAft>
              <a:defRPr sz="4400">
                <a:solidFill>
                  <a:schemeClr val="accent1"/>
                </a:solidFill>
                <a:latin typeface="Gill Sans MT" pitchFamily="34" charset="0"/>
              </a:defRPr>
            </a:lvl7pPr>
            <a:lvl8pPr marL="1371600" algn="ctr" rtl="0" fontAlgn="base">
              <a:spcBef>
                <a:spcPct val="0"/>
              </a:spcBef>
              <a:spcAft>
                <a:spcPct val="0"/>
              </a:spcAft>
              <a:defRPr sz="4400">
                <a:solidFill>
                  <a:schemeClr val="accent1"/>
                </a:solidFill>
                <a:latin typeface="Gill Sans MT" pitchFamily="34" charset="0"/>
              </a:defRPr>
            </a:lvl8pPr>
            <a:lvl9pPr marL="1828800" algn="ctr" rtl="0" fontAlgn="base">
              <a:spcBef>
                <a:spcPct val="0"/>
              </a:spcBef>
              <a:spcAft>
                <a:spcPct val="0"/>
              </a:spcAft>
              <a:defRPr sz="4400">
                <a:solidFill>
                  <a:schemeClr val="accent1"/>
                </a:solidFill>
                <a:latin typeface="Gill Sans MT" pitchFamily="34" charset="0"/>
              </a:defRPr>
            </a:lvl9pPr>
          </a:lstStyle>
          <a:p>
            <a:pPr>
              <a:defRPr/>
            </a:pPr>
            <a:r>
              <a:rPr lang="en-GB" sz="4000" dirty="0"/>
              <a:t>8. Get recognition for your climate action plan</a:t>
            </a:r>
          </a:p>
        </p:txBody>
      </p:sp>
      <p:grpSp>
        <p:nvGrpSpPr>
          <p:cNvPr id="2" name="Group 1">
            <a:extLst>
              <a:ext uri="{FF2B5EF4-FFF2-40B4-BE49-F238E27FC236}">
                <a16:creationId xmlns:a16="http://schemas.microsoft.com/office/drawing/2014/main" id="{D5377F51-A8EC-1B68-6A95-8CB17FABFEF2}"/>
              </a:ext>
            </a:extLst>
          </p:cNvPr>
          <p:cNvGrpSpPr/>
          <p:nvPr/>
        </p:nvGrpSpPr>
        <p:grpSpPr>
          <a:xfrm>
            <a:off x="320675" y="286019"/>
            <a:ext cx="3489898" cy="710677"/>
            <a:chOff x="302387" y="148859"/>
            <a:chExt cx="3489898" cy="710677"/>
          </a:xfrm>
        </p:grpSpPr>
        <mc:AlternateContent xmlns:mc="http://schemas.openxmlformats.org/markup-compatibility/2006">
          <mc:Choice xmlns:pslz="http://schemas.microsoft.com/office/powerpoint/2016/slidezoom" Requires="pslz">
            <p:graphicFrame>
              <p:nvGraphicFramePr>
                <p:cNvPr id="3" name="Slide Zoom 2">
                  <a:extLst>
                    <a:ext uri="{FF2B5EF4-FFF2-40B4-BE49-F238E27FC236}">
                      <a16:creationId xmlns:a16="http://schemas.microsoft.com/office/drawing/2014/main" id="{332C5837-DEBC-FA0A-24F9-9207CDFBE275}"/>
                    </a:ext>
                  </a:extLst>
                </p:cNvPr>
                <p:cNvGraphicFramePr>
                  <a:graphicFrameLocks noChangeAspect="1"/>
                </p:cNvGraphicFramePr>
                <p:nvPr>
                  <p:extLst>
                    <p:ext uri="{D42A27DB-BD31-4B8C-83A1-F6EECF244321}">
                      <p14:modId xmlns:p14="http://schemas.microsoft.com/office/powerpoint/2010/main" val="2481687941"/>
                    </p:ext>
                  </p:extLst>
                </p:nvPr>
              </p:nvGraphicFramePr>
              <p:xfrm>
                <a:off x="302387" y="176846"/>
                <a:ext cx="682690" cy="682690"/>
              </p:xfrm>
              <a:graphic>
                <a:graphicData uri="http://schemas.microsoft.com/office/powerpoint/2016/slidezoom">
                  <pslz:sldZm>
                    <pslz:sldZmObj sldId="295" cId="3034205068">
                      <pslz:zmPr id="{61DE04FB-3955-4ED8-AB05-11FE64441A9F}" returnToParent="0" imageType="cover" transitionDur="1000">
                        <p166:blipFill xmlns:p166="http://schemas.microsoft.com/office/powerpoint/2016/6/main">
                          <a:blip r:embed="rId2">
                            <a:extLst>
                              <a:ext uri="{96DAC541-7B7A-43D3-8B79-37D633B846F1}">
                                <asvg:svgBlip xmlns:asvg="http://schemas.microsoft.com/office/drawing/2016/SVG/main" r:embed="rId3"/>
                              </a:ext>
                            </a:extLst>
                          </a:blip>
                          <a:stretch>
                            <a:fillRect/>
                          </a:stretch>
                        </p166:blipFill>
                        <p166:spPr xmlns:p166="http://schemas.microsoft.com/office/powerpoint/2016/6/main">
                          <a:xfrm>
                            <a:off x="0" y="0"/>
                            <a:ext cx="682690" cy="682690"/>
                          </a:xfrm>
                          <a:prstGeom prst="rect">
                            <a:avLst/>
                          </a:prstGeom>
                          <a:ln w="3175">
                            <a:solidFill>
                              <a:prstClr val="ltGray"/>
                            </a:solidFill>
                          </a:ln>
                        </p166:spPr>
                      </pslz:zmPr>
                    </pslz:sldZmObj>
                  </pslz:sldZm>
                </a:graphicData>
              </a:graphic>
            </p:graphicFrame>
          </mc:Choice>
          <mc:Fallback>
            <p:pic>
              <p:nvPicPr>
                <p:cNvPr id="3" name="Slide Zoom 2">
                  <a:hlinkClick r:id="rId4" action="ppaction://hlinksldjump"/>
                  <a:extLst>
                    <a:ext uri="{FF2B5EF4-FFF2-40B4-BE49-F238E27FC236}">
                      <a16:creationId xmlns:a16="http://schemas.microsoft.com/office/drawing/2014/main" id="{332C5837-DEBC-FA0A-24F9-9207CDFBE275}"/>
                    </a:ext>
                  </a:extLst>
                </p:cNvPr>
                <p:cNvPicPr>
                  <a:picLocks noGrp="1" noRot="1" noChangeAspect="1" noMove="1" noResize="1" noEditPoints="1" noAdjustHandles="1" noChangeArrowheads="1" noChangeShapeType="1"/>
                </p:cNvPicPr>
                <p:nvPr/>
              </p:nvPicPr>
              <p:blipFill>
                <a:blip r:embed="rId2">
                  <a:extLst>
                    <a:ext uri="{96DAC541-7B7A-43D3-8B79-37D633B846F1}">
                      <asvg:svgBlip xmlns:asvg="http://schemas.microsoft.com/office/drawing/2016/SVG/main" r:embed="rId3"/>
                    </a:ext>
                  </a:extLst>
                </a:blip>
                <a:stretch>
                  <a:fillRect/>
                </a:stretch>
              </p:blipFill>
              <p:spPr>
                <a:xfrm>
                  <a:off x="320675" y="314006"/>
                  <a:ext cx="682690" cy="682690"/>
                </a:xfrm>
                <a:prstGeom prst="rect">
                  <a:avLst/>
                </a:prstGeom>
                <a:ln w="3175">
                  <a:solidFill>
                    <a:prstClr val="ltGray"/>
                  </a:solidFill>
                </a:ln>
              </p:spPr>
            </p:pic>
          </mc:Fallback>
        </mc:AlternateContent>
        <p:sp>
          <p:nvSpPr>
            <p:cNvPr id="4" name="TextBox 3">
              <a:extLst>
                <a:ext uri="{FF2B5EF4-FFF2-40B4-BE49-F238E27FC236}">
                  <a16:creationId xmlns:a16="http://schemas.microsoft.com/office/drawing/2014/main" id="{1E57FCED-DE08-91DA-E377-ACCB5B3150A9}"/>
                </a:ext>
              </a:extLst>
            </p:cNvPr>
            <p:cNvSpPr txBox="1"/>
            <p:nvPr/>
          </p:nvSpPr>
          <p:spPr>
            <a:xfrm>
              <a:off x="985077" y="148859"/>
              <a:ext cx="2807208" cy="369332"/>
            </a:xfrm>
            <a:prstGeom prst="rect">
              <a:avLst/>
            </a:prstGeom>
            <a:noFill/>
          </p:spPr>
          <p:txBody>
            <a:bodyPr wrap="square" rtlCol="0">
              <a:spAutoFit/>
            </a:bodyPr>
            <a:lstStyle/>
            <a:p>
              <a:r>
                <a:rPr lang="en-GB" dirty="0">
                  <a:hlinkClick r:id="rId4" action="ppaction://hlinksldjump"/>
                </a:rPr>
                <a:t>Click to return to contents</a:t>
              </a:r>
              <a:endParaRPr lang="en-GB" dirty="0"/>
            </a:p>
          </p:txBody>
        </p:sp>
      </p:grpSp>
    </p:spTree>
    <p:extLst>
      <p:ext uri="{BB962C8B-B14F-4D97-AF65-F5344CB8AC3E}">
        <p14:creationId xmlns:p14="http://schemas.microsoft.com/office/powerpoint/2010/main" val="39693708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0C90BA-2334-C29F-2B44-EEEBB8FEA5CC}"/>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6A0F7300-DE68-FB5C-A716-FBD44646C25C}"/>
              </a:ext>
            </a:extLst>
          </p:cNvPr>
          <p:cNvSpPr txBox="1">
            <a:spLocks/>
          </p:cNvSpPr>
          <p:nvPr/>
        </p:nvSpPr>
        <p:spPr bwMode="auto">
          <a:xfrm>
            <a:off x="786384" y="2996500"/>
            <a:ext cx="10195560" cy="43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2000" b="1" kern="1200" baseline="0">
                <a:solidFill>
                  <a:srgbClr val="12326E"/>
                </a:solidFill>
                <a:latin typeface="+mj-lt"/>
                <a:ea typeface="+mj-ea"/>
                <a:cs typeface="+mj-cs"/>
              </a:defRPr>
            </a:lvl1pPr>
            <a:lvl2pPr algn="ctr" rtl="0" eaLnBrk="0" fontAlgn="base" hangingPunct="0">
              <a:spcBef>
                <a:spcPct val="0"/>
              </a:spcBef>
              <a:spcAft>
                <a:spcPct val="0"/>
              </a:spcAft>
              <a:defRPr sz="4400">
                <a:solidFill>
                  <a:schemeClr val="accent1"/>
                </a:solidFill>
                <a:latin typeface="Gill Sans MT" pitchFamily="34" charset="0"/>
              </a:defRPr>
            </a:lvl2pPr>
            <a:lvl3pPr algn="ctr" rtl="0" eaLnBrk="0" fontAlgn="base" hangingPunct="0">
              <a:spcBef>
                <a:spcPct val="0"/>
              </a:spcBef>
              <a:spcAft>
                <a:spcPct val="0"/>
              </a:spcAft>
              <a:defRPr sz="4400">
                <a:solidFill>
                  <a:schemeClr val="accent1"/>
                </a:solidFill>
                <a:latin typeface="Gill Sans MT" pitchFamily="34" charset="0"/>
              </a:defRPr>
            </a:lvl3pPr>
            <a:lvl4pPr algn="ctr" rtl="0" eaLnBrk="0" fontAlgn="base" hangingPunct="0">
              <a:spcBef>
                <a:spcPct val="0"/>
              </a:spcBef>
              <a:spcAft>
                <a:spcPct val="0"/>
              </a:spcAft>
              <a:defRPr sz="4400">
                <a:solidFill>
                  <a:schemeClr val="accent1"/>
                </a:solidFill>
                <a:latin typeface="Gill Sans MT" pitchFamily="34" charset="0"/>
              </a:defRPr>
            </a:lvl4pPr>
            <a:lvl5pPr algn="ctr" rtl="0" eaLnBrk="0" fontAlgn="base" hangingPunct="0">
              <a:spcBef>
                <a:spcPct val="0"/>
              </a:spcBef>
              <a:spcAft>
                <a:spcPct val="0"/>
              </a:spcAft>
              <a:defRPr sz="4400">
                <a:solidFill>
                  <a:schemeClr val="accent1"/>
                </a:solidFill>
                <a:latin typeface="Gill Sans MT" pitchFamily="34" charset="0"/>
              </a:defRPr>
            </a:lvl5pPr>
            <a:lvl6pPr marL="457200" algn="ctr" rtl="0" fontAlgn="base">
              <a:spcBef>
                <a:spcPct val="0"/>
              </a:spcBef>
              <a:spcAft>
                <a:spcPct val="0"/>
              </a:spcAft>
              <a:defRPr sz="4400">
                <a:solidFill>
                  <a:schemeClr val="accent1"/>
                </a:solidFill>
                <a:latin typeface="Gill Sans MT" pitchFamily="34" charset="0"/>
              </a:defRPr>
            </a:lvl6pPr>
            <a:lvl7pPr marL="914400" algn="ctr" rtl="0" fontAlgn="base">
              <a:spcBef>
                <a:spcPct val="0"/>
              </a:spcBef>
              <a:spcAft>
                <a:spcPct val="0"/>
              </a:spcAft>
              <a:defRPr sz="4400">
                <a:solidFill>
                  <a:schemeClr val="accent1"/>
                </a:solidFill>
                <a:latin typeface="Gill Sans MT" pitchFamily="34" charset="0"/>
              </a:defRPr>
            </a:lvl7pPr>
            <a:lvl8pPr marL="1371600" algn="ctr" rtl="0" fontAlgn="base">
              <a:spcBef>
                <a:spcPct val="0"/>
              </a:spcBef>
              <a:spcAft>
                <a:spcPct val="0"/>
              </a:spcAft>
              <a:defRPr sz="4400">
                <a:solidFill>
                  <a:schemeClr val="accent1"/>
                </a:solidFill>
                <a:latin typeface="Gill Sans MT" pitchFamily="34" charset="0"/>
              </a:defRPr>
            </a:lvl8pPr>
            <a:lvl9pPr marL="1828800" algn="ctr" rtl="0" fontAlgn="base">
              <a:spcBef>
                <a:spcPct val="0"/>
              </a:spcBef>
              <a:spcAft>
                <a:spcPct val="0"/>
              </a:spcAft>
              <a:defRPr sz="4400">
                <a:solidFill>
                  <a:schemeClr val="accent1"/>
                </a:solidFill>
                <a:latin typeface="Gill Sans MT" pitchFamily="34" charset="0"/>
              </a:defRPr>
            </a:lvl9pPr>
          </a:lstStyle>
          <a:p>
            <a:pPr>
              <a:defRPr/>
            </a:pPr>
            <a:r>
              <a:rPr lang="en-GB" sz="4000" dirty="0"/>
              <a:t>1. Advice for developing an effective plan</a:t>
            </a:r>
          </a:p>
        </p:txBody>
      </p:sp>
      <p:grpSp>
        <p:nvGrpSpPr>
          <p:cNvPr id="6" name="Group 5">
            <a:extLst>
              <a:ext uri="{FF2B5EF4-FFF2-40B4-BE49-F238E27FC236}">
                <a16:creationId xmlns:a16="http://schemas.microsoft.com/office/drawing/2014/main" id="{1B574F2F-4D9B-422B-5E14-4E2AEE83F2D2}"/>
              </a:ext>
            </a:extLst>
          </p:cNvPr>
          <p:cNvGrpSpPr/>
          <p:nvPr/>
        </p:nvGrpSpPr>
        <p:grpSpPr>
          <a:xfrm>
            <a:off x="302387" y="148859"/>
            <a:ext cx="3489898" cy="710677"/>
            <a:chOff x="302387" y="148859"/>
            <a:chExt cx="3489898" cy="710677"/>
          </a:xfrm>
        </p:grpSpPr>
        <mc:AlternateContent xmlns:mc="http://schemas.openxmlformats.org/markup-compatibility/2006">
          <mc:Choice xmlns:pslz="http://schemas.microsoft.com/office/powerpoint/2016/slidezoom" Requires="pslz">
            <p:graphicFrame>
              <p:nvGraphicFramePr>
                <p:cNvPr id="3" name="Slide Zoom 2">
                  <a:extLst>
                    <a:ext uri="{FF2B5EF4-FFF2-40B4-BE49-F238E27FC236}">
                      <a16:creationId xmlns:a16="http://schemas.microsoft.com/office/drawing/2014/main" id="{C33B8941-6799-4B69-3ACB-5FE887E66246}"/>
                    </a:ext>
                  </a:extLst>
                </p:cNvPr>
                <p:cNvGraphicFramePr>
                  <a:graphicFrameLocks noChangeAspect="1"/>
                </p:cNvGraphicFramePr>
                <p:nvPr>
                  <p:extLst>
                    <p:ext uri="{D42A27DB-BD31-4B8C-83A1-F6EECF244321}">
                      <p14:modId xmlns:p14="http://schemas.microsoft.com/office/powerpoint/2010/main" val="635358838"/>
                    </p:ext>
                  </p:extLst>
                </p:nvPr>
              </p:nvGraphicFramePr>
              <p:xfrm>
                <a:off x="302387" y="176846"/>
                <a:ext cx="682690" cy="682690"/>
              </p:xfrm>
              <a:graphic>
                <a:graphicData uri="http://schemas.microsoft.com/office/powerpoint/2016/slidezoom">
                  <pslz:sldZm>
                    <pslz:sldZmObj sldId="295" cId="3034205068">
                      <pslz:zmPr id="{61DE04FB-3955-4ED8-AB05-11FE64441A9F}" returnToParent="0" imageType="cover" transitionDur="1000">
                        <p166:blipFill xmlns:p166="http://schemas.microsoft.com/office/powerpoint/2016/6/main">
                          <a:blip r:embed="rId2">
                            <a:extLst>
                              <a:ext uri="{96DAC541-7B7A-43D3-8B79-37D633B846F1}">
                                <asvg:svgBlip xmlns:asvg="http://schemas.microsoft.com/office/drawing/2016/SVG/main" r:embed="rId3"/>
                              </a:ext>
                            </a:extLst>
                          </a:blip>
                          <a:stretch>
                            <a:fillRect/>
                          </a:stretch>
                        </p166:blipFill>
                        <p166:spPr xmlns:p166="http://schemas.microsoft.com/office/powerpoint/2016/6/main">
                          <a:xfrm>
                            <a:off x="0" y="0"/>
                            <a:ext cx="682690" cy="682690"/>
                          </a:xfrm>
                          <a:prstGeom prst="rect">
                            <a:avLst/>
                          </a:prstGeom>
                          <a:ln w="3175">
                            <a:solidFill>
                              <a:prstClr val="ltGray"/>
                            </a:solidFill>
                          </a:ln>
                        </p166:spPr>
                      </pslz:zmPr>
                    </pslz:sldZmObj>
                  </pslz:sldZm>
                </a:graphicData>
              </a:graphic>
            </p:graphicFrame>
          </mc:Choice>
          <mc:Fallback>
            <p:pic>
              <p:nvPicPr>
                <p:cNvPr id="3" name="Slide Zoom 2">
                  <a:hlinkClick r:id="rId4" action="ppaction://hlinksldjump"/>
                  <a:extLst>
                    <a:ext uri="{FF2B5EF4-FFF2-40B4-BE49-F238E27FC236}">
                      <a16:creationId xmlns:a16="http://schemas.microsoft.com/office/drawing/2014/main" id="{C33B8941-6799-4B69-3ACB-5FE887E66246}"/>
                    </a:ext>
                  </a:extLst>
                </p:cNvPr>
                <p:cNvPicPr>
                  <a:picLocks noGrp="1" noRot="1" noChangeAspect="1" noMove="1" noResize="1" noEditPoints="1" noAdjustHandles="1" noChangeArrowheads="1" noChangeShapeType="1"/>
                </p:cNvPicPr>
                <p:nvPr/>
              </p:nvPicPr>
              <p:blipFill>
                <a:blip r:embed="rId2">
                  <a:extLst>
                    <a:ext uri="{96DAC541-7B7A-43D3-8B79-37D633B846F1}">
                      <asvg:svgBlip xmlns:asvg="http://schemas.microsoft.com/office/drawing/2016/SVG/main" r:embed="rId3"/>
                    </a:ext>
                  </a:extLst>
                </a:blip>
                <a:stretch>
                  <a:fillRect/>
                </a:stretch>
              </p:blipFill>
              <p:spPr>
                <a:xfrm>
                  <a:off x="302387" y="176846"/>
                  <a:ext cx="682690" cy="682690"/>
                </a:xfrm>
                <a:prstGeom prst="rect">
                  <a:avLst/>
                </a:prstGeom>
                <a:ln w="3175">
                  <a:solidFill>
                    <a:prstClr val="ltGray"/>
                  </a:solidFill>
                </a:ln>
              </p:spPr>
            </p:pic>
          </mc:Fallback>
        </mc:AlternateContent>
        <p:sp>
          <p:nvSpPr>
            <p:cNvPr id="4" name="TextBox 3">
              <a:extLst>
                <a:ext uri="{FF2B5EF4-FFF2-40B4-BE49-F238E27FC236}">
                  <a16:creationId xmlns:a16="http://schemas.microsoft.com/office/drawing/2014/main" id="{C0C78A1E-D560-CB5C-1B69-66ADC79CAA8B}"/>
                </a:ext>
              </a:extLst>
            </p:cNvPr>
            <p:cNvSpPr txBox="1"/>
            <p:nvPr/>
          </p:nvSpPr>
          <p:spPr>
            <a:xfrm>
              <a:off x="985077" y="148859"/>
              <a:ext cx="2807208" cy="369332"/>
            </a:xfrm>
            <a:prstGeom prst="rect">
              <a:avLst/>
            </a:prstGeom>
            <a:noFill/>
          </p:spPr>
          <p:txBody>
            <a:bodyPr wrap="square" rtlCol="0">
              <a:spAutoFit/>
            </a:bodyPr>
            <a:lstStyle/>
            <a:p>
              <a:r>
                <a:rPr lang="en-GB" dirty="0">
                  <a:hlinkClick r:id="rId4" action="ppaction://hlinksldjump"/>
                </a:rPr>
                <a:t>Click to return to contents</a:t>
              </a:r>
              <a:endParaRPr lang="en-GB" dirty="0"/>
            </a:p>
          </p:txBody>
        </p:sp>
      </p:grpSp>
    </p:spTree>
    <p:extLst>
      <p:ext uri="{BB962C8B-B14F-4D97-AF65-F5344CB8AC3E}">
        <p14:creationId xmlns:p14="http://schemas.microsoft.com/office/powerpoint/2010/main" val="20281651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A83F87-78B2-52C9-F354-C0D236A1A9A5}"/>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619DD587-D31C-6EA2-E386-6A3D58347FBC}"/>
              </a:ext>
            </a:extLst>
          </p:cNvPr>
          <p:cNvSpPr>
            <a:spLocks noGrp="1"/>
          </p:cNvSpPr>
          <p:nvPr>
            <p:ph type="body" idx="1"/>
          </p:nvPr>
        </p:nvSpPr>
        <p:spPr>
          <a:xfrm>
            <a:off x="485633" y="1168216"/>
            <a:ext cx="8249585" cy="639762"/>
          </a:xfrm>
        </p:spPr>
        <p:txBody>
          <a:bodyPr/>
          <a:lstStyle/>
          <a:p>
            <a:r>
              <a:rPr lang="en-GB" dirty="0"/>
              <a:t>North Yorkshire and York Healthy Schools Green Badge and Certificate</a:t>
            </a:r>
          </a:p>
        </p:txBody>
      </p:sp>
      <p:pic>
        <p:nvPicPr>
          <p:cNvPr id="3" name="Picture 2" descr="Picture of the Healthy Schools Green Badge: A group of people jumping in the air, text above reads 'cliamte action plan' and text below reads 'healthy schools york'.&#10;">
            <a:extLst>
              <a:ext uri="{FF2B5EF4-FFF2-40B4-BE49-F238E27FC236}">
                <a16:creationId xmlns:a16="http://schemas.microsoft.com/office/drawing/2014/main" id="{07C65269-6F34-21FD-6484-3D7D3E0DC4B0}"/>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12316" y="1488097"/>
            <a:ext cx="3248159" cy="3402122"/>
          </a:xfrm>
          <a:prstGeom prst="rect">
            <a:avLst/>
          </a:prstGeom>
          <a:noFill/>
          <a:ln>
            <a:noFill/>
          </a:ln>
        </p:spPr>
      </p:pic>
      <p:sp>
        <p:nvSpPr>
          <p:cNvPr id="5" name="TextBox 4">
            <a:extLst>
              <a:ext uri="{FF2B5EF4-FFF2-40B4-BE49-F238E27FC236}">
                <a16:creationId xmlns:a16="http://schemas.microsoft.com/office/drawing/2014/main" id="{42CFA9BA-2887-2D15-7F6B-BDA22C1BF84E}"/>
              </a:ext>
            </a:extLst>
          </p:cNvPr>
          <p:cNvSpPr txBox="1"/>
          <p:nvPr/>
        </p:nvSpPr>
        <p:spPr>
          <a:xfrm>
            <a:off x="485632" y="1991017"/>
            <a:ext cx="7277623" cy="2257541"/>
          </a:xfrm>
          <a:prstGeom prst="rect">
            <a:avLst/>
          </a:prstGeom>
          <a:noFill/>
        </p:spPr>
        <p:txBody>
          <a:bodyPr wrap="square">
            <a:spAutoFit/>
          </a:bodyPr>
          <a:lstStyle/>
          <a:p>
            <a:pPr>
              <a:lnSpc>
                <a:spcPct val="107000"/>
              </a:lnSpc>
              <a:spcAft>
                <a:spcPts val="800"/>
              </a:spcAft>
              <a:buNone/>
            </a:pPr>
            <a:r>
              <a:rPr lang="en-GB" sz="1500" kern="100" dirty="0">
                <a:effectLst/>
                <a:ea typeface="Aptos" panose="020B0004020202020204" pitchFamily="34" charset="0"/>
                <a:cs typeface="Times New Roman" panose="02020603050405020304" pitchFamily="18" charset="0"/>
              </a:rPr>
              <a:t>The North Yorkshire and York Healthy Schools </a:t>
            </a:r>
            <a:r>
              <a:rPr lang="en-GB" sz="1500" b="1" kern="100" dirty="0">
                <a:effectLst/>
                <a:ea typeface="Aptos" panose="020B0004020202020204" pitchFamily="34" charset="0"/>
                <a:cs typeface="Times New Roman" panose="02020603050405020304" pitchFamily="18" charset="0"/>
              </a:rPr>
              <a:t>Green Badge</a:t>
            </a:r>
            <a:r>
              <a:rPr lang="en-GB" sz="1500" kern="100" dirty="0">
                <a:effectLst/>
                <a:ea typeface="Aptos" panose="020B0004020202020204" pitchFamily="34" charset="0"/>
                <a:cs typeface="Times New Roman" panose="02020603050405020304" pitchFamily="18" charset="0"/>
              </a:rPr>
              <a:t> recognises schools that have successfully completed their climate action plan and demonstrated a strong commitment to environmental sustainability. </a:t>
            </a:r>
          </a:p>
          <a:p>
            <a:pPr>
              <a:lnSpc>
                <a:spcPct val="107000"/>
              </a:lnSpc>
              <a:spcAft>
                <a:spcPts val="800"/>
              </a:spcAft>
              <a:buNone/>
            </a:pPr>
            <a:r>
              <a:rPr lang="en-GB" sz="1500" kern="100" dirty="0">
                <a:effectLst/>
                <a:ea typeface="Aptos" panose="020B0004020202020204" pitchFamily="34" charset="0"/>
                <a:cs typeface="Times New Roman" panose="02020603050405020304" pitchFamily="18" charset="0"/>
              </a:rPr>
              <a:t>This badge celebrates schools that are actively reducing their environmental impact, engaging pupils in climate education, and embedding sustainable practices across the whole school community. </a:t>
            </a:r>
          </a:p>
          <a:p>
            <a:pPr>
              <a:lnSpc>
                <a:spcPct val="107000"/>
              </a:lnSpc>
              <a:spcAft>
                <a:spcPts val="800"/>
              </a:spcAft>
              <a:buNone/>
            </a:pPr>
            <a:r>
              <a:rPr lang="en-GB" sz="1500" b="1" kern="100" dirty="0">
                <a:effectLst/>
                <a:ea typeface="Aptos" panose="020B0004020202020204" pitchFamily="34" charset="0"/>
                <a:cs typeface="Times New Roman" panose="02020603050405020304" pitchFamily="18" charset="0"/>
                <a:hlinkClick r:id="rId3"/>
              </a:rPr>
              <a:t>Schools can apply for a Green Badge and certificate by submitting their completed climate action plan through the Healthy Schools platform.</a:t>
            </a:r>
            <a:endParaRPr lang="en-GB" sz="1500" b="1" kern="100" dirty="0">
              <a:effectLst/>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0909104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B6F656-B1F8-3AF6-61E4-B990058CFD25}"/>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99ED3144-FE61-9076-00E2-15F8F4413029}"/>
              </a:ext>
            </a:extLst>
          </p:cNvPr>
          <p:cNvSpPr>
            <a:spLocks noGrp="1"/>
          </p:cNvSpPr>
          <p:nvPr>
            <p:ph type="body" idx="1"/>
          </p:nvPr>
        </p:nvSpPr>
        <p:spPr>
          <a:xfrm>
            <a:off x="585216" y="473574"/>
            <a:ext cx="8249585" cy="639762"/>
          </a:xfrm>
        </p:spPr>
        <p:txBody>
          <a:bodyPr/>
          <a:lstStyle/>
          <a:p>
            <a:r>
              <a:rPr lang="en-GB" dirty="0"/>
              <a:t>Uploading your climate action plan</a:t>
            </a:r>
          </a:p>
        </p:txBody>
      </p:sp>
      <p:pic>
        <p:nvPicPr>
          <p:cNvPr id="3" name="Picture 2" descr="A group of people jumping in the air&#10;&#10;AI-generated content may be incorrect.">
            <a:extLst>
              <a:ext uri="{FF2B5EF4-FFF2-40B4-BE49-F238E27FC236}">
                <a16:creationId xmlns:a16="http://schemas.microsoft.com/office/drawing/2014/main" id="{EA6EF06E-9265-0D3B-FE9D-5835204373E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52841" y="3136661"/>
            <a:ext cx="1301122" cy="1362795"/>
          </a:xfrm>
          <a:prstGeom prst="rect">
            <a:avLst/>
          </a:prstGeom>
          <a:noFill/>
          <a:ln>
            <a:noFill/>
          </a:ln>
        </p:spPr>
      </p:pic>
      <p:sp>
        <p:nvSpPr>
          <p:cNvPr id="5" name="TextBox 4">
            <a:extLst>
              <a:ext uri="{FF2B5EF4-FFF2-40B4-BE49-F238E27FC236}">
                <a16:creationId xmlns:a16="http://schemas.microsoft.com/office/drawing/2014/main" id="{95DF6189-893C-FA0F-4D33-0B998BC221F6}"/>
              </a:ext>
            </a:extLst>
          </p:cNvPr>
          <p:cNvSpPr txBox="1"/>
          <p:nvPr/>
        </p:nvSpPr>
        <p:spPr>
          <a:xfrm>
            <a:off x="7999238" y="3416774"/>
            <a:ext cx="3607546" cy="1064394"/>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nSpc>
                <a:spcPct val="107000"/>
              </a:lnSpc>
              <a:spcAft>
                <a:spcPts val="800"/>
              </a:spcAft>
              <a:buNone/>
            </a:pPr>
            <a:r>
              <a:rPr lang="en-GB" sz="1500" b="1" kern="100" dirty="0">
                <a:ea typeface="Aptos" panose="020B0004020202020204" pitchFamily="34" charset="0"/>
                <a:cs typeface="Times New Roman" panose="02020603050405020304" pitchFamily="18" charset="0"/>
                <a:hlinkClick r:id="rId3" action="ppaction://hlinksldjump"/>
              </a:rPr>
              <a:t>For more guidance,  navigate through following pages for a visual explanation of how to upload your climate action plan. </a:t>
            </a:r>
            <a:endParaRPr lang="en-GB" sz="1500" b="1" kern="100" dirty="0">
              <a:effectLst/>
              <a:ea typeface="Aptos" panose="020B0004020202020204" pitchFamily="34" charset="0"/>
              <a:cs typeface="Times New Roman" panose="02020603050405020304" pitchFamily="18" charset="0"/>
            </a:endParaRPr>
          </a:p>
        </p:txBody>
      </p:sp>
      <p:sp>
        <p:nvSpPr>
          <p:cNvPr id="4" name="Rectangle: Rounded Corners 3">
            <a:extLst>
              <a:ext uri="{FF2B5EF4-FFF2-40B4-BE49-F238E27FC236}">
                <a16:creationId xmlns:a16="http://schemas.microsoft.com/office/drawing/2014/main" id="{45434A0B-41AF-E38E-571B-91A77CD286E0}"/>
              </a:ext>
            </a:extLst>
          </p:cNvPr>
          <p:cNvSpPr/>
          <p:nvPr/>
        </p:nvSpPr>
        <p:spPr>
          <a:xfrm>
            <a:off x="668180" y="1537932"/>
            <a:ext cx="1538781" cy="1079347"/>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GB" sz="1400" dirty="0">
                <a:hlinkClick r:id="rId4"/>
              </a:rPr>
              <a:t>Visit the Healthy Schools York and North Yorkshire website</a:t>
            </a:r>
            <a:r>
              <a:rPr lang="en-GB" sz="1400" dirty="0"/>
              <a:t>/</a:t>
            </a:r>
          </a:p>
        </p:txBody>
      </p:sp>
      <p:sp>
        <p:nvSpPr>
          <p:cNvPr id="6" name="Rectangle: Rounded Corners 5">
            <a:extLst>
              <a:ext uri="{FF2B5EF4-FFF2-40B4-BE49-F238E27FC236}">
                <a16:creationId xmlns:a16="http://schemas.microsoft.com/office/drawing/2014/main" id="{D948B60E-2598-00CB-1190-75BAC1A99119}"/>
              </a:ext>
            </a:extLst>
          </p:cNvPr>
          <p:cNvSpPr/>
          <p:nvPr/>
        </p:nvSpPr>
        <p:spPr>
          <a:xfrm>
            <a:off x="2881287" y="1537932"/>
            <a:ext cx="1538781" cy="1079347"/>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GB" sz="1400" dirty="0"/>
              <a:t>Click ‘start an award’ and select ‘start a schools award’</a:t>
            </a:r>
          </a:p>
        </p:txBody>
      </p:sp>
      <p:sp>
        <p:nvSpPr>
          <p:cNvPr id="7" name="Rectangle: Rounded Corners 6">
            <a:extLst>
              <a:ext uri="{FF2B5EF4-FFF2-40B4-BE49-F238E27FC236}">
                <a16:creationId xmlns:a16="http://schemas.microsoft.com/office/drawing/2014/main" id="{2EE16410-3D33-7E0A-AED8-0DE05294D0C9}"/>
              </a:ext>
            </a:extLst>
          </p:cNvPr>
          <p:cNvSpPr/>
          <p:nvPr/>
        </p:nvSpPr>
        <p:spPr>
          <a:xfrm>
            <a:off x="5083451" y="1540809"/>
            <a:ext cx="1538781" cy="1059784"/>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GB" sz="1400" dirty="0"/>
              <a:t>Login, or register for an account if you don’t have one.</a:t>
            </a:r>
          </a:p>
        </p:txBody>
      </p:sp>
      <p:sp>
        <p:nvSpPr>
          <p:cNvPr id="8" name="Rectangle: Rounded Corners 7">
            <a:extLst>
              <a:ext uri="{FF2B5EF4-FFF2-40B4-BE49-F238E27FC236}">
                <a16:creationId xmlns:a16="http://schemas.microsoft.com/office/drawing/2014/main" id="{72B1CF31-6793-9A79-F29A-2EC7EF378A6E}"/>
              </a:ext>
            </a:extLst>
          </p:cNvPr>
          <p:cNvSpPr/>
          <p:nvPr/>
        </p:nvSpPr>
        <p:spPr>
          <a:xfrm>
            <a:off x="7202624" y="1552921"/>
            <a:ext cx="1538781" cy="1035559"/>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GB" sz="1400" dirty="0"/>
              <a:t>Select ‘climate action plan’ from the Schools Award Menu</a:t>
            </a:r>
          </a:p>
        </p:txBody>
      </p:sp>
      <p:sp>
        <p:nvSpPr>
          <p:cNvPr id="9" name="Rectangle: Rounded Corners 8">
            <a:extLst>
              <a:ext uri="{FF2B5EF4-FFF2-40B4-BE49-F238E27FC236}">
                <a16:creationId xmlns:a16="http://schemas.microsoft.com/office/drawing/2014/main" id="{87B4945E-CFFA-C1D1-7A53-130132425C80}"/>
              </a:ext>
            </a:extLst>
          </p:cNvPr>
          <p:cNvSpPr/>
          <p:nvPr/>
        </p:nvSpPr>
        <p:spPr>
          <a:xfrm>
            <a:off x="9510796" y="1552921"/>
            <a:ext cx="1538781" cy="1047672"/>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GB" sz="1400" dirty="0"/>
              <a:t>Upload your climate action plan.</a:t>
            </a:r>
          </a:p>
        </p:txBody>
      </p:sp>
      <p:sp>
        <p:nvSpPr>
          <p:cNvPr id="10" name="Rectangle: Rounded Corners 9">
            <a:extLst>
              <a:ext uri="{FF2B5EF4-FFF2-40B4-BE49-F238E27FC236}">
                <a16:creationId xmlns:a16="http://schemas.microsoft.com/office/drawing/2014/main" id="{E0A03DE7-D108-1EA4-F18C-EACB264C3B3F}"/>
              </a:ext>
            </a:extLst>
          </p:cNvPr>
          <p:cNvSpPr/>
          <p:nvPr/>
        </p:nvSpPr>
        <p:spPr>
          <a:xfrm>
            <a:off x="585216" y="3277144"/>
            <a:ext cx="2221993" cy="1079347"/>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GB" sz="1400" dirty="0"/>
              <a:t>City of  York Council and Healthy Schools York will review your plan and provide feedback.</a:t>
            </a:r>
          </a:p>
        </p:txBody>
      </p:sp>
      <p:sp>
        <p:nvSpPr>
          <p:cNvPr id="11" name="Rectangle: Rounded Corners 10">
            <a:extLst>
              <a:ext uri="{FF2B5EF4-FFF2-40B4-BE49-F238E27FC236}">
                <a16:creationId xmlns:a16="http://schemas.microsoft.com/office/drawing/2014/main" id="{12C8C5CC-D36C-CFAB-341B-723AC74FA100}"/>
              </a:ext>
            </a:extLst>
          </p:cNvPr>
          <p:cNvSpPr/>
          <p:nvPr/>
        </p:nvSpPr>
        <p:spPr>
          <a:xfrm>
            <a:off x="3456783" y="3277144"/>
            <a:ext cx="1687586" cy="1079347"/>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GB" sz="1400" dirty="0"/>
              <a:t>You will receive your green badge and certificate! </a:t>
            </a:r>
          </a:p>
        </p:txBody>
      </p:sp>
      <p:cxnSp>
        <p:nvCxnSpPr>
          <p:cNvPr id="13" name="Straight Arrow Connector 12">
            <a:extLst>
              <a:ext uri="{FF2B5EF4-FFF2-40B4-BE49-F238E27FC236}">
                <a16:creationId xmlns:a16="http://schemas.microsoft.com/office/drawing/2014/main" id="{FD4B7C5B-510C-F721-226A-254F69576E6B}"/>
              </a:ext>
            </a:extLst>
          </p:cNvPr>
          <p:cNvCxnSpPr>
            <a:stCxn id="4" idx="3"/>
            <a:endCxn id="6" idx="1"/>
          </p:cNvCxnSpPr>
          <p:nvPr/>
        </p:nvCxnSpPr>
        <p:spPr>
          <a:xfrm>
            <a:off x="2206961" y="2077606"/>
            <a:ext cx="674326" cy="0"/>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cxnSp>
        <p:nvCxnSpPr>
          <p:cNvPr id="15" name="Straight Arrow Connector 14">
            <a:extLst>
              <a:ext uri="{FF2B5EF4-FFF2-40B4-BE49-F238E27FC236}">
                <a16:creationId xmlns:a16="http://schemas.microsoft.com/office/drawing/2014/main" id="{37794D76-8A94-5521-D1ED-9DCC3B9FB561}"/>
              </a:ext>
            </a:extLst>
          </p:cNvPr>
          <p:cNvCxnSpPr>
            <a:stCxn id="6" idx="3"/>
            <a:endCxn id="7" idx="1"/>
          </p:cNvCxnSpPr>
          <p:nvPr/>
        </p:nvCxnSpPr>
        <p:spPr>
          <a:xfrm flipV="1">
            <a:off x="4420068" y="2070701"/>
            <a:ext cx="663383" cy="6905"/>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cxnSp>
        <p:nvCxnSpPr>
          <p:cNvPr id="18" name="Straight Arrow Connector 17">
            <a:extLst>
              <a:ext uri="{FF2B5EF4-FFF2-40B4-BE49-F238E27FC236}">
                <a16:creationId xmlns:a16="http://schemas.microsoft.com/office/drawing/2014/main" id="{620EAEAF-8766-2B40-6C6B-52EE8E7EACB7}"/>
              </a:ext>
            </a:extLst>
          </p:cNvPr>
          <p:cNvCxnSpPr>
            <a:stCxn id="7" idx="3"/>
            <a:endCxn id="8" idx="1"/>
          </p:cNvCxnSpPr>
          <p:nvPr/>
        </p:nvCxnSpPr>
        <p:spPr>
          <a:xfrm>
            <a:off x="6622232" y="2070701"/>
            <a:ext cx="580392" cy="0"/>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cxnSp>
        <p:nvCxnSpPr>
          <p:cNvPr id="21" name="Straight Arrow Connector 20">
            <a:extLst>
              <a:ext uri="{FF2B5EF4-FFF2-40B4-BE49-F238E27FC236}">
                <a16:creationId xmlns:a16="http://schemas.microsoft.com/office/drawing/2014/main" id="{0D673616-5116-9B0C-2586-2D57BAF1CB3D}"/>
              </a:ext>
            </a:extLst>
          </p:cNvPr>
          <p:cNvCxnSpPr>
            <a:cxnSpLocks/>
            <a:stCxn id="8" idx="3"/>
            <a:endCxn id="9" idx="1"/>
          </p:cNvCxnSpPr>
          <p:nvPr/>
        </p:nvCxnSpPr>
        <p:spPr>
          <a:xfrm>
            <a:off x="8741405" y="2070701"/>
            <a:ext cx="769391" cy="6056"/>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cxnSp>
        <p:nvCxnSpPr>
          <p:cNvPr id="25" name="Connector: Elbow 24">
            <a:extLst>
              <a:ext uri="{FF2B5EF4-FFF2-40B4-BE49-F238E27FC236}">
                <a16:creationId xmlns:a16="http://schemas.microsoft.com/office/drawing/2014/main" id="{BBD823F0-C751-4B3A-9141-D0EC71E55F9C}"/>
              </a:ext>
            </a:extLst>
          </p:cNvPr>
          <p:cNvCxnSpPr>
            <a:cxnSpLocks/>
            <a:stCxn id="9" idx="2"/>
            <a:endCxn id="10" idx="0"/>
          </p:cNvCxnSpPr>
          <p:nvPr/>
        </p:nvCxnSpPr>
        <p:spPr>
          <a:xfrm rot="5400000">
            <a:off x="5649925" y="-1353119"/>
            <a:ext cx="676551" cy="8583974"/>
          </a:xfrm>
          <a:prstGeom prst="bentConnector3">
            <a:avLst/>
          </a:prstGeom>
          <a:ln>
            <a:tailEnd type="triangle"/>
          </a:ln>
        </p:spPr>
        <p:style>
          <a:lnRef idx="2">
            <a:schemeClr val="accent4"/>
          </a:lnRef>
          <a:fillRef idx="0">
            <a:schemeClr val="accent4"/>
          </a:fillRef>
          <a:effectRef idx="1">
            <a:schemeClr val="accent4"/>
          </a:effectRef>
          <a:fontRef idx="minor">
            <a:schemeClr val="tx1"/>
          </a:fontRef>
        </p:style>
      </p:cxnSp>
      <p:cxnSp>
        <p:nvCxnSpPr>
          <p:cNvPr id="31" name="Straight Arrow Connector 30">
            <a:extLst>
              <a:ext uri="{FF2B5EF4-FFF2-40B4-BE49-F238E27FC236}">
                <a16:creationId xmlns:a16="http://schemas.microsoft.com/office/drawing/2014/main" id="{7711A515-71A7-CA27-777A-76E903C08803}"/>
              </a:ext>
            </a:extLst>
          </p:cNvPr>
          <p:cNvCxnSpPr>
            <a:stCxn id="10" idx="3"/>
            <a:endCxn id="11" idx="1"/>
          </p:cNvCxnSpPr>
          <p:nvPr/>
        </p:nvCxnSpPr>
        <p:spPr>
          <a:xfrm>
            <a:off x="2807209" y="3816818"/>
            <a:ext cx="649574" cy="0"/>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cxnSp>
        <p:nvCxnSpPr>
          <p:cNvPr id="33" name="Straight Arrow Connector 32">
            <a:extLst>
              <a:ext uri="{FF2B5EF4-FFF2-40B4-BE49-F238E27FC236}">
                <a16:creationId xmlns:a16="http://schemas.microsoft.com/office/drawing/2014/main" id="{A98FB7FA-BA2D-5D4E-076F-ACE5D14987C4}"/>
              </a:ext>
            </a:extLst>
          </p:cNvPr>
          <p:cNvCxnSpPr>
            <a:stCxn id="11" idx="3"/>
            <a:endCxn id="3" idx="1"/>
          </p:cNvCxnSpPr>
          <p:nvPr/>
        </p:nvCxnSpPr>
        <p:spPr>
          <a:xfrm>
            <a:off x="5144369" y="3816818"/>
            <a:ext cx="708472" cy="1241"/>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35576022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F6F244-BB67-9B60-CB6B-5D157F65699D}"/>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ACFCC92B-329E-50BC-C846-5F4430735218}"/>
              </a:ext>
            </a:extLst>
          </p:cNvPr>
          <p:cNvSpPr>
            <a:spLocks noGrp="1"/>
          </p:cNvSpPr>
          <p:nvPr>
            <p:ph type="body" idx="1"/>
          </p:nvPr>
        </p:nvSpPr>
        <p:spPr>
          <a:xfrm>
            <a:off x="620619" y="783985"/>
            <a:ext cx="9085241" cy="639762"/>
          </a:xfrm>
        </p:spPr>
        <p:txBody>
          <a:bodyPr/>
          <a:lstStyle/>
          <a:p>
            <a:r>
              <a:rPr lang="en-GB" dirty="0"/>
              <a:t>Step 1. Head to the Healthy Schools North Yorkshire Website and click ‘Start and Award’</a:t>
            </a:r>
          </a:p>
        </p:txBody>
      </p:sp>
      <p:pic>
        <p:nvPicPr>
          <p:cNvPr id="12" name="Picture 11">
            <a:extLst>
              <a:ext uri="{FF2B5EF4-FFF2-40B4-BE49-F238E27FC236}">
                <a16:creationId xmlns:a16="http://schemas.microsoft.com/office/drawing/2014/main" id="{58652D90-6DF1-3E78-DDBA-C23C9D56F258}"/>
              </a:ext>
            </a:extLst>
          </p:cNvPr>
          <p:cNvPicPr>
            <a:picLocks noChangeAspect="1"/>
          </p:cNvPicPr>
          <p:nvPr/>
        </p:nvPicPr>
        <p:blipFill>
          <a:blip r:embed="rId2"/>
          <a:stretch>
            <a:fillRect/>
          </a:stretch>
        </p:blipFill>
        <p:spPr>
          <a:xfrm>
            <a:off x="1288973" y="1834995"/>
            <a:ext cx="9162361" cy="4334984"/>
          </a:xfrm>
          <a:prstGeom prst="rect">
            <a:avLst/>
          </a:prstGeom>
          <a:ln>
            <a:noFill/>
          </a:ln>
          <a:effectLst>
            <a:outerShdw blurRad="292100" dist="139700" dir="2700000" algn="tl" rotWithShape="0">
              <a:srgbClr val="333333">
                <a:alpha val="65000"/>
              </a:srgbClr>
            </a:outerShdw>
          </a:effectLst>
        </p:spPr>
      </p:pic>
      <p:sp>
        <p:nvSpPr>
          <p:cNvPr id="13" name="Rectangle 12">
            <a:extLst>
              <a:ext uri="{FF2B5EF4-FFF2-40B4-BE49-F238E27FC236}">
                <a16:creationId xmlns:a16="http://schemas.microsoft.com/office/drawing/2014/main" id="{136ADE2B-4E35-07CD-DEDA-1BC12DD67A2C}"/>
              </a:ext>
            </a:extLst>
          </p:cNvPr>
          <p:cNvSpPr/>
          <p:nvPr/>
        </p:nvSpPr>
        <p:spPr>
          <a:xfrm>
            <a:off x="9430439" y="1652260"/>
            <a:ext cx="1134737" cy="760164"/>
          </a:xfrm>
          <a:prstGeom prst="rect">
            <a:avLst/>
          </a:prstGeom>
          <a:noFill/>
          <a:ln w="76200">
            <a:solidFill>
              <a:srgbClr val="95D6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8344969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C47EEE-9640-EF5A-796B-C2178C629EC5}"/>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34861229-A8CB-5454-CED2-5078C18E7559}"/>
              </a:ext>
            </a:extLst>
          </p:cNvPr>
          <p:cNvSpPr>
            <a:spLocks noGrp="1"/>
          </p:cNvSpPr>
          <p:nvPr>
            <p:ph type="body" idx="1"/>
          </p:nvPr>
        </p:nvSpPr>
        <p:spPr>
          <a:xfrm>
            <a:off x="620619" y="496765"/>
            <a:ext cx="9085241" cy="639762"/>
          </a:xfrm>
        </p:spPr>
        <p:txBody>
          <a:bodyPr/>
          <a:lstStyle/>
          <a:p>
            <a:r>
              <a:rPr lang="en-GB" dirty="0"/>
              <a:t>Step 2. Select ‘Click here to start a Schools Award’</a:t>
            </a:r>
          </a:p>
        </p:txBody>
      </p:sp>
      <p:pic>
        <p:nvPicPr>
          <p:cNvPr id="3" name="Picture 2">
            <a:extLst>
              <a:ext uri="{FF2B5EF4-FFF2-40B4-BE49-F238E27FC236}">
                <a16:creationId xmlns:a16="http://schemas.microsoft.com/office/drawing/2014/main" id="{2D5BF593-D519-4A53-B142-16F3968A3992}"/>
              </a:ext>
            </a:extLst>
          </p:cNvPr>
          <p:cNvPicPr>
            <a:picLocks noChangeAspect="1"/>
          </p:cNvPicPr>
          <p:nvPr/>
        </p:nvPicPr>
        <p:blipFill>
          <a:blip r:embed="rId2"/>
          <a:stretch>
            <a:fillRect/>
          </a:stretch>
        </p:blipFill>
        <p:spPr>
          <a:xfrm>
            <a:off x="789457" y="1423747"/>
            <a:ext cx="10613083" cy="4937488"/>
          </a:xfrm>
          <a:prstGeom prst="rect">
            <a:avLst/>
          </a:prstGeom>
          <a:ln>
            <a:noFill/>
          </a:ln>
          <a:effectLst>
            <a:outerShdw blurRad="292100" dist="139700" dir="2700000" algn="tl" rotWithShape="0">
              <a:srgbClr val="333333">
                <a:alpha val="65000"/>
              </a:srgbClr>
            </a:outerShdw>
          </a:effectLst>
        </p:spPr>
      </p:pic>
      <p:sp>
        <p:nvSpPr>
          <p:cNvPr id="13" name="Rectangle 12">
            <a:extLst>
              <a:ext uri="{FF2B5EF4-FFF2-40B4-BE49-F238E27FC236}">
                <a16:creationId xmlns:a16="http://schemas.microsoft.com/office/drawing/2014/main" id="{29FD21DC-9E19-0D85-4006-EE6C26009BC5}"/>
              </a:ext>
            </a:extLst>
          </p:cNvPr>
          <p:cNvSpPr/>
          <p:nvPr/>
        </p:nvSpPr>
        <p:spPr>
          <a:xfrm>
            <a:off x="6624808" y="4327125"/>
            <a:ext cx="2353939" cy="531314"/>
          </a:xfrm>
          <a:prstGeom prst="rect">
            <a:avLst/>
          </a:prstGeom>
          <a:noFill/>
          <a:ln w="76200">
            <a:solidFill>
              <a:srgbClr val="95D6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6034843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2D00E9-22E0-26D7-6236-9D7904AED823}"/>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E6640DB6-D0C4-CB65-1510-2EECF645A3A2}"/>
              </a:ext>
            </a:extLst>
          </p:cNvPr>
          <p:cNvSpPr>
            <a:spLocks noGrp="1"/>
          </p:cNvSpPr>
          <p:nvPr>
            <p:ph type="body" idx="1"/>
          </p:nvPr>
        </p:nvSpPr>
        <p:spPr>
          <a:xfrm>
            <a:off x="620619" y="496765"/>
            <a:ext cx="9085241" cy="639762"/>
          </a:xfrm>
        </p:spPr>
        <p:txBody>
          <a:bodyPr/>
          <a:lstStyle/>
          <a:p>
            <a:r>
              <a:rPr lang="en-GB" dirty="0"/>
              <a:t>Step 3.  If you don’t have an account, click ‘register’ and complete the registration form</a:t>
            </a:r>
          </a:p>
        </p:txBody>
      </p:sp>
      <p:pic>
        <p:nvPicPr>
          <p:cNvPr id="4" name="Picture 3">
            <a:extLst>
              <a:ext uri="{FF2B5EF4-FFF2-40B4-BE49-F238E27FC236}">
                <a16:creationId xmlns:a16="http://schemas.microsoft.com/office/drawing/2014/main" id="{89F4400B-376D-7F65-859E-EFEE85875729}"/>
              </a:ext>
            </a:extLst>
          </p:cNvPr>
          <p:cNvPicPr>
            <a:picLocks noChangeAspect="1"/>
          </p:cNvPicPr>
          <p:nvPr/>
        </p:nvPicPr>
        <p:blipFill>
          <a:blip r:embed="rId2"/>
          <a:stretch>
            <a:fillRect/>
          </a:stretch>
        </p:blipFill>
        <p:spPr>
          <a:xfrm>
            <a:off x="620619" y="1585069"/>
            <a:ext cx="5874425" cy="3503942"/>
          </a:xfrm>
          <a:prstGeom prst="rect">
            <a:avLst/>
          </a:prstGeom>
          <a:ln>
            <a:noFill/>
          </a:ln>
          <a:effectLst>
            <a:outerShdw blurRad="292100" dist="139700" dir="2700000" algn="tl" rotWithShape="0">
              <a:srgbClr val="333333">
                <a:alpha val="65000"/>
              </a:srgbClr>
            </a:outerShdw>
          </a:effectLst>
        </p:spPr>
      </p:pic>
      <p:sp>
        <p:nvSpPr>
          <p:cNvPr id="13" name="Rectangle 12">
            <a:extLst>
              <a:ext uri="{FF2B5EF4-FFF2-40B4-BE49-F238E27FC236}">
                <a16:creationId xmlns:a16="http://schemas.microsoft.com/office/drawing/2014/main" id="{40447794-1DF8-501D-E334-8C2CDB82AD5F}"/>
              </a:ext>
            </a:extLst>
          </p:cNvPr>
          <p:cNvSpPr/>
          <p:nvPr/>
        </p:nvSpPr>
        <p:spPr>
          <a:xfrm>
            <a:off x="3433590" y="4240711"/>
            <a:ext cx="1436784" cy="463265"/>
          </a:xfrm>
          <a:prstGeom prst="rect">
            <a:avLst/>
          </a:prstGeom>
          <a:noFill/>
          <a:ln w="76200">
            <a:solidFill>
              <a:srgbClr val="95D6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Picture 5">
            <a:extLst>
              <a:ext uri="{FF2B5EF4-FFF2-40B4-BE49-F238E27FC236}">
                <a16:creationId xmlns:a16="http://schemas.microsoft.com/office/drawing/2014/main" id="{C02F460C-EFBF-7D27-1FC5-31607619636C}"/>
              </a:ext>
            </a:extLst>
          </p:cNvPr>
          <p:cNvPicPr>
            <a:picLocks noChangeAspect="1"/>
          </p:cNvPicPr>
          <p:nvPr/>
        </p:nvPicPr>
        <p:blipFill>
          <a:blip r:embed="rId3"/>
          <a:stretch>
            <a:fillRect/>
          </a:stretch>
        </p:blipFill>
        <p:spPr>
          <a:xfrm>
            <a:off x="7080003" y="1035585"/>
            <a:ext cx="2808548" cy="560207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1893825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F6051E-44B1-7814-1FC1-3B06AD73D19C}"/>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FE753429-0B7D-88CD-43D5-3C07099B8BC1}"/>
              </a:ext>
            </a:extLst>
          </p:cNvPr>
          <p:cNvSpPr>
            <a:spLocks noGrp="1"/>
          </p:cNvSpPr>
          <p:nvPr>
            <p:ph type="body" idx="1"/>
          </p:nvPr>
        </p:nvSpPr>
        <p:spPr>
          <a:xfrm>
            <a:off x="620619" y="496765"/>
            <a:ext cx="9085241" cy="639762"/>
          </a:xfrm>
        </p:spPr>
        <p:txBody>
          <a:bodyPr/>
          <a:lstStyle/>
          <a:p>
            <a:r>
              <a:rPr lang="en-GB" dirty="0"/>
              <a:t>Step 4. Once you have logged in, select ‘climate action plan’ from the Schools – Award Level menu</a:t>
            </a:r>
          </a:p>
        </p:txBody>
      </p:sp>
      <p:pic>
        <p:nvPicPr>
          <p:cNvPr id="3" name="Picture 2" descr="A screenshot of a blue and purple sign&#10;&#10;AI-generated content may be incorrect.">
            <a:extLst>
              <a:ext uri="{FF2B5EF4-FFF2-40B4-BE49-F238E27FC236}">
                <a16:creationId xmlns:a16="http://schemas.microsoft.com/office/drawing/2014/main" id="{8B8C0FB7-1ECE-3619-9438-146B8D3B2B24}"/>
              </a:ext>
            </a:extLst>
          </p:cNvPr>
          <p:cNvPicPr>
            <a:picLocks noChangeAspect="1"/>
          </p:cNvPicPr>
          <p:nvPr/>
        </p:nvPicPr>
        <p:blipFill>
          <a:blip r:embed="rId2"/>
          <a:stretch>
            <a:fillRect/>
          </a:stretch>
        </p:blipFill>
        <p:spPr>
          <a:xfrm>
            <a:off x="1041681" y="1606659"/>
            <a:ext cx="8132299" cy="3044431"/>
          </a:xfrm>
          <a:prstGeom prst="rect">
            <a:avLst/>
          </a:prstGeom>
          <a:ln>
            <a:noFill/>
          </a:ln>
          <a:effectLst>
            <a:outerShdw blurRad="292100" dist="139700" dir="2700000" algn="tl" rotWithShape="0">
              <a:srgbClr val="333333">
                <a:alpha val="65000"/>
              </a:srgbClr>
            </a:outerShdw>
          </a:effectLst>
        </p:spPr>
      </p:pic>
      <p:sp>
        <p:nvSpPr>
          <p:cNvPr id="4" name="Rectangle 3">
            <a:extLst>
              <a:ext uri="{FF2B5EF4-FFF2-40B4-BE49-F238E27FC236}">
                <a16:creationId xmlns:a16="http://schemas.microsoft.com/office/drawing/2014/main" id="{996EDF99-C3FF-E422-9E0C-556392BFEED6}"/>
              </a:ext>
            </a:extLst>
          </p:cNvPr>
          <p:cNvSpPr/>
          <p:nvPr/>
        </p:nvSpPr>
        <p:spPr>
          <a:xfrm>
            <a:off x="916026" y="3571001"/>
            <a:ext cx="4030728" cy="1315792"/>
          </a:xfrm>
          <a:prstGeom prst="rect">
            <a:avLst/>
          </a:prstGeom>
          <a:noFill/>
          <a:ln w="76200">
            <a:solidFill>
              <a:srgbClr val="95D6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67747208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4F5BB0-ED0E-0073-D93E-1FAC0FA82070}"/>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75BA5C0A-2B47-A71A-AA31-3AD7B3E69FEA}"/>
              </a:ext>
            </a:extLst>
          </p:cNvPr>
          <p:cNvSpPr>
            <a:spLocks noGrp="1"/>
          </p:cNvSpPr>
          <p:nvPr>
            <p:ph type="body" idx="1"/>
          </p:nvPr>
        </p:nvSpPr>
        <p:spPr>
          <a:xfrm>
            <a:off x="620619" y="496765"/>
            <a:ext cx="9085241" cy="639762"/>
          </a:xfrm>
        </p:spPr>
        <p:txBody>
          <a:bodyPr/>
          <a:lstStyle/>
          <a:p>
            <a:r>
              <a:rPr lang="en-GB" dirty="0"/>
              <a:t>Step 5. Click ‘upload a copy of your climate action plan’</a:t>
            </a:r>
          </a:p>
        </p:txBody>
      </p:sp>
      <p:pic>
        <p:nvPicPr>
          <p:cNvPr id="2" name="Picture 1" descr="A screenshot of a computer&#10;&#10;AI-generated content may be incorrect.">
            <a:extLst>
              <a:ext uri="{FF2B5EF4-FFF2-40B4-BE49-F238E27FC236}">
                <a16:creationId xmlns:a16="http://schemas.microsoft.com/office/drawing/2014/main" id="{9462BBA0-2446-655E-281F-D3F3EE2B539C}"/>
              </a:ext>
            </a:extLst>
          </p:cNvPr>
          <p:cNvPicPr>
            <a:picLocks noChangeAspect="1"/>
          </p:cNvPicPr>
          <p:nvPr/>
        </p:nvPicPr>
        <p:blipFill>
          <a:blip r:embed="rId2"/>
          <a:stretch>
            <a:fillRect/>
          </a:stretch>
        </p:blipFill>
        <p:spPr>
          <a:xfrm>
            <a:off x="620620" y="1361380"/>
            <a:ext cx="5647152" cy="2133479"/>
          </a:xfrm>
          <a:prstGeom prst="rect">
            <a:avLst/>
          </a:prstGeom>
          <a:ln>
            <a:noFill/>
          </a:ln>
          <a:effectLst>
            <a:outerShdw blurRad="292100" dist="139700" dir="2700000" algn="tl" rotWithShape="0">
              <a:srgbClr val="333333">
                <a:alpha val="65000"/>
              </a:srgbClr>
            </a:outerShdw>
          </a:effectLst>
        </p:spPr>
      </p:pic>
      <p:sp>
        <p:nvSpPr>
          <p:cNvPr id="4" name="Rectangle 3">
            <a:extLst>
              <a:ext uri="{FF2B5EF4-FFF2-40B4-BE49-F238E27FC236}">
                <a16:creationId xmlns:a16="http://schemas.microsoft.com/office/drawing/2014/main" id="{B0484B6B-33C2-AE68-01EC-ABF1DED500B4}"/>
              </a:ext>
            </a:extLst>
          </p:cNvPr>
          <p:cNvSpPr/>
          <p:nvPr/>
        </p:nvSpPr>
        <p:spPr>
          <a:xfrm>
            <a:off x="620619" y="2893103"/>
            <a:ext cx="5731510" cy="502170"/>
          </a:xfrm>
          <a:prstGeom prst="rect">
            <a:avLst/>
          </a:prstGeom>
          <a:noFill/>
          <a:ln w="76200">
            <a:solidFill>
              <a:srgbClr val="95D6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a:extLst>
              <a:ext uri="{FF2B5EF4-FFF2-40B4-BE49-F238E27FC236}">
                <a16:creationId xmlns:a16="http://schemas.microsoft.com/office/drawing/2014/main" id="{6358C4D8-0849-5A03-BAF2-248A5E9D5A7C}"/>
              </a:ext>
            </a:extLst>
          </p:cNvPr>
          <p:cNvPicPr>
            <a:picLocks noChangeAspect="1"/>
          </p:cNvPicPr>
          <p:nvPr/>
        </p:nvPicPr>
        <p:blipFill>
          <a:blip r:embed="rId3"/>
          <a:stretch>
            <a:fillRect/>
          </a:stretch>
        </p:blipFill>
        <p:spPr>
          <a:xfrm>
            <a:off x="5163239" y="3618324"/>
            <a:ext cx="5731510" cy="3067050"/>
          </a:xfrm>
          <a:prstGeom prst="rect">
            <a:avLst/>
          </a:prstGeom>
          <a:ln>
            <a:noFill/>
          </a:ln>
          <a:effectLst>
            <a:outerShdw blurRad="292100" dist="139700" dir="2700000" algn="tl" rotWithShape="0">
              <a:srgbClr val="333333">
                <a:alpha val="65000"/>
              </a:srgbClr>
            </a:outerShdw>
          </a:effectLst>
        </p:spPr>
      </p:pic>
      <p:sp>
        <p:nvSpPr>
          <p:cNvPr id="6" name="Rectangle 5">
            <a:extLst>
              <a:ext uri="{FF2B5EF4-FFF2-40B4-BE49-F238E27FC236}">
                <a16:creationId xmlns:a16="http://schemas.microsoft.com/office/drawing/2014/main" id="{F3045C4B-47EE-4D0D-D1C8-9B3C700EA7EB}"/>
              </a:ext>
            </a:extLst>
          </p:cNvPr>
          <p:cNvSpPr/>
          <p:nvPr/>
        </p:nvSpPr>
        <p:spPr>
          <a:xfrm>
            <a:off x="9645900" y="5314940"/>
            <a:ext cx="1183892" cy="502170"/>
          </a:xfrm>
          <a:prstGeom prst="rect">
            <a:avLst/>
          </a:prstGeom>
          <a:noFill/>
          <a:ln w="76200">
            <a:solidFill>
              <a:srgbClr val="95D6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7075ADEC-3CFA-690F-AADD-0E4CFECFAC5D}"/>
              </a:ext>
            </a:extLst>
          </p:cNvPr>
          <p:cNvSpPr/>
          <p:nvPr/>
        </p:nvSpPr>
        <p:spPr>
          <a:xfrm>
            <a:off x="7437048" y="6183204"/>
            <a:ext cx="1183892" cy="502170"/>
          </a:xfrm>
          <a:prstGeom prst="rect">
            <a:avLst/>
          </a:prstGeom>
          <a:noFill/>
          <a:ln w="76200">
            <a:solidFill>
              <a:srgbClr val="95D6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70583152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B81D20-30BC-52E6-67AE-E5B48CCD71EE}"/>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A89951D3-9803-571A-5041-398EE54DF4A2}"/>
              </a:ext>
            </a:extLst>
          </p:cNvPr>
          <p:cNvSpPr>
            <a:spLocks noGrp="1"/>
          </p:cNvSpPr>
          <p:nvPr>
            <p:ph type="body" idx="1"/>
          </p:nvPr>
        </p:nvSpPr>
        <p:spPr>
          <a:xfrm>
            <a:off x="620619" y="496765"/>
            <a:ext cx="9085241" cy="639762"/>
          </a:xfrm>
        </p:spPr>
        <p:txBody>
          <a:bodyPr/>
          <a:lstStyle/>
          <a:p>
            <a:r>
              <a:rPr lang="en-GB" dirty="0"/>
              <a:t>Set submission dates</a:t>
            </a:r>
          </a:p>
        </p:txBody>
      </p:sp>
      <p:sp>
        <p:nvSpPr>
          <p:cNvPr id="9" name="TextBox 8">
            <a:extLst>
              <a:ext uri="{FF2B5EF4-FFF2-40B4-BE49-F238E27FC236}">
                <a16:creationId xmlns:a16="http://schemas.microsoft.com/office/drawing/2014/main" id="{3F9C9F92-C282-5336-A765-5B1CA701B3F1}"/>
              </a:ext>
            </a:extLst>
          </p:cNvPr>
          <p:cNvSpPr txBox="1"/>
          <p:nvPr/>
        </p:nvSpPr>
        <p:spPr>
          <a:xfrm>
            <a:off x="620619" y="1357064"/>
            <a:ext cx="10592024" cy="1763560"/>
          </a:xfrm>
          <a:prstGeom prst="rect">
            <a:avLst/>
          </a:prstGeom>
          <a:noFill/>
        </p:spPr>
        <p:txBody>
          <a:bodyPr wrap="square">
            <a:spAutoFit/>
          </a:bodyPr>
          <a:lstStyle/>
          <a:p>
            <a:pPr algn="just">
              <a:lnSpc>
                <a:spcPct val="107000"/>
              </a:lnSpc>
              <a:spcAft>
                <a:spcPts val="800"/>
              </a:spcAft>
              <a:buNone/>
            </a:pPr>
            <a:r>
              <a:rPr lang="en-GB" sz="1500" kern="100" dirty="0">
                <a:effectLst/>
                <a:ea typeface="Aptos" panose="020B0004020202020204" pitchFamily="34" charset="0"/>
                <a:cs typeface="Times New Roman" panose="02020603050405020304" pitchFamily="18" charset="0"/>
              </a:rPr>
              <a:t>There are three set submission dates each academic year for schools wishing to apply for the Green Badge. You can find the full details of the submission deadlines on the </a:t>
            </a:r>
            <a:r>
              <a:rPr lang="en-GB" sz="1500" b="1" kern="100" dirty="0">
                <a:effectLst/>
                <a:ea typeface="Aptos" panose="020B0004020202020204" pitchFamily="34" charset="0"/>
                <a:cs typeface="Times New Roman" panose="02020603050405020304" pitchFamily="18" charset="0"/>
              </a:rPr>
              <a:t>Healthy Schools website</a:t>
            </a:r>
            <a:r>
              <a:rPr lang="en-GB" sz="1500" kern="100" dirty="0">
                <a:effectLst/>
                <a:ea typeface="Aptos" panose="020B0004020202020204" pitchFamily="34" charset="0"/>
                <a:cs typeface="Times New Roman" panose="02020603050405020304" pitchFamily="18" charset="0"/>
              </a:rPr>
              <a:t>, so you can plan ahead and make sure your application is submitted on time.</a:t>
            </a:r>
          </a:p>
          <a:p>
            <a:pPr>
              <a:lnSpc>
                <a:spcPct val="107000"/>
              </a:lnSpc>
              <a:spcAft>
                <a:spcPts val="800"/>
              </a:spcAft>
              <a:buNone/>
            </a:pPr>
            <a:r>
              <a:rPr lang="en-GB" sz="1500" b="1" kern="100" dirty="0">
                <a:effectLst/>
                <a:ea typeface="Aptos" panose="020B0004020202020204" pitchFamily="34" charset="0"/>
                <a:cs typeface="Times New Roman" panose="02020603050405020304" pitchFamily="18" charset="0"/>
              </a:rPr>
              <a:t>Contact Details:</a:t>
            </a:r>
            <a:endParaRPr lang="en-GB" sz="1500" kern="100" dirty="0">
              <a:effectLst/>
              <a:ea typeface="Aptos" panose="020B0004020202020204" pitchFamily="34" charset="0"/>
              <a:cs typeface="Times New Roman" panose="02020603050405020304" pitchFamily="18" charset="0"/>
            </a:endParaRPr>
          </a:p>
          <a:p>
            <a:pPr>
              <a:lnSpc>
                <a:spcPct val="107000"/>
              </a:lnSpc>
              <a:spcAft>
                <a:spcPts val="800"/>
              </a:spcAft>
              <a:buNone/>
            </a:pPr>
            <a:r>
              <a:rPr lang="en-GB" sz="1500" kern="100" dirty="0">
                <a:effectLst/>
                <a:ea typeface="Aptos" panose="020B0004020202020204" pitchFamily="34" charset="0"/>
                <a:cs typeface="Times New Roman" panose="02020603050405020304" pitchFamily="18" charset="0"/>
              </a:rPr>
              <a:t>If you need any support applying for your Green Badge, please contact Ruth Stacey, Healthy Schools Programme Manager: </a:t>
            </a:r>
            <a:r>
              <a:rPr lang="en-GB" sz="1500" u="sng" kern="100" dirty="0">
                <a:solidFill>
                  <a:srgbClr val="467886"/>
                </a:solidFill>
                <a:effectLst/>
                <a:ea typeface="Aptos" panose="020B0004020202020204" pitchFamily="34" charset="0"/>
                <a:cs typeface="Times New Roman" panose="02020603050405020304" pitchFamily="18" charset="0"/>
                <a:hlinkClick r:id="rId2"/>
              </a:rPr>
              <a:t>healthyschools@northyorks.gov.uk</a:t>
            </a:r>
            <a:r>
              <a:rPr lang="en-GB" sz="1500" b="1" kern="100" dirty="0">
                <a:effectLst/>
                <a:ea typeface="Aptos" panose="020B0004020202020204" pitchFamily="34" charset="0"/>
                <a:cs typeface="Times New Roman" panose="02020603050405020304" pitchFamily="18" charset="0"/>
              </a:rPr>
              <a:t> </a:t>
            </a:r>
            <a:endParaRPr lang="en-GB" sz="1500" kern="100" dirty="0">
              <a:effectLst/>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42285926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6B06AE-69A0-4F79-933E-56EF4BEBECD9}"/>
            </a:ext>
          </a:extLst>
        </p:cNvPr>
        <p:cNvGrpSpPr/>
        <p:nvPr/>
      </p:nvGrpSpPr>
      <p:grpSpPr>
        <a:xfrm>
          <a:off x="0" y="0"/>
          <a:ext cx="0" cy="0"/>
          <a:chOff x="0" y="0"/>
          <a:chExt cx="0" cy="0"/>
        </a:xfrm>
      </p:grpSpPr>
      <p:sp>
        <p:nvSpPr>
          <p:cNvPr id="7" name="Content Placeholder 6">
            <a:extLst>
              <a:ext uri="{FF2B5EF4-FFF2-40B4-BE49-F238E27FC236}">
                <a16:creationId xmlns:a16="http://schemas.microsoft.com/office/drawing/2014/main" id="{EED98A38-1F34-7145-0558-16BD790ECC0A}"/>
              </a:ext>
            </a:extLst>
          </p:cNvPr>
          <p:cNvSpPr>
            <a:spLocks noGrp="1"/>
          </p:cNvSpPr>
          <p:nvPr>
            <p:ph sz="half" idx="2"/>
          </p:nvPr>
        </p:nvSpPr>
        <p:spPr>
          <a:xfrm>
            <a:off x="609599" y="1133856"/>
            <a:ext cx="10799749" cy="5477256"/>
          </a:xfrm>
          <a:solidFill>
            <a:srgbClr val="FFFFFF">
              <a:alpha val="92157"/>
            </a:srgbClr>
          </a:solidFill>
          <a:ln>
            <a:solidFill>
              <a:srgbClr val="95D600"/>
            </a:solidFill>
          </a:ln>
        </p:spPr>
        <p:style>
          <a:lnRef idx="2">
            <a:schemeClr val="accent1"/>
          </a:lnRef>
          <a:fillRef idx="1">
            <a:schemeClr val="lt1"/>
          </a:fillRef>
          <a:effectRef idx="0">
            <a:schemeClr val="accent1"/>
          </a:effectRef>
          <a:fontRef idx="minor">
            <a:schemeClr val="dk1"/>
          </a:fontRef>
        </p:style>
        <p:txBody>
          <a:bodyPr/>
          <a:lstStyle/>
          <a:p>
            <a:pPr marL="0" indent="0">
              <a:buNone/>
            </a:pPr>
            <a:r>
              <a:rPr lang="en-GB" sz="1500" b="1" dirty="0"/>
              <a:t>1- Appoint a Sustainability Lead, or better,  a Sustainability Team!</a:t>
            </a:r>
          </a:p>
          <a:p>
            <a:pPr marL="0" indent="0">
              <a:buNone/>
            </a:pPr>
            <a:r>
              <a:rPr lang="en-GB" sz="1500" dirty="0"/>
              <a:t>The Department for Education requires all schools to have a Sustainability Lead. However, to really ensure this work is embedded and delivered we would recommend creating a sustainability team that draws on the different roles, expertise and specialism of your staff, school users, governors, parents and students.</a:t>
            </a:r>
            <a:endParaRPr lang="en-GB" sz="1500" b="1" dirty="0"/>
          </a:p>
          <a:p>
            <a:pPr marL="0" indent="0">
              <a:buNone/>
            </a:pPr>
            <a:r>
              <a:rPr lang="en-GB" sz="1500" b="1" dirty="0"/>
              <a:t>2 – Understand where you are starting from</a:t>
            </a:r>
          </a:p>
          <a:p>
            <a:pPr marL="0" indent="0">
              <a:buNone/>
            </a:pPr>
            <a:r>
              <a:rPr lang="en-GB" sz="1500" dirty="0"/>
              <a:t>Establishing baseline data across all four pillars will help you effectively identify your best opportunities and your key challenges.  Your first climate action plan may focus entirely on establishing your baseline (</a:t>
            </a:r>
            <a:r>
              <a:rPr lang="en-GB" sz="1500" dirty="0">
                <a:hlinkClick r:id="rId2" action="ppaction://hlinksldjump"/>
              </a:rPr>
              <a:t>see our template for such a plan</a:t>
            </a:r>
            <a:r>
              <a:rPr lang="en-GB" sz="1500" dirty="0"/>
              <a:t>), we have included more information on how you might do that in each section of our guide.</a:t>
            </a:r>
          </a:p>
          <a:p>
            <a:pPr marL="0" indent="0">
              <a:buNone/>
            </a:pPr>
            <a:r>
              <a:rPr lang="en-GB" sz="1500" b="1" dirty="0"/>
              <a:t>3 – Look for easy wins</a:t>
            </a:r>
          </a:p>
          <a:p>
            <a:pPr marL="0" indent="0">
              <a:buNone/>
            </a:pPr>
            <a:r>
              <a:rPr lang="en-GB" sz="1500" dirty="0"/>
              <a:t>Easy wins are the low cost, quick-to-implement actions that quickly return results and help you get closer to your goals.  Securing the quick wins early in the process can help create a sense of momentum and is a way to motivate and engagement the school community with your climate action plan.</a:t>
            </a:r>
          </a:p>
          <a:p>
            <a:pPr marL="0" indent="0">
              <a:buNone/>
            </a:pPr>
            <a:r>
              <a:rPr lang="en-GB" sz="1500" b="1" dirty="0"/>
              <a:t>4 – Make sure your actions are SMART</a:t>
            </a:r>
          </a:p>
          <a:p>
            <a:pPr marL="0" indent="0">
              <a:buNone/>
            </a:pPr>
            <a:r>
              <a:rPr lang="en-GB" sz="1500" dirty="0"/>
              <a:t>All the actions you plan should be specific, measurable, achievable, relevant and time-based. </a:t>
            </a:r>
          </a:p>
          <a:p>
            <a:pPr marL="0" indent="0">
              <a:buNone/>
            </a:pPr>
            <a:r>
              <a:rPr lang="en-GB" sz="1500" b="1" dirty="0"/>
              <a:t>5 – Revisit, review and update</a:t>
            </a:r>
          </a:p>
          <a:p>
            <a:pPr marL="0" indent="0">
              <a:buNone/>
            </a:pPr>
            <a:r>
              <a:rPr lang="en-GB" sz="1500" dirty="0"/>
              <a:t>Your CAP should be a live, constantly-evolving document that can be added to and adapted over time. Make sure you revisit and update your plan at regular intervals to build on the work that you are doing. Whilst your first CAP might focus heavily on establishing a baseline against each pillar, your future CAPs can build on this work targeting key areas for action and building on the work you have already done.</a:t>
            </a:r>
          </a:p>
          <a:p>
            <a:pPr marL="0" indent="0">
              <a:buNone/>
            </a:pPr>
            <a:endParaRPr lang="en-GB" sz="1500" dirty="0"/>
          </a:p>
          <a:p>
            <a:pPr marL="0" indent="0" algn="ctr">
              <a:buNone/>
            </a:pPr>
            <a:r>
              <a:rPr lang="en-GB" sz="1500" b="1" dirty="0"/>
              <a:t>Your plan doesn’t have to be a lengthy document that sits unused; it’s better for it to be a short, usable and growing plan.</a:t>
            </a:r>
          </a:p>
        </p:txBody>
      </p:sp>
      <p:sp>
        <p:nvSpPr>
          <p:cNvPr id="2" name="Title 1">
            <a:extLst>
              <a:ext uri="{FF2B5EF4-FFF2-40B4-BE49-F238E27FC236}">
                <a16:creationId xmlns:a16="http://schemas.microsoft.com/office/drawing/2014/main" id="{9283C944-D92E-07F4-35FC-5D6D865BE173}"/>
              </a:ext>
            </a:extLst>
          </p:cNvPr>
          <p:cNvSpPr>
            <a:spLocks noGrp="1"/>
          </p:cNvSpPr>
          <p:nvPr>
            <p:ph type="title"/>
          </p:nvPr>
        </p:nvSpPr>
        <p:spPr>
          <a:xfrm>
            <a:off x="523073" y="0"/>
            <a:ext cx="10972800" cy="1143000"/>
          </a:xfrm>
        </p:spPr>
        <p:txBody>
          <a:bodyPr/>
          <a:lstStyle/>
          <a:p>
            <a:r>
              <a:rPr lang="en-GB" dirty="0">
                <a:solidFill>
                  <a:srgbClr val="95D600"/>
                </a:solidFill>
              </a:rPr>
              <a:t>New to climate action plans?</a:t>
            </a:r>
          </a:p>
        </p:txBody>
      </p:sp>
    </p:spTree>
    <p:extLst>
      <p:ext uri="{BB962C8B-B14F-4D97-AF65-F5344CB8AC3E}">
        <p14:creationId xmlns:p14="http://schemas.microsoft.com/office/powerpoint/2010/main" val="34759129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E4DB91-C340-135C-F43E-F8CAD148E39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E6CFDFD-2B61-80B7-80F3-4DF5D6520D17}"/>
              </a:ext>
            </a:extLst>
          </p:cNvPr>
          <p:cNvSpPr>
            <a:spLocks noGrp="1"/>
          </p:cNvSpPr>
          <p:nvPr>
            <p:ph type="title"/>
          </p:nvPr>
        </p:nvSpPr>
        <p:spPr>
          <a:xfrm>
            <a:off x="523074" y="210312"/>
            <a:ext cx="10972800" cy="1143000"/>
          </a:xfrm>
        </p:spPr>
        <p:txBody>
          <a:bodyPr/>
          <a:lstStyle/>
          <a:p>
            <a:r>
              <a:rPr lang="en-GB" dirty="0">
                <a:solidFill>
                  <a:srgbClr val="95D600"/>
                </a:solidFill>
              </a:rPr>
              <a:t>Building on an existing CAP?</a:t>
            </a:r>
          </a:p>
        </p:txBody>
      </p:sp>
      <p:sp>
        <p:nvSpPr>
          <p:cNvPr id="7" name="Content Placeholder 6">
            <a:extLst>
              <a:ext uri="{FF2B5EF4-FFF2-40B4-BE49-F238E27FC236}">
                <a16:creationId xmlns:a16="http://schemas.microsoft.com/office/drawing/2014/main" id="{2B20A0A1-23ED-742A-CB68-E4DEA8F70CDE}"/>
              </a:ext>
            </a:extLst>
          </p:cNvPr>
          <p:cNvSpPr>
            <a:spLocks noGrp="1"/>
          </p:cNvSpPr>
          <p:nvPr>
            <p:ph sz="half" idx="2"/>
          </p:nvPr>
        </p:nvSpPr>
        <p:spPr>
          <a:xfrm>
            <a:off x="609599" y="1353312"/>
            <a:ext cx="10799749" cy="4818888"/>
          </a:xfrm>
          <a:solidFill>
            <a:srgbClr val="FFFFFF">
              <a:alpha val="92157"/>
            </a:srgbClr>
          </a:solidFill>
          <a:ln>
            <a:solidFill>
              <a:srgbClr val="95D600"/>
            </a:solidFill>
          </a:ln>
        </p:spPr>
        <p:style>
          <a:lnRef idx="2">
            <a:schemeClr val="accent1"/>
          </a:lnRef>
          <a:fillRef idx="1">
            <a:schemeClr val="lt1"/>
          </a:fillRef>
          <a:effectRef idx="0">
            <a:schemeClr val="accent1"/>
          </a:effectRef>
          <a:fontRef idx="minor">
            <a:schemeClr val="dk1"/>
          </a:fontRef>
        </p:style>
        <p:txBody>
          <a:bodyPr/>
          <a:lstStyle/>
          <a:p>
            <a:pPr marL="0" indent="0">
              <a:buNone/>
            </a:pPr>
            <a:r>
              <a:rPr lang="en-GB" sz="1500" b="1" dirty="0"/>
              <a:t>1 – Remain impact focused when increasing your ambition</a:t>
            </a:r>
          </a:p>
          <a:p>
            <a:pPr marL="0" indent="0">
              <a:buNone/>
            </a:pPr>
            <a:r>
              <a:rPr lang="en-GB" sz="1500" dirty="0"/>
              <a:t>Not every action you identify is going to be a quick win, especially when you are already on your climate action journey.  When looking at more complex or costly actions, it is important to dig into the impact these actions might have. Prioritise action based on impact - there’s no point sinking resource into an action that will do very little to shift the dial!</a:t>
            </a:r>
          </a:p>
          <a:p>
            <a:pPr marL="0" indent="0">
              <a:buNone/>
            </a:pPr>
            <a:r>
              <a:rPr lang="en-GB" sz="1500" b="1" dirty="0"/>
              <a:t>2 – Think about who you need on board to make the change a success</a:t>
            </a:r>
          </a:p>
          <a:p>
            <a:pPr marL="0" indent="0">
              <a:buNone/>
            </a:pPr>
            <a:r>
              <a:rPr lang="en-GB" sz="1500" dirty="0"/>
              <a:t>Engaging staff, students and the wider community will be essential to the success of your climate actions. For any action, make sure you map out how you will engage and mobilise your school community to maximise the impact.</a:t>
            </a:r>
          </a:p>
          <a:p>
            <a:pPr marL="0" indent="0">
              <a:buNone/>
            </a:pPr>
            <a:r>
              <a:rPr lang="en-GB" sz="1500" b="1" dirty="0"/>
              <a:t>3 – Draw on the support available for schools</a:t>
            </a:r>
          </a:p>
          <a:p>
            <a:pPr marL="0" indent="0">
              <a:buNone/>
            </a:pPr>
            <a:r>
              <a:rPr lang="en-GB" sz="1500" dirty="0"/>
              <a:t>There are so many partners and organisations who can help schools take climate action, in this guide we have listed some </a:t>
            </a:r>
            <a:r>
              <a:rPr lang="en-GB" sz="1500" dirty="0">
                <a:hlinkClick r:id="rId2" action="ppaction://hlinksldjump"/>
              </a:rPr>
              <a:t>key contacts and organisations who can support you</a:t>
            </a:r>
            <a:r>
              <a:rPr lang="en-GB" sz="1500" dirty="0"/>
              <a:t>.</a:t>
            </a:r>
          </a:p>
          <a:p>
            <a:pPr marL="0" indent="0">
              <a:buNone/>
            </a:pPr>
            <a:r>
              <a:rPr lang="en-GB" sz="1500" b="1" dirty="0"/>
              <a:t>4 – Make sure your Actions are SMART</a:t>
            </a:r>
          </a:p>
          <a:p>
            <a:pPr marL="0" indent="0">
              <a:buNone/>
            </a:pPr>
            <a:r>
              <a:rPr lang="en-GB" sz="1500" dirty="0"/>
              <a:t>All the actions you plan should be specific, measurable, achievable, relevant and time-based. </a:t>
            </a:r>
          </a:p>
          <a:p>
            <a:pPr marL="0" indent="0">
              <a:buNone/>
            </a:pPr>
            <a:r>
              <a:rPr lang="en-GB" sz="1500" b="1" dirty="0"/>
              <a:t>5 – Revisit, review and update</a:t>
            </a:r>
          </a:p>
          <a:p>
            <a:pPr marL="0" indent="0">
              <a:buNone/>
            </a:pPr>
            <a:r>
              <a:rPr lang="en-GB" sz="1500" dirty="0"/>
              <a:t>Your CAP should be a live, constantly-evolving document that can be added to and adapted over time. Make sure you revisit and update your plan at regular intervals to build on the work that you are doing.</a:t>
            </a:r>
          </a:p>
          <a:p>
            <a:pPr marL="0" indent="0">
              <a:buNone/>
            </a:pPr>
            <a:endParaRPr lang="en-GB" sz="1500" dirty="0"/>
          </a:p>
          <a:p>
            <a:pPr marL="0" indent="0" algn="ctr">
              <a:buNone/>
            </a:pPr>
            <a:r>
              <a:rPr lang="en-GB" sz="1500" b="1" dirty="0"/>
              <a:t>Your plan doesn’t have to be a lengthy document that sits unused; it’s better for it to be a short, usable and growing plan.</a:t>
            </a:r>
          </a:p>
          <a:p>
            <a:pPr marL="0" indent="0" algn="ctr">
              <a:buNone/>
            </a:pPr>
            <a:endParaRPr lang="en-GB" sz="1500" dirty="0"/>
          </a:p>
        </p:txBody>
      </p:sp>
    </p:spTree>
    <p:extLst>
      <p:ext uri="{BB962C8B-B14F-4D97-AF65-F5344CB8AC3E}">
        <p14:creationId xmlns:p14="http://schemas.microsoft.com/office/powerpoint/2010/main" val="33261319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338B2F-6386-4A09-756C-7C4D980B5F6E}"/>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CE69B97A-CCC3-B431-0F62-6F9FE1C0C2A9}"/>
              </a:ext>
            </a:extLst>
          </p:cNvPr>
          <p:cNvSpPr txBox="1">
            <a:spLocks/>
          </p:cNvSpPr>
          <p:nvPr/>
        </p:nvSpPr>
        <p:spPr bwMode="auto">
          <a:xfrm>
            <a:off x="449922" y="146304"/>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2000" b="1" kern="1200">
                <a:solidFill>
                  <a:schemeClr val="accent1"/>
                </a:solidFill>
                <a:latin typeface="+mj-lt"/>
                <a:ea typeface="+mj-ea"/>
                <a:cs typeface="+mj-cs"/>
              </a:defRPr>
            </a:lvl1pPr>
            <a:lvl2pPr algn="ctr" rtl="0" eaLnBrk="0" fontAlgn="base" hangingPunct="0">
              <a:spcBef>
                <a:spcPct val="0"/>
              </a:spcBef>
              <a:spcAft>
                <a:spcPct val="0"/>
              </a:spcAft>
              <a:defRPr sz="4400">
                <a:solidFill>
                  <a:schemeClr val="accent1"/>
                </a:solidFill>
                <a:latin typeface="Gill Sans MT" pitchFamily="34" charset="0"/>
              </a:defRPr>
            </a:lvl2pPr>
            <a:lvl3pPr algn="ctr" rtl="0" eaLnBrk="0" fontAlgn="base" hangingPunct="0">
              <a:spcBef>
                <a:spcPct val="0"/>
              </a:spcBef>
              <a:spcAft>
                <a:spcPct val="0"/>
              </a:spcAft>
              <a:defRPr sz="4400">
                <a:solidFill>
                  <a:schemeClr val="accent1"/>
                </a:solidFill>
                <a:latin typeface="Gill Sans MT" pitchFamily="34" charset="0"/>
              </a:defRPr>
            </a:lvl3pPr>
            <a:lvl4pPr algn="ctr" rtl="0" eaLnBrk="0" fontAlgn="base" hangingPunct="0">
              <a:spcBef>
                <a:spcPct val="0"/>
              </a:spcBef>
              <a:spcAft>
                <a:spcPct val="0"/>
              </a:spcAft>
              <a:defRPr sz="4400">
                <a:solidFill>
                  <a:schemeClr val="accent1"/>
                </a:solidFill>
                <a:latin typeface="Gill Sans MT" pitchFamily="34" charset="0"/>
              </a:defRPr>
            </a:lvl4pPr>
            <a:lvl5pPr algn="ctr" rtl="0" eaLnBrk="0" fontAlgn="base" hangingPunct="0">
              <a:spcBef>
                <a:spcPct val="0"/>
              </a:spcBef>
              <a:spcAft>
                <a:spcPct val="0"/>
              </a:spcAft>
              <a:defRPr sz="4400">
                <a:solidFill>
                  <a:schemeClr val="accent1"/>
                </a:solidFill>
                <a:latin typeface="Gill Sans MT" pitchFamily="34" charset="0"/>
              </a:defRPr>
            </a:lvl5pPr>
            <a:lvl6pPr marL="457200" algn="ctr" rtl="0" fontAlgn="base">
              <a:spcBef>
                <a:spcPct val="0"/>
              </a:spcBef>
              <a:spcAft>
                <a:spcPct val="0"/>
              </a:spcAft>
              <a:defRPr sz="4400">
                <a:solidFill>
                  <a:schemeClr val="accent1"/>
                </a:solidFill>
                <a:latin typeface="Gill Sans MT" pitchFamily="34" charset="0"/>
              </a:defRPr>
            </a:lvl6pPr>
            <a:lvl7pPr marL="914400" algn="ctr" rtl="0" fontAlgn="base">
              <a:spcBef>
                <a:spcPct val="0"/>
              </a:spcBef>
              <a:spcAft>
                <a:spcPct val="0"/>
              </a:spcAft>
              <a:defRPr sz="4400">
                <a:solidFill>
                  <a:schemeClr val="accent1"/>
                </a:solidFill>
                <a:latin typeface="Gill Sans MT" pitchFamily="34" charset="0"/>
              </a:defRPr>
            </a:lvl7pPr>
            <a:lvl8pPr marL="1371600" algn="ctr" rtl="0" fontAlgn="base">
              <a:spcBef>
                <a:spcPct val="0"/>
              </a:spcBef>
              <a:spcAft>
                <a:spcPct val="0"/>
              </a:spcAft>
              <a:defRPr sz="4400">
                <a:solidFill>
                  <a:schemeClr val="accent1"/>
                </a:solidFill>
                <a:latin typeface="Gill Sans MT" pitchFamily="34" charset="0"/>
              </a:defRPr>
            </a:lvl8pPr>
            <a:lvl9pPr marL="1828800" algn="ctr" rtl="0" fontAlgn="base">
              <a:spcBef>
                <a:spcPct val="0"/>
              </a:spcBef>
              <a:spcAft>
                <a:spcPct val="0"/>
              </a:spcAft>
              <a:defRPr sz="4400">
                <a:solidFill>
                  <a:schemeClr val="accent1"/>
                </a:solidFill>
                <a:latin typeface="Gill Sans MT" pitchFamily="34" charset="0"/>
              </a:defRPr>
            </a:lvl9pPr>
          </a:lstStyle>
          <a:p>
            <a:r>
              <a:rPr lang="en-GB" sz="4400" b="0" dirty="0">
                <a:solidFill>
                  <a:srgbClr val="95D600"/>
                </a:solidFill>
              </a:rPr>
              <a:t>Building your sustainability team</a:t>
            </a:r>
          </a:p>
        </p:txBody>
      </p:sp>
      <p:sp>
        <p:nvSpPr>
          <p:cNvPr id="5" name="Content Placeholder 3">
            <a:extLst>
              <a:ext uri="{FF2B5EF4-FFF2-40B4-BE49-F238E27FC236}">
                <a16:creationId xmlns:a16="http://schemas.microsoft.com/office/drawing/2014/main" id="{46E3E766-1C3E-29EC-5F0E-9B08CABA347A}"/>
              </a:ext>
            </a:extLst>
          </p:cNvPr>
          <p:cNvSpPr txBox="1">
            <a:spLocks/>
          </p:cNvSpPr>
          <p:nvPr/>
        </p:nvSpPr>
        <p:spPr bwMode="auto">
          <a:xfrm>
            <a:off x="479220" y="1368028"/>
            <a:ext cx="10767900" cy="3631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1400" kern="1200">
                <a:solidFill>
                  <a:schemeClr val="tx2"/>
                </a:solidFill>
                <a:latin typeface="+mn-lt"/>
                <a:ea typeface="+mn-ea"/>
                <a:cs typeface="+mn-cs"/>
              </a:defRPr>
            </a:lvl1pPr>
            <a:lvl2pPr marL="457200" indent="0" algn="l" rtl="0" eaLnBrk="0" fontAlgn="base" hangingPunct="0">
              <a:spcBef>
                <a:spcPct val="20000"/>
              </a:spcBef>
              <a:spcAft>
                <a:spcPct val="0"/>
              </a:spcAft>
              <a:buFont typeface="Arial" panose="020B0604020202020204" pitchFamily="34" charset="0"/>
              <a:buNone/>
              <a:defRPr sz="1200" kern="1200">
                <a:solidFill>
                  <a:schemeClr val="tx2"/>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sz="1000" kern="1200">
                <a:solidFill>
                  <a:schemeClr val="tx2"/>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sz="900" kern="1200">
                <a:solidFill>
                  <a:schemeClr val="tx2"/>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sz="900" kern="1200">
                <a:solidFill>
                  <a:schemeClr val="tx2"/>
                </a:solidFill>
                <a:latin typeface="+mn-lt"/>
                <a:ea typeface="+mn-ea"/>
                <a:cs typeface="+mn-cs"/>
              </a:defRPr>
            </a:lvl5pPr>
            <a:lvl6pPr marL="22860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9pPr>
          </a:lstStyle>
          <a:p>
            <a:r>
              <a:rPr lang="en-GB" sz="1500" dirty="0">
                <a:solidFill>
                  <a:schemeClr val="tx1"/>
                </a:solidFill>
              </a:rPr>
              <a:t>A successful climate action plan will require input from across your school community. Having a team of people with a range of expertise creating your climate action plan will make sure you plan is holistic, realistic and has buy-in from the people who will be helping to deliver the work! </a:t>
            </a:r>
          </a:p>
          <a:p>
            <a:endParaRPr lang="en-GB" sz="1500" dirty="0">
              <a:solidFill>
                <a:schemeClr val="tx1"/>
              </a:solidFill>
            </a:endParaRPr>
          </a:p>
          <a:p>
            <a:r>
              <a:rPr lang="en-GB" sz="1500" dirty="0">
                <a:solidFill>
                  <a:schemeClr val="tx1"/>
                </a:solidFill>
              </a:rPr>
              <a:t>People you may want to include in your team:</a:t>
            </a:r>
          </a:p>
          <a:p>
            <a:pPr marL="285750" indent="-285750">
              <a:buFont typeface="Arial" panose="020B0604020202020204" pitchFamily="34" charset="0"/>
              <a:buChar char="•"/>
            </a:pPr>
            <a:r>
              <a:rPr lang="en-GB" sz="1500" dirty="0">
                <a:solidFill>
                  <a:schemeClr val="tx1"/>
                </a:solidFill>
              </a:rPr>
              <a:t>Business manager</a:t>
            </a:r>
          </a:p>
          <a:p>
            <a:pPr marL="285750" indent="-285750">
              <a:buFont typeface="Arial" panose="020B0604020202020204" pitchFamily="34" charset="0"/>
              <a:buChar char="•"/>
            </a:pPr>
            <a:r>
              <a:rPr lang="en-GB" sz="1500" dirty="0">
                <a:solidFill>
                  <a:schemeClr val="tx1"/>
                </a:solidFill>
              </a:rPr>
              <a:t>Site or operations manager</a:t>
            </a:r>
          </a:p>
          <a:p>
            <a:pPr marL="285750" indent="-285750">
              <a:buFont typeface="Arial" panose="020B0604020202020204" pitchFamily="34" charset="0"/>
              <a:buChar char="•"/>
            </a:pPr>
            <a:r>
              <a:rPr lang="en-GB" sz="1500" dirty="0">
                <a:solidFill>
                  <a:schemeClr val="tx1"/>
                </a:solidFill>
              </a:rPr>
              <a:t>Caretaker</a:t>
            </a:r>
          </a:p>
          <a:p>
            <a:pPr marL="285750" indent="-285750">
              <a:buFont typeface="Arial" panose="020B0604020202020204" pitchFamily="34" charset="0"/>
              <a:buChar char="•"/>
            </a:pPr>
            <a:r>
              <a:rPr lang="en-GB" sz="1500" dirty="0">
                <a:solidFill>
                  <a:schemeClr val="tx1"/>
                </a:solidFill>
              </a:rPr>
              <a:t>Canteen manager</a:t>
            </a:r>
          </a:p>
          <a:p>
            <a:pPr marL="285750" indent="-285750">
              <a:buFont typeface="Arial" panose="020B0604020202020204" pitchFamily="34" charset="0"/>
              <a:buChar char="•"/>
            </a:pPr>
            <a:r>
              <a:rPr lang="en-GB" sz="1500" dirty="0">
                <a:solidFill>
                  <a:schemeClr val="tx1"/>
                </a:solidFill>
              </a:rPr>
              <a:t>Governors</a:t>
            </a:r>
          </a:p>
          <a:p>
            <a:pPr marL="285750" indent="-285750">
              <a:buFont typeface="Arial" panose="020B0604020202020204" pitchFamily="34" charset="0"/>
              <a:buChar char="•"/>
            </a:pPr>
            <a:r>
              <a:rPr lang="en-GB" sz="1500" dirty="0">
                <a:solidFill>
                  <a:schemeClr val="tx1"/>
                </a:solidFill>
              </a:rPr>
              <a:t>An SLT sponsor</a:t>
            </a:r>
          </a:p>
          <a:p>
            <a:pPr marL="285750" indent="-285750">
              <a:buFont typeface="Arial" panose="020B0604020202020204" pitchFamily="34" charset="0"/>
              <a:buChar char="•"/>
            </a:pPr>
            <a:r>
              <a:rPr lang="en-GB" sz="1500" dirty="0">
                <a:solidFill>
                  <a:schemeClr val="tx1"/>
                </a:solidFill>
              </a:rPr>
              <a:t>Eco-council</a:t>
            </a:r>
          </a:p>
        </p:txBody>
      </p:sp>
    </p:spTree>
    <p:extLst>
      <p:ext uri="{BB962C8B-B14F-4D97-AF65-F5344CB8AC3E}">
        <p14:creationId xmlns:p14="http://schemas.microsoft.com/office/powerpoint/2010/main" val="11971117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46ACFB-56A2-A584-5C11-CC9AB9EF74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E1C7625-D614-C099-B38F-2C57194FBB97}"/>
              </a:ext>
            </a:extLst>
          </p:cNvPr>
          <p:cNvSpPr>
            <a:spLocks noGrp="1"/>
          </p:cNvSpPr>
          <p:nvPr>
            <p:ph type="title"/>
          </p:nvPr>
        </p:nvSpPr>
        <p:spPr>
          <a:xfrm>
            <a:off x="585216" y="2736629"/>
            <a:ext cx="4617720" cy="566738"/>
          </a:xfrm>
        </p:spPr>
        <p:txBody>
          <a:bodyPr/>
          <a:lstStyle/>
          <a:p>
            <a:r>
              <a:rPr lang="en-GB" b="0" dirty="0">
                <a:solidFill>
                  <a:schemeClr val="tx1"/>
                </a:solidFill>
              </a:rPr>
              <a:t>If you are creating a climate action plan for the first time, you may wan to use our ‘baseline climate action plan’. It includes all the actions you need to establish your school baselines, simply add timelines and stakeholders!</a:t>
            </a:r>
          </a:p>
        </p:txBody>
      </p:sp>
      <p:sp>
        <p:nvSpPr>
          <p:cNvPr id="3" name="Title 1">
            <a:extLst>
              <a:ext uri="{FF2B5EF4-FFF2-40B4-BE49-F238E27FC236}">
                <a16:creationId xmlns:a16="http://schemas.microsoft.com/office/drawing/2014/main" id="{1F9DB1D2-B65A-D912-7534-288D4ECB5422}"/>
              </a:ext>
            </a:extLst>
          </p:cNvPr>
          <p:cNvSpPr txBox="1">
            <a:spLocks/>
          </p:cNvSpPr>
          <p:nvPr/>
        </p:nvSpPr>
        <p:spPr bwMode="auto">
          <a:xfrm>
            <a:off x="515235" y="146304"/>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2000" b="1" kern="1200">
                <a:solidFill>
                  <a:schemeClr val="accent1"/>
                </a:solidFill>
                <a:latin typeface="+mj-lt"/>
                <a:ea typeface="+mj-ea"/>
                <a:cs typeface="+mj-cs"/>
              </a:defRPr>
            </a:lvl1pPr>
            <a:lvl2pPr algn="ctr" rtl="0" eaLnBrk="0" fontAlgn="base" hangingPunct="0">
              <a:spcBef>
                <a:spcPct val="0"/>
              </a:spcBef>
              <a:spcAft>
                <a:spcPct val="0"/>
              </a:spcAft>
              <a:defRPr sz="4400">
                <a:solidFill>
                  <a:schemeClr val="accent1"/>
                </a:solidFill>
                <a:latin typeface="Gill Sans MT" pitchFamily="34" charset="0"/>
              </a:defRPr>
            </a:lvl2pPr>
            <a:lvl3pPr algn="ctr" rtl="0" eaLnBrk="0" fontAlgn="base" hangingPunct="0">
              <a:spcBef>
                <a:spcPct val="0"/>
              </a:spcBef>
              <a:spcAft>
                <a:spcPct val="0"/>
              </a:spcAft>
              <a:defRPr sz="4400">
                <a:solidFill>
                  <a:schemeClr val="accent1"/>
                </a:solidFill>
                <a:latin typeface="Gill Sans MT" pitchFamily="34" charset="0"/>
              </a:defRPr>
            </a:lvl3pPr>
            <a:lvl4pPr algn="ctr" rtl="0" eaLnBrk="0" fontAlgn="base" hangingPunct="0">
              <a:spcBef>
                <a:spcPct val="0"/>
              </a:spcBef>
              <a:spcAft>
                <a:spcPct val="0"/>
              </a:spcAft>
              <a:defRPr sz="4400">
                <a:solidFill>
                  <a:schemeClr val="accent1"/>
                </a:solidFill>
                <a:latin typeface="Gill Sans MT" pitchFamily="34" charset="0"/>
              </a:defRPr>
            </a:lvl4pPr>
            <a:lvl5pPr algn="ctr" rtl="0" eaLnBrk="0" fontAlgn="base" hangingPunct="0">
              <a:spcBef>
                <a:spcPct val="0"/>
              </a:spcBef>
              <a:spcAft>
                <a:spcPct val="0"/>
              </a:spcAft>
              <a:defRPr sz="4400">
                <a:solidFill>
                  <a:schemeClr val="accent1"/>
                </a:solidFill>
                <a:latin typeface="Gill Sans MT" pitchFamily="34" charset="0"/>
              </a:defRPr>
            </a:lvl5pPr>
            <a:lvl6pPr marL="457200" algn="ctr" rtl="0" fontAlgn="base">
              <a:spcBef>
                <a:spcPct val="0"/>
              </a:spcBef>
              <a:spcAft>
                <a:spcPct val="0"/>
              </a:spcAft>
              <a:defRPr sz="4400">
                <a:solidFill>
                  <a:schemeClr val="accent1"/>
                </a:solidFill>
                <a:latin typeface="Gill Sans MT" pitchFamily="34" charset="0"/>
              </a:defRPr>
            </a:lvl6pPr>
            <a:lvl7pPr marL="914400" algn="ctr" rtl="0" fontAlgn="base">
              <a:spcBef>
                <a:spcPct val="0"/>
              </a:spcBef>
              <a:spcAft>
                <a:spcPct val="0"/>
              </a:spcAft>
              <a:defRPr sz="4400">
                <a:solidFill>
                  <a:schemeClr val="accent1"/>
                </a:solidFill>
                <a:latin typeface="Gill Sans MT" pitchFamily="34" charset="0"/>
              </a:defRPr>
            </a:lvl7pPr>
            <a:lvl8pPr marL="1371600" algn="ctr" rtl="0" fontAlgn="base">
              <a:spcBef>
                <a:spcPct val="0"/>
              </a:spcBef>
              <a:spcAft>
                <a:spcPct val="0"/>
              </a:spcAft>
              <a:defRPr sz="4400">
                <a:solidFill>
                  <a:schemeClr val="accent1"/>
                </a:solidFill>
                <a:latin typeface="Gill Sans MT" pitchFamily="34" charset="0"/>
              </a:defRPr>
            </a:lvl8pPr>
            <a:lvl9pPr marL="1828800" algn="ctr" rtl="0" fontAlgn="base">
              <a:spcBef>
                <a:spcPct val="0"/>
              </a:spcBef>
              <a:spcAft>
                <a:spcPct val="0"/>
              </a:spcAft>
              <a:defRPr sz="4400">
                <a:solidFill>
                  <a:schemeClr val="accent1"/>
                </a:solidFill>
                <a:latin typeface="Gill Sans MT" pitchFamily="34" charset="0"/>
              </a:defRPr>
            </a:lvl9pPr>
          </a:lstStyle>
          <a:p>
            <a:r>
              <a:rPr lang="en-GB" sz="4400" b="0" dirty="0">
                <a:solidFill>
                  <a:srgbClr val="95D600"/>
                </a:solidFill>
              </a:rPr>
              <a:t>Template 1. </a:t>
            </a:r>
          </a:p>
        </p:txBody>
      </p:sp>
      <p:sp>
        <p:nvSpPr>
          <p:cNvPr id="4" name="Rectangle: Rounded Corners 3">
            <a:hlinkClick r:id="rId2"/>
            <a:extLst>
              <a:ext uri="{FF2B5EF4-FFF2-40B4-BE49-F238E27FC236}">
                <a16:creationId xmlns:a16="http://schemas.microsoft.com/office/drawing/2014/main" id="{B3C0298F-2F69-3BAD-A443-FBF4F1054EB8}"/>
              </a:ext>
            </a:extLst>
          </p:cNvPr>
          <p:cNvSpPr/>
          <p:nvPr/>
        </p:nvSpPr>
        <p:spPr>
          <a:xfrm>
            <a:off x="690807" y="3554634"/>
            <a:ext cx="4142232" cy="72237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Download a template here</a:t>
            </a:r>
          </a:p>
        </p:txBody>
      </p:sp>
      <p:grpSp>
        <p:nvGrpSpPr>
          <p:cNvPr id="12" name="Group 11" descr="Picture of the cliamte action plan baseline plan template.">
            <a:extLst>
              <a:ext uri="{FF2B5EF4-FFF2-40B4-BE49-F238E27FC236}">
                <a16:creationId xmlns:a16="http://schemas.microsoft.com/office/drawing/2014/main" id="{FAEF4F36-9627-ECF8-0F2D-34D9F46E94EB}"/>
              </a:ext>
            </a:extLst>
          </p:cNvPr>
          <p:cNvGrpSpPr/>
          <p:nvPr/>
        </p:nvGrpSpPr>
        <p:grpSpPr>
          <a:xfrm>
            <a:off x="5751576" y="1031844"/>
            <a:ext cx="5749617" cy="3409570"/>
            <a:chOff x="4646332" y="917636"/>
            <a:chExt cx="6490281" cy="3637986"/>
          </a:xfrm>
        </p:grpSpPr>
        <p:pic>
          <p:nvPicPr>
            <p:cNvPr id="8" name="Picture 7">
              <a:hlinkClick r:id="rId2"/>
              <a:extLst>
                <a:ext uri="{FF2B5EF4-FFF2-40B4-BE49-F238E27FC236}">
                  <a16:creationId xmlns:a16="http://schemas.microsoft.com/office/drawing/2014/main" id="{3B1A91E3-FA27-37E1-7EF0-BFC9B96AFEBE}"/>
                </a:ext>
              </a:extLst>
            </p:cNvPr>
            <p:cNvPicPr>
              <a:picLocks noChangeAspect="1"/>
            </p:cNvPicPr>
            <p:nvPr/>
          </p:nvPicPr>
          <p:blipFill>
            <a:blip r:embed="rId3"/>
            <a:stretch>
              <a:fillRect/>
            </a:stretch>
          </p:blipFill>
          <p:spPr>
            <a:xfrm>
              <a:off x="4646332" y="917636"/>
              <a:ext cx="6490281" cy="3637986"/>
            </a:xfrm>
            <a:prstGeom prst="rect">
              <a:avLst/>
            </a:prstGeom>
          </p:spPr>
        </p:pic>
        <p:pic>
          <p:nvPicPr>
            <p:cNvPr id="10" name="Picture 9">
              <a:hlinkClick r:id="rId2"/>
              <a:extLst>
                <a:ext uri="{FF2B5EF4-FFF2-40B4-BE49-F238E27FC236}">
                  <a16:creationId xmlns:a16="http://schemas.microsoft.com/office/drawing/2014/main" id="{ABCE4181-9214-3B54-0174-7FD29E0C8AC2}"/>
                </a:ext>
              </a:extLst>
            </p:cNvPr>
            <p:cNvPicPr>
              <a:picLocks noChangeAspect="1"/>
            </p:cNvPicPr>
            <p:nvPr/>
          </p:nvPicPr>
          <p:blipFill>
            <a:blip r:embed="rId4"/>
            <a:stretch>
              <a:fillRect/>
            </a:stretch>
          </p:blipFill>
          <p:spPr>
            <a:xfrm>
              <a:off x="5721096" y="1490472"/>
              <a:ext cx="4142232" cy="2945593"/>
            </a:xfrm>
            <a:prstGeom prst="rect">
              <a:avLst/>
            </a:prstGeom>
          </p:spPr>
        </p:pic>
      </p:grpSp>
    </p:spTree>
    <p:extLst>
      <p:ext uri="{BB962C8B-B14F-4D97-AF65-F5344CB8AC3E}">
        <p14:creationId xmlns:p14="http://schemas.microsoft.com/office/powerpoint/2010/main" val="7080604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141199-4825-777F-9958-DC69E1308E0E}"/>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6894E819-B5F7-9070-E4A7-87C9103A4575}"/>
              </a:ext>
            </a:extLst>
          </p:cNvPr>
          <p:cNvSpPr txBox="1">
            <a:spLocks/>
          </p:cNvSpPr>
          <p:nvPr/>
        </p:nvSpPr>
        <p:spPr bwMode="auto">
          <a:xfrm>
            <a:off x="449922" y="146304"/>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2000" b="1" kern="1200">
                <a:solidFill>
                  <a:schemeClr val="accent1"/>
                </a:solidFill>
                <a:latin typeface="+mj-lt"/>
                <a:ea typeface="+mj-ea"/>
                <a:cs typeface="+mj-cs"/>
              </a:defRPr>
            </a:lvl1pPr>
            <a:lvl2pPr algn="ctr" rtl="0" eaLnBrk="0" fontAlgn="base" hangingPunct="0">
              <a:spcBef>
                <a:spcPct val="0"/>
              </a:spcBef>
              <a:spcAft>
                <a:spcPct val="0"/>
              </a:spcAft>
              <a:defRPr sz="4400">
                <a:solidFill>
                  <a:schemeClr val="accent1"/>
                </a:solidFill>
                <a:latin typeface="Gill Sans MT" pitchFamily="34" charset="0"/>
              </a:defRPr>
            </a:lvl2pPr>
            <a:lvl3pPr algn="ctr" rtl="0" eaLnBrk="0" fontAlgn="base" hangingPunct="0">
              <a:spcBef>
                <a:spcPct val="0"/>
              </a:spcBef>
              <a:spcAft>
                <a:spcPct val="0"/>
              </a:spcAft>
              <a:defRPr sz="4400">
                <a:solidFill>
                  <a:schemeClr val="accent1"/>
                </a:solidFill>
                <a:latin typeface="Gill Sans MT" pitchFamily="34" charset="0"/>
              </a:defRPr>
            </a:lvl3pPr>
            <a:lvl4pPr algn="ctr" rtl="0" eaLnBrk="0" fontAlgn="base" hangingPunct="0">
              <a:spcBef>
                <a:spcPct val="0"/>
              </a:spcBef>
              <a:spcAft>
                <a:spcPct val="0"/>
              </a:spcAft>
              <a:defRPr sz="4400">
                <a:solidFill>
                  <a:schemeClr val="accent1"/>
                </a:solidFill>
                <a:latin typeface="Gill Sans MT" pitchFamily="34" charset="0"/>
              </a:defRPr>
            </a:lvl4pPr>
            <a:lvl5pPr algn="ctr" rtl="0" eaLnBrk="0" fontAlgn="base" hangingPunct="0">
              <a:spcBef>
                <a:spcPct val="0"/>
              </a:spcBef>
              <a:spcAft>
                <a:spcPct val="0"/>
              </a:spcAft>
              <a:defRPr sz="4400">
                <a:solidFill>
                  <a:schemeClr val="accent1"/>
                </a:solidFill>
                <a:latin typeface="Gill Sans MT" pitchFamily="34" charset="0"/>
              </a:defRPr>
            </a:lvl5pPr>
            <a:lvl6pPr marL="457200" algn="ctr" rtl="0" fontAlgn="base">
              <a:spcBef>
                <a:spcPct val="0"/>
              </a:spcBef>
              <a:spcAft>
                <a:spcPct val="0"/>
              </a:spcAft>
              <a:defRPr sz="4400">
                <a:solidFill>
                  <a:schemeClr val="accent1"/>
                </a:solidFill>
                <a:latin typeface="Gill Sans MT" pitchFamily="34" charset="0"/>
              </a:defRPr>
            </a:lvl6pPr>
            <a:lvl7pPr marL="914400" algn="ctr" rtl="0" fontAlgn="base">
              <a:spcBef>
                <a:spcPct val="0"/>
              </a:spcBef>
              <a:spcAft>
                <a:spcPct val="0"/>
              </a:spcAft>
              <a:defRPr sz="4400">
                <a:solidFill>
                  <a:schemeClr val="accent1"/>
                </a:solidFill>
                <a:latin typeface="Gill Sans MT" pitchFamily="34" charset="0"/>
              </a:defRPr>
            </a:lvl7pPr>
            <a:lvl8pPr marL="1371600" algn="ctr" rtl="0" fontAlgn="base">
              <a:spcBef>
                <a:spcPct val="0"/>
              </a:spcBef>
              <a:spcAft>
                <a:spcPct val="0"/>
              </a:spcAft>
              <a:defRPr sz="4400">
                <a:solidFill>
                  <a:schemeClr val="accent1"/>
                </a:solidFill>
                <a:latin typeface="Gill Sans MT" pitchFamily="34" charset="0"/>
              </a:defRPr>
            </a:lvl8pPr>
            <a:lvl9pPr marL="1828800" algn="ctr" rtl="0" fontAlgn="base">
              <a:spcBef>
                <a:spcPct val="0"/>
              </a:spcBef>
              <a:spcAft>
                <a:spcPct val="0"/>
              </a:spcAft>
              <a:defRPr sz="4400">
                <a:solidFill>
                  <a:schemeClr val="accent1"/>
                </a:solidFill>
                <a:latin typeface="Gill Sans MT" pitchFamily="34" charset="0"/>
              </a:defRPr>
            </a:lvl9pPr>
          </a:lstStyle>
          <a:p>
            <a:r>
              <a:rPr lang="en-GB" sz="4400" b="0" dirty="0">
                <a:solidFill>
                  <a:srgbClr val="95D600"/>
                </a:solidFill>
              </a:rPr>
              <a:t>Template 2. </a:t>
            </a:r>
          </a:p>
        </p:txBody>
      </p:sp>
      <p:sp>
        <p:nvSpPr>
          <p:cNvPr id="2" name="Title 1">
            <a:extLst>
              <a:ext uri="{FF2B5EF4-FFF2-40B4-BE49-F238E27FC236}">
                <a16:creationId xmlns:a16="http://schemas.microsoft.com/office/drawing/2014/main" id="{95CB18A7-BF15-545C-0280-4E85D5BFC505}"/>
              </a:ext>
            </a:extLst>
          </p:cNvPr>
          <p:cNvSpPr>
            <a:spLocks noGrp="1"/>
          </p:cNvSpPr>
          <p:nvPr>
            <p:ph type="title"/>
          </p:nvPr>
        </p:nvSpPr>
        <p:spPr>
          <a:xfrm>
            <a:off x="521106" y="2556890"/>
            <a:ext cx="4617720" cy="566738"/>
          </a:xfrm>
        </p:spPr>
        <p:txBody>
          <a:bodyPr/>
          <a:lstStyle/>
          <a:p>
            <a:r>
              <a:rPr lang="en-GB" b="0" dirty="0">
                <a:solidFill>
                  <a:schemeClr val="tx1"/>
                </a:solidFill>
              </a:rPr>
              <a:t>If you have already completed your baseline climate action plan, or want to create a more detailed plan, you may find this template a helpful way to structure your plan.</a:t>
            </a:r>
          </a:p>
        </p:txBody>
      </p:sp>
      <p:sp>
        <p:nvSpPr>
          <p:cNvPr id="4" name="Rectangle: Rounded Corners 3">
            <a:hlinkClick r:id="rId2"/>
            <a:extLst>
              <a:ext uri="{FF2B5EF4-FFF2-40B4-BE49-F238E27FC236}">
                <a16:creationId xmlns:a16="http://schemas.microsoft.com/office/drawing/2014/main" id="{128CAC68-3E2C-124D-CFAC-EED35CD64349}"/>
              </a:ext>
            </a:extLst>
          </p:cNvPr>
          <p:cNvSpPr/>
          <p:nvPr/>
        </p:nvSpPr>
        <p:spPr>
          <a:xfrm>
            <a:off x="585216" y="3328416"/>
            <a:ext cx="4142232" cy="72237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Download a template here</a:t>
            </a:r>
          </a:p>
        </p:txBody>
      </p:sp>
      <p:pic>
        <p:nvPicPr>
          <p:cNvPr id="6" name="Picture 5" descr="Picture of the climate action plan template.">
            <a:hlinkClick r:id="rId2"/>
            <a:extLst>
              <a:ext uri="{FF2B5EF4-FFF2-40B4-BE49-F238E27FC236}">
                <a16:creationId xmlns:a16="http://schemas.microsoft.com/office/drawing/2014/main" id="{39192EC0-DAFD-2BC8-7623-212A0003F66A}"/>
              </a:ext>
            </a:extLst>
          </p:cNvPr>
          <p:cNvPicPr>
            <a:picLocks noChangeAspect="1"/>
          </p:cNvPicPr>
          <p:nvPr/>
        </p:nvPicPr>
        <p:blipFill>
          <a:blip r:embed="rId3"/>
          <a:stretch>
            <a:fillRect/>
          </a:stretch>
        </p:blipFill>
        <p:spPr>
          <a:xfrm>
            <a:off x="5356313" y="1021266"/>
            <a:ext cx="6490281" cy="3637986"/>
          </a:xfrm>
          <a:prstGeom prst="rect">
            <a:avLst/>
          </a:prstGeom>
        </p:spPr>
      </p:pic>
    </p:spTree>
    <p:extLst>
      <p:ext uri="{BB962C8B-B14F-4D97-AF65-F5344CB8AC3E}">
        <p14:creationId xmlns:p14="http://schemas.microsoft.com/office/powerpoint/2010/main" val="376274954"/>
      </p:ext>
    </p:extLst>
  </p:cSld>
  <p:clrMapOvr>
    <a:masterClrMapping/>
  </p:clrMapOvr>
</p:sld>
</file>

<file path=ppt/theme/theme1.xml><?xml version="1.0" encoding="utf-8"?>
<a:theme xmlns:a="http://schemas.openxmlformats.org/drawingml/2006/main" name="CYC powerpoint theme">
  <a:themeElements>
    <a:clrScheme name="CYC colours">
      <a:dk1>
        <a:srgbClr val="25303B"/>
      </a:dk1>
      <a:lt1>
        <a:sysClr val="window" lastClr="FFFFFF"/>
      </a:lt1>
      <a:dk2>
        <a:srgbClr val="AFB6BD"/>
      </a:dk2>
      <a:lt2>
        <a:srgbClr val="EEECE1"/>
      </a:lt2>
      <a:accent1>
        <a:srgbClr val="E22A1B"/>
      </a:accent1>
      <a:accent2>
        <a:srgbClr val="E6007E"/>
      </a:accent2>
      <a:accent3>
        <a:srgbClr val="12326E"/>
      </a:accent3>
      <a:accent4>
        <a:srgbClr val="95D600"/>
      </a:accent4>
      <a:accent5>
        <a:srgbClr val="0071B9"/>
      </a:accent5>
      <a:accent6>
        <a:srgbClr val="FBC900"/>
      </a:accent6>
      <a:hlink>
        <a:srgbClr val="EE7203"/>
      </a:hlink>
      <a:folHlink>
        <a:srgbClr val="5C2684"/>
      </a:folHlink>
    </a:clrScheme>
    <a:fontScheme name="CYC powerpoint slide">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AlternateThumbnailUrl xmlns="http://schemas.microsoft.com/sharepoint/v3">
      <Url xsi:nil="true"/>
      <Description xsi:nil="true"/>
    </AlternateThumbnailUrl>
    <ImageCreateDate xmlns="http://schemas.microsoft.com/sharepoint/v3" xsi:nil="true"/>
    <Description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Picture" ma:contentTypeID="0x010102003FA6BFDD664DEF4BA594E58A06F89230" ma:contentTypeVersion="0" ma:contentTypeDescription="Upload an image or a photograph." ma:contentTypeScope="" ma:versionID="4f36683584053618781198d10c29fa8f">
  <xsd:schema xmlns:xsd="http://www.w3.org/2001/XMLSchema" xmlns:xs="http://www.w3.org/2001/XMLSchema" xmlns:p="http://schemas.microsoft.com/office/2006/metadata/properties" xmlns:ns1="http://schemas.microsoft.com/sharepoint/v3" targetNamespace="http://schemas.microsoft.com/office/2006/metadata/properties" ma:root="true" ma:fieldsID="d01eafa8799eed97e99a4c57e40bcff3" ns1:_="">
    <xsd:import namespace="http://schemas.microsoft.com/sharepoint/v3"/>
    <xsd:element name="properties">
      <xsd:complexType>
        <xsd:sequence>
          <xsd:element name="documentManagement">
            <xsd:complexType>
              <xsd:all>
                <xsd:element ref="ns1:ImageWidth" minOccurs="0"/>
                <xsd:element ref="ns1:ImageHeight" minOccurs="0"/>
                <xsd:element ref="ns1:ImageCreateDate" minOccurs="0"/>
                <xsd:element ref="ns1:Description" minOccurs="0"/>
                <xsd:element ref="ns1:ThumbnailExists" minOccurs="0"/>
                <xsd:element ref="ns1:PreviewExists" minOccurs="0"/>
                <xsd:element ref="ns1:AlternateThumbnailUr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ImageWidth" ma:index="11" nillable="true" ma:displayName="Picture Width" ma:internalName="ImageWidth" ma:readOnly="true">
      <xsd:simpleType>
        <xsd:restriction base="dms:Unknown"/>
      </xsd:simpleType>
    </xsd:element>
    <xsd:element name="ImageHeight" ma:index="12" nillable="true" ma:displayName="Picture Height" ma:internalName="ImageHeight" ma:readOnly="true">
      <xsd:simpleType>
        <xsd:restriction base="dms:Unknown"/>
      </xsd:simpleType>
    </xsd:element>
    <xsd:element name="ImageCreateDate" ma:index="13" nillable="true" ma:displayName="Date Picture Taken" ma:format="DateTime" ma:hidden="true" ma:internalName="ImageCreateDate">
      <xsd:simpleType>
        <xsd:restriction base="dms:DateTime"/>
      </xsd:simpleType>
    </xsd:element>
    <xsd:element name="Description" ma:index="14" nillable="true" ma:displayName="Description" ma:description="Used as alternative text for the picture." ma:hidden="true" ma:internalName="Description">
      <xsd:simpleType>
        <xsd:restriction base="dms:Note">
          <xsd:maxLength value="255"/>
        </xsd:restriction>
      </xsd:simpleType>
    </xsd:element>
    <xsd:element name="ThumbnailExists" ma:index="23" nillable="true" ma:displayName="Thumbnail Exists" ma:default="FALSE" ma:hidden="true" ma:internalName="ThumbnailExists" ma:readOnly="true">
      <xsd:simpleType>
        <xsd:restriction base="dms:Boolean"/>
      </xsd:simpleType>
    </xsd:element>
    <xsd:element name="PreviewExists" ma:index="24" nillable="true" ma:displayName="Preview Exists" ma:default="FALSE" ma:hidden="true" ma:internalName="PreviewExists" ma:readOnly="true">
      <xsd:simpleType>
        <xsd:restriction base="dms:Boolean"/>
      </xsd:simpleType>
    </xsd:element>
    <xsd:element name="AlternateThumbnailUrl" ma:index="25" nillable="true" ma:displayName="Preview Image URL" ma:format="Image" ma:hidden="true" ma:internalName="AlternateThumbnailUrl">
      <xsd:complexType>
        <xsd:complexContent>
          <xsd:extension base="dms:URL">
            <xsd:sequence>
              <xsd:element name="Url" type="dms:ValidUrl" minOccurs="0" nillable="true"/>
              <xsd:element name="Description" type="xsd:string"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8" ma:displayName="Title"/>
        <xsd:element ref="dc:subject" minOccurs="0" maxOccurs="1"/>
        <xsd:element ref="dc:description" minOccurs="0" maxOccurs="1"/>
        <xsd:element name="keywords" minOccurs="0" maxOccurs="1" type="xsd:string" ma:index="20"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86471CB-1255-4010-A79F-D4A2F9330F13}">
  <ds:schemaRefs>
    <ds:schemaRef ds:uri="http://schemas.microsoft.com/sharepoint/v3"/>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9D3B2269-7FCB-40E9-B3E2-BAF41BCCC085}">
  <ds:schemaRefs>
    <ds:schemaRef ds:uri="http://schemas.microsoft.com/sharepoint/v3/contenttype/forms"/>
  </ds:schemaRefs>
</ds:datastoreItem>
</file>

<file path=customXml/itemProps3.xml><?xml version="1.0" encoding="utf-8"?>
<ds:datastoreItem xmlns:ds="http://schemas.openxmlformats.org/officeDocument/2006/customXml" ds:itemID="{489E0D78-5525-4A78-A208-555F50BF2E9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1439</TotalTime>
  <Words>6350</Words>
  <Application>Microsoft Office PowerPoint</Application>
  <PresentationFormat>Widescreen</PresentationFormat>
  <Paragraphs>467</Paragraphs>
  <Slides>47</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47</vt:i4>
      </vt:variant>
    </vt:vector>
  </HeadingPairs>
  <TitlesOfParts>
    <vt:vector size="52" baseType="lpstr">
      <vt:lpstr>Aptos</vt:lpstr>
      <vt:lpstr>Arial</vt:lpstr>
      <vt:lpstr>Gill Sans MT</vt:lpstr>
      <vt:lpstr>Quicksand</vt:lpstr>
      <vt:lpstr>CYC powerpoint theme</vt:lpstr>
      <vt:lpstr>PowerPoint Presentation</vt:lpstr>
      <vt:lpstr>Introduction</vt:lpstr>
      <vt:lpstr>Contents Click to navigate to the relevant section.</vt:lpstr>
      <vt:lpstr>PowerPoint Presentation</vt:lpstr>
      <vt:lpstr>New to climate action plans?</vt:lpstr>
      <vt:lpstr>Building on an existing CAP?</vt:lpstr>
      <vt:lpstr>PowerPoint Presentation</vt:lpstr>
      <vt:lpstr>If you are creating a climate action plan for the first time, you may wan to use our ‘baseline climate action plan’. It includes all the actions you need to establish your school baselines, simply add timelines and stakeholders!</vt:lpstr>
      <vt:lpstr>If you have already completed your baseline climate action plan, or want to create a more detailed plan, you may find this template a helpful way to structure your plan.</vt:lpstr>
      <vt:lpstr>PowerPoint Presentation</vt:lpstr>
      <vt:lpstr>PowerPoint Presentation</vt:lpstr>
      <vt:lpstr>Potential actions i.</vt:lpstr>
      <vt:lpstr>Potential actions ii.</vt:lpstr>
      <vt:lpstr>Potential actions iii.</vt:lpstr>
      <vt:lpstr>PowerPoint Presentation</vt:lpstr>
      <vt:lpstr>PowerPoint Presentation</vt:lpstr>
      <vt:lpstr>Potential actions</vt:lpstr>
      <vt:lpstr>PowerPoint Presentation</vt:lpstr>
      <vt:lpstr>PowerPoint Presentation</vt:lpstr>
      <vt:lpstr>Potential actions</vt:lpstr>
      <vt:lpstr>Climate education resources</vt:lpstr>
      <vt:lpstr>PowerPoint Presentation</vt:lpstr>
      <vt:lpstr>PowerPoint Presentation</vt:lpstr>
      <vt:lpstr>Potential actions i.</vt:lpstr>
      <vt:lpstr>Potential actions ii.</vt:lpstr>
      <vt:lpstr>Potential actions iii.</vt:lpstr>
      <vt:lpstr>PowerPoint Presentation</vt:lpstr>
      <vt:lpstr>Key contacts at City of York Council</vt:lpstr>
      <vt:lpstr>Regional and National support</vt:lpstr>
      <vt:lpstr>PowerPoint Presentation</vt:lpstr>
      <vt:lpstr>Huntington School and Fulford School: the first Green Badge holders in York</vt:lpstr>
      <vt:lpstr>Stockton-on-the-Forest Primary School Sustainability Clinic Project</vt:lpstr>
      <vt:lpstr>Dringhouses Solar for Schools project i.</vt:lpstr>
      <vt:lpstr>Dringhouses Solar for Schools project ii.</vt:lpstr>
      <vt:lpstr>Huntington Primary Academy Sustainability Clinic Project i. </vt:lpstr>
      <vt:lpstr>Huntington Primary Academy Garden Bed Sustainability Clinic Project ii. </vt:lpstr>
      <vt:lpstr>Active Travel Ambassadors at Applefields School and Huntington School</vt:lpstr>
      <vt:lpstr>Climate Ambassadors at Carr Infant School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City Of York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Taswell-Fryer, Eliza</dc:creator>
  <cp:lastModifiedBy>Taswell-Fryer, Eliza</cp:lastModifiedBy>
  <cp:revision>108</cp:revision>
  <dcterms:created xsi:type="dcterms:W3CDTF">2026-03-16T14:41:19Z</dcterms:created>
  <dcterms:modified xsi:type="dcterms:W3CDTF">2026-04-21T09:03:40Z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0x010102003FA6BFDD664DEF4BA594E58A06F89230</vt:lpwstr>
  </property>
</Properties>
</file>